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0" r:id="rId8"/>
    <p:sldId id="261" r:id="rId9"/>
    <p:sldId id="262" r:id="rId10"/>
    <p:sldId id="264" r:id="rId11"/>
    <p:sldId id="266" r:id="rId12"/>
    <p:sldId id="265" r:id="rId13"/>
    <p:sldId id="293" r:id="rId14"/>
    <p:sldId id="294" r:id="rId15"/>
    <p:sldId id="295" r:id="rId16"/>
    <p:sldId id="296" r:id="rId17"/>
    <p:sldId id="297" r:id="rId18"/>
    <p:sldId id="269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98" r:id="rId33"/>
    <p:sldId id="299" r:id="rId34"/>
    <p:sldId id="289" r:id="rId35"/>
    <p:sldId id="290" r:id="rId36"/>
    <p:sldId id="300" r:id="rId37"/>
    <p:sldId id="291" r:id="rId38"/>
    <p:sldId id="292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2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81167" autoAdjust="0"/>
  </p:normalViewPr>
  <p:slideViewPr>
    <p:cSldViewPr>
      <p:cViewPr varScale="1">
        <p:scale>
          <a:sx n="75" d="100"/>
          <a:sy n="7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06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725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600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458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82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977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1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5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308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7233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4955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DD345-EB4B-45E3-BFC2-FBBB3E887DCE}" type="datetimeFigureOut">
              <a:rPr lang="pt-BR" smtClean="0"/>
              <a:pPr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B1418-8ADB-44EB-A5E3-F9D8ACFA07E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250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ibanaecopousada.com.br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jpeg"/><Relationship Id="rId7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6423" y="1460922"/>
            <a:ext cx="3679793" cy="2400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859213"/>
            <a:ext cx="9144000" cy="1216025"/>
          </a:xfrm>
          <a:prstGeom prst="rect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3438" y="222250"/>
            <a:ext cx="1682750" cy="90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62188" y="3859213"/>
            <a:ext cx="5476875" cy="1004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600" b="1">
                <a:solidFill>
                  <a:schemeClr val="bg1"/>
                </a:solidFill>
              </a:rPr>
              <a:t>Projeto Experimental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>
                <a:solidFill>
                  <a:schemeClr val="bg1"/>
                </a:solidFill>
              </a:rPr>
              <a:t>Plano de Marketing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0586" y="5650805"/>
            <a:ext cx="3780482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b="1" dirty="0">
                <a:solidFill>
                  <a:srgbClr val="000000"/>
                </a:solidFill>
                <a:latin typeface="Georgia" pitchFamily="18" charset="0"/>
              </a:rPr>
              <a:t>Eco </a:t>
            </a:r>
            <a:r>
              <a:rPr lang="en-US" sz="2000" b="1" dirty="0" err="1">
                <a:solidFill>
                  <a:srgbClr val="000000"/>
                </a:solidFill>
                <a:latin typeface="Georgia" pitchFamily="18" charset="0"/>
              </a:rPr>
              <a:t>Pousada</a:t>
            </a:r>
            <a:r>
              <a:rPr lang="en-US" sz="2000" b="1" dirty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Georgia" pitchFamily="18" charset="0"/>
              </a:rPr>
              <a:t>Moribana</a:t>
            </a:r>
            <a:endParaRPr lang="pt-BR" sz="20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460625" y="222250"/>
            <a:ext cx="5878513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>
                <a:solidFill>
                  <a:srgbClr val="000000"/>
                </a:solidFill>
              </a:rPr>
              <a:t>ANGLOSCHOOL SÃO CARLOS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Curso Técnico em Administração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Módulo de Marketing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496" y="5301208"/>
            <a:ext cx="22225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>
                <a:solidFill>
                  <a:srgbClr val="000000"/>
                </a:solidFill>
              </a:rPr>
              <a:t>Empresa: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292080" y="5109409"/>
            <a:ext cx="3672408" cy="15989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>
                <a:solidFill>
                  <a:srgbClr val="000000"/>
                </a:solidFill>
              </a:rPr>
              <a:t>       </a:t>
            </a:r>
            <a:r>
              <a:rPr lang="en-US" sz="1400" b="1" dirty="0" smtClean="0">
                <a:solidFill>
                  <a:srgbClr val="000000"/>
                </a:solidFill>
              </a:rPr>
              <a:t>     Ronaldo Roberto da Silva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 Rafael Carlos </a:t>
            </a:r>
            <a:r>
              <a:rPr lang="en-US" sz="1400" b="1" dirty="0" err="1" smtClean="0">
                <a:solidFill>
                  <a:srgbClr val="000000"/>
                </a:solidFill>
              </a:rPr>
              <a:t>Leite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       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Janaina</a:t>
            </a:r>
            <a:r>
              <a:rPr lang="en-US" sz="1400" b="1" dirty="0" smtClean="0">
                <a:solidFill>
                  <a:srgbClr val="000000"/>
                </a:solidFill>
              </a:rPr>
              <a:t> de Cassia S.de </a:t>
            </a:r>
            <a:r>
              <a:rPr lang="en-US" sz="1400" b="1" dirty="0" err="1" smtClean="0">
                <a:solidFill>
                  <a:srgbClr val="000000"/>
                </a:solidFill>
              </a:rPr>
              <a:t>Brito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          Patricia </a:t>
            </a:r>
            <a:r>
              <a:rPr lang="en-US" sz="1400" b="1" dirty="0" err="1" smtClean="0">
                <a:solidFill>
                  <a:srgbClr val="000000"/>
                </a:solidFill>
              </a:rPr>
              <a:t>da</a:t>
            </a:r>
            <a:r>
              <a:rPr lang="en-US" sz="1400" b="1" dirty="0" smtClean="0">
                <a:solidFill>
                  <a:srgbClr val="000000"/>
                </a:solidFill>
              </a:rPr>
              <a:t> Silva Santos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   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Elisangela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Ap.R.Silveira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err="1" smtClean="0">
                <a:solidFill>
                  <a:srgbClr val="000000"/>
                </a:solidFill>
              </a:rPr>
              <a:t>Kaloraen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Pedroso</a:t>
            </a:r>
            <a:endParaRPr lang="en-US" sz="1400" b="1" dirty="0" smtClean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000000"/>
                </a:solidFill>
              </a:rPr>
              <a:t>        </a:t>
            </a:r>
            <a:r>
              <a:rPr lang="en-US" sz="1400" b="1" dirty="0" err="1" smtClean="0">
                <a:solidFill>
                  <a:srgbClr val="000000"/>
                </a:solidFill>
              </a:rPr>
              <a:t>Girlane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</a:rPr>
              <a:t>Paixão</a:t>
            </a:r>
            <a:r>
              <a:rPr lang="en-US" sz="1400" b="1" dirty="0" smtClean="0">
                <a:solidFill>
                  <a:srgbClr val="000000"/>
                </a:solidFill>
              </a:rPr>
              <a:t> da Silva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06123" y="6275735"/>
            <a:ext cx="439261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000000"/>
                </a:solidFill>
              </a:rPr>
              <a:t>Orientador: Rodrigo Rodrigues</a:t>
            </a:r>
          </a:p>
        </p:txBody>
      </p:sp>
    </p:spTree>
    <p:extLst>
      <p:ext uri="{BB962C8B-B14F-4D97-AF65-F5344CB8AC3E}">
        <p14:creationId xmlns:p14="http://schemas.microsoft.com/office/powerpoint/2010/main" xmlns="" val="11027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Análise</a:t>
            </a:r>
            <a:r>
              <a:rPr lang="en-US" sz="2800" b="1" dirty="0" smtClean="0"/>
              <a:t> SWOT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12" name="Espaço Reservado para Conteúdo 3"/>
          <p:cNvSpPr>
            <a:spLocks noGrp="1"/>
          </p:cNvSpPr>
          <p:nvPr>
            <p:ph sz="quarter" idx="4294967295"/>
          </p:nvPr>
        </p:nvSpPr>
        <p:spPr>
          <a:xfrm>
            <a:off x="395536" y="2529560"/>
            <a:ext cx="4032250" cy="3563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000" dirty="0" err="1" smtClean="0"/>
              <a:t>Integração</a:t>
            </a:r>
            <a:r>
              <a:rPr lang="en-US" sz="2000" dirty="0" smtClean="0"/>
              <a:t> com a </a:t>
            </a:r>
            <a:r>
              <a:rPr lang="en-US" sz="2000" dirty="0" err="1" smtClean="0"/>
              <a:t>natureza</a:t>
            </a:r>
            <a:endParaRPr lang="en-US" sz="2000" dirty="0" smtClean="0"/>
          </a:p>
          <a:p>
            <a:r>
              <a:rPr lang="en-US" sz="2000" dirty="0" err="1" smtClean="0"/>
              <a:t>Fácil</a:t>
            </a:r>
            <a:r>
              <a:rPr lang="en-US" sz="2000" dirty="0" smtClean="0"/>
              <a:t> </a:t>
            </a:r>
            <a:r>
              <a:rPr lang="en-US" sz="2000" dirty="0" err="1" smtClean="0"/>
              <a:t>acesso</a:t>
            </a:r>
            <a:endParaRPr lang="en-US" sz="2000" dirty="0" smtClean="0"/>
          </a:p>
          <a:p>
            <a:r>
              <a:rPr lang="en-US" sz="2000" dirty="0" smtClean="0"/>
              <a:t>Boa </a:t>
            </a:r>
            <a:r>
              <a:rPr lang="en-US" sz="2000" dirty="0" err="1" smtClean="0"/>
              <a:t>alimentação</a:t>
            </a:r>
            <a:endParaRPr lang="en-US" sz="2000" dirty="0" smtClean="0"/>
          </a:p>
          <a:p>
            <a:r>
              <a:rPr lang="en-US" sz="2000" dirty="0" err="1" smtClean="0"/>
              <a:t>Lazer</a:t>
            </a:r>
            <a:endParaRPr lang="en-US" sz="2000" dirty="0" smtClean="0"/>
          </a:p>
          <a:p>
            <a:r>
              <a:rPr lang="en-US" sz="2000" dirty="0" err="1" smtClean="0"/>
              <a:t>Ótima</a:t>
            </a:r>
            <a:r>
              <a:rPr lang="en-US" sz="2000" dirty="0" smtClean="0"/>
              <a:t> </a:t>
            </a:r>
            <a:r>
              <a:rPr lang="en-US" sz="2000" dirty="0" err="1" smtClean="0"/>
              <a:t>infraestrutura</a:t>
            </a:r>
            <a:endParaRPr lang="en-US" sz="2000" dirty="0" smtClean="0"/>
          </a:p>
          <a:p>
            <a:r>
              <a:rPr lang="en-US" sz="2000" dirty="0" err="1" smtClean="0"/>
              <a:t>Tecnologia</a:t>
            </a:r>
            <a:r>
              <a:rPr lang="en-US" sz="2000" dirty="0" smtClean="0"/>
              <a:t> de </a:t>
            </a:r>
            <a:r>
              <a:rPr lang="en-US" sz="2000" dirty="0" err="1" smtClean="0"/>
              <a:t>ponta</a:t>
            </a:r>
            <a:endParaRPr lang="en-US" sz="2000" dirty="0" smtClean="0"/>
          </a:p>
          <a:p>
            <a:endParaRPr lang="pt-BR" sz="2000" dirty="0"/>
          </a:p>
        </p:txBody>
      </p:sp>
      <p:sp>
        <p:nvSpPr>
          <p:cNvPr id="13" name="Espaço Reservado para Conteúdo 5"/>
          <p:cNvSpPr>
            <a:spLocks noGrp="1"/>
          </p:cNvSpPr>
          <p:nvPr>
            <p:ph sz="quarter" idx="4294967295"/>
          </p:nvPr>
        </p:nvSpPr>
        <p:spPr>
          <a:xfrm>
            <a:off x="4711304" y="2529560"/>
            <a:ext cx="4032250" cy="3563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limitada</a:t>
            </a:r>
            <a:endParaRPr lang="en-US" sz="2000" dirty="0" smtClean="0"/>
          </a:p>
          <a:p>
            <a:r>
              <a:rPr lang="en-US" sz="2000" dirty="0" err="1" smtClean="0"/>
              <a:t>Pouca</a:t>
            </a:r>
            <a:r>
              <a:rPr lang="en-US" sz="2000" dirty="0" smtClean="0"/>
              <a:t> </a:t>
            </a:r>
            <a:r>
              <a:rPr lang="en-US" sz="2000" dirty="0" err="1" smtClean="0"/>
              <a:t>esperiência</a:t>
            </a:r>
            <a:r>
              <a:rPr lang="en-US" sz="2000" dirty="0" smtClean="0"/>
              <a:t> no </a:t>
            </a:r>
            <a:r>
              <a:rPr lang="en-US" sz="2000" dirty="0" err="1" smtClean="0"/>
              <a:t>mercado</a:t>
            </a:r>
            <a:endParaRPr lang="en-US" sz="2000" smtClean="0"/>
          </a:p>
          <a:p>
            <a:endParaRPr lang="pt-BR" sz="2000"/>
          </a:p>
        </p:txBody>
      </p:sp>
      <p:sp>
        <p:nvSpPr>
          <p:cNvPr id="14" name="Espaço Reservado para Texto 2"/>
          <p:cNvSpPr txBox="1">
            <a:spLocks/>
          </p:cNvSpPr>
          <p:nvPr/>
        </p:nvSpPr>
        <p:spPr>
          <a:xfrm>
            <a:off x="395536" y="1902805"/>
            <a:ext cx="4032250" cy="603739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Pontos</a:t>
            </a:r>
            <a:r>
              <a:rPr lang="en-US" sz="2000" b="1" dirty="0" smtClean="0">
                <a:solidFill>
                  <a:schemeClr val="bg1"/>
                </a:solidFill>
              </a:rPr>
              <a:t> fortes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5" name="Espaço Reservado para Texto 4"/>
          <p:cNvSpPr txBox="1">
            <a:spLocks/>
          </p:cNvSpPr>
          <p:nvPr/>
        </p:nvSpPr>
        <p:spPr>
          <a:xfrm>
            <a:off x="4679802" y="1902805"/>
            <a:ext cx="4032250" cy="603739"/>
          </a:xfrm>
          <a:prstGeom prst="roundRect">
            <a:avLst>
              <a:gd name="adj" fmla="val 16667"/>
            </a:avLst>
          </a:prstGeom>
          <a:solidFill>
            <a:srgbClr val="92D05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chemeClr val="bg1"/>
                </a:solidFill>
              </a:rPr>
              <a:t>Pontos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fracos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9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Análise</a:t>
            </a:r>
            <a:r>
              <a:rPr lang="en-US" sz="2800" b="1" dirty="0" smtClean="0"/>
              <a:t> SWOT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Oportunidades</a:t>
            </a: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763925"/>
            <a:ext cx="8639969" cy="4761420"/>
          </a:xfrm>
        </p:spPr>
        <p:txBody>
          <a:bodyPr>
            <a:noAutofit/>
          </a:bodyPr>
          <a:lstStyle/>
          <a:p>
            <a:r>
              <a:rPr lang="en-US" sz="2100" dirty="0" smtClean="0"/>
              <a:t>O </a:t>
            </a:r>
            <a:r>
              <a:rPr lang="en-US" sz="2100" dirty="0" err="1" smtClean="0"/>
              <a:t>crescimento</a:t>
            </a:r>
            <a:r>
              <a:rPr lang="en-US" sz="2100" dirty="0" smtClean="0"/>
              <a:t> de </a:t>
            </a:r>
            <a:r>
              <a:rPr lang="en-US" sz="2100" dirty="0" err="1" smtClean="0"/>
              <a:t>pousadas</a:t>
            </a:r>
            <a:r>
              <a:rPr lang="en-US" sz="2100" dirty="0" smtClean="0"/>
              <a:t> </a:t>
            </a:r>
            <a:r>
              <a:rPr lang="en-US" sz="2100" dirty="0" err="1" smtClean="0"/>
              <a:t>está</a:t>
            </a:r>
            <a:r>
              <a:rPr lang="en-US" sz="2100" dirty="0" smtClean="0"/>
              <a:t> </a:t>
            </a:r>
            <a:r>
              <a:rPr lang="en-US" sz="2100" dirty="0" err="1" smtClean="0"/>
              <a:t>em</a:t>
            </a:r>
            <a:r>
              <a:rPr lang="en-US" sz="2100" dirty="0" smtClean="0"/>
              <a:t> </a:t>
            </a:r>
            <a:r>
              <a:rPr lang="en-US" sz="2100" dirty="0" err="1" smtClean="0"/>
              <a:t>alta</a:t>
            </a:r>
            <a:r>
              <a:rPr lang="en-US" sz="2100" dirty="0" smtClean="0"/>
              <a:t> </a:t>
            </a:r>
            <a:r>
              <a:rPr lang="en-US" sz="2100" dirty="0" err="1" smtClean="0"/>
              <a:t>desde</a:t>
            </a:r>
            <a:r>
              <a:rPr lang="en-US" sz="2100" dirty="0" smtClean="0"/>
              <a:t> 2010</a:t>
            </a:r>
          </a:p>
          <a:p>
            <a:endParaRPr lang="en-US" sz="2100" dirty="0" smtClean="0"/>
          </a:p>
          <a:p>
            <a:r>
              <a:rPr lang="en-US" sz="2100" dirty="0" err="1" smtClean="0"/>
              <a:t>Aumento</a:t>
            </a:r>
            <a:r>
              <a:rPr lang="en-US" sz="2100" dirty="0" smtClean="0"/>
              <a:t> das </a:t>
            </a:r>
            <a:r>
              <a:rPr lang="en-US" sz="2100" dirty="0" err="1" smtClean="0"/>
              <a:t>procuras</a:t>
            </a:r>
            <a:r>
              <a:rPr lang="en-US" sz="2100" dirty="0" smtClean="0"/>
              <a:t> </a:t>
            </a:r>
            <a:r>
              <a:rPr lang="en-US" sz="2100" dirty="0" err="1" smtClean="0"/>
              <a:t>por</a:t>
            </a:r>
            <a:r>
              <a:rPr lang="en-US" sz="2100" dirty="0" smtClean="0"/>
              <a:t> </a:t>
            </a:r>
            <a:r>
              <a:rPr lang="en-US" sz="2100" dirty="0" err="1" smtClean="0"/>
              <a:t>lugares</a:t>
            </a:r>
            <a:r>
              <a:rPr lang="en-US" sz="2100" dirty="0" smtClean="0"/>
              <a:t> </a:t>
            </a:r>
            <a:r>
              <a:rPr lang="en-US" sz="2100" dirty="0" err="1" smtClean="0"/>
              <a:t>aconchegantes</a:t>
            </a:r>
            <a:r>
              <a:rPr lang="en-US" sz="2100" dirty="0" smtClean="0"/>
              <a:t> com </a:t>
            </a:r>
            <a:r>
              <a:rPr lang="en-US" sz="2100" dirty="0" err="1" smtClean="0"/>
              <a:t>ambiente</a:t>
            </a:r>
            <a:r>
              <a:rPr lang="en-US" sz="2100" dirty="0" smtClean="0"/>
              <a:t> familiar</a:t>
            </a:r>
          </a:p>
          <a:p>
            <a:endParaRPr lang="en-US" sz="2100" dirty="0" smtClean="0"/>
          </a:p>
          <a:p>
            <a:r>
              <a:rPr lang="en-US" sz="2100" dirty="0" err="1" smtClean="0"/>
              <a:t>Crescimento</a:t>
            </a:r>
            <a:r>
              <a:rPr lang="en-US" sz="2100" dirty="0" smtClean="0"/>
              <a:t> das </a:t>
            </a:r>
            <a:r>
              <a:rPr lang="en-US" sz="2100" dirty="0" err="1" smtClean="0"/>
              <a:t>pessoas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buscam</a:t>
            </a:r>
            <a:r>
              <a:rPr lang="en-US" sz="2100" dirty="0" smtClean="0"/>
              <a:t> </a:t>
            </a:r>
            <a:r>
              <a:rPr lang="en-US" sz="2100" dirty="0" err="1" smtClean="0"/>
              <a:t>serviços</a:t>
            </a:r>
            <a:r>
              <a:rPr lang="en-US" sz="2100" dirty="0" smtClean="0"/>
              <a:t> de </a:t>
            </a:r>
            <a:r>
              <a:rPr lang="en-US" sz="2100" dirty="0" err="1" smtClean="0"/>
              <a:t>hospedagem</a:t>
            </a:r>
            <a:r>
              <a:rPr lang="en-US" sz="2100" dirty="0" smtClean="0"/>
              <a:t> e </a:t>
            </a:r>
            <a:r>
              <a:rPr lang="en-US" sz="2100" dirty="0" err="1" smtClean="0"/>
              <a:t>lazer</a:t>
            </a:r>
            <a:r>
              <a:rPr lang="en-US" sz="2100" dirty="0" smtClean="0"/>
              <a:t> </a:t>
            </a:r>
            <a:r>
              <a:rPr lang="en-US" sz="2100" dirty="0" err="1" smtClean="0"/>
              <a:t>junto</a:t>
            </a:r>
            <a:r>
              <a:rPr lang="en-US" sz="2100" dirty="0" smtClean="0"/>
              <a:t> a </a:t>
            </a:r>
            <a:r>
              <a:rPr lang="en-US" sz="2100" dirty="0" err="1" smtClean="0"/>
              <a:t>natureza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Pesquisas</a:t>
            </a:r>
            <a:r>
              <a:rPr lang="en-US" sz="2100" dirty="0" smtClean="0"/>
              <a:t> </a:t>
            </a:r>
            <a:r>
              <a:rPr lang="en-US" sz="2100" dirty="0" err="1" smtClean="0"/>
              <a:t>mostram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as </a:t>
            </a:r>
            <a:r>
              <a:rPr lang="en-US" sz="2100" dirty="0" err="1" smtClean="0"/>
              <a:t>pessoas</a:t>
            </a:r>
            <a:r>
              <a:rPr lang="en-US" sz="2100" dirty="0" smtClean="0"/>
              <a:t> </a:t>
            </a:r>
            <a:r>
              <a:rPr lang="en-US" sz="2100" dirty="0" err="1" smtClean="0"/>
              <a:t>estão</a:t>
            </a:r>
            <a:r>
              <a:rPr lang="en-US" sz="2100" dirty="0" smtClean="0"/>
              <a:t> </a:t>
            </a:r>
            <a:r>
              <a:rPr lang="en-US" sz="2100" dirty="0" err="1" smtClean="0"/>
              <a:t>buscando</a:t>
            </a:r>
            <a:r>
              <a:rPr lang="en-US" sz="2100" dirty="0" smtClean="0"/>
              <a:t> </a:t>
            </a:r>
            <a:r>
              <a:rPr lang="en-US" sz="2100" dirty="0" err="1" smtClean="0"/>
              <a:t>melhor</a:t>
            </a:r>
            <a:r>
              <a:rPr lang="en-US" sz="2100" dirty="0" smtClean="0"/>
              <a:t> </a:t>
            </a:r>
            <a:r>
              <a:rPr lang="en-US" sz="2100" dirty="0" err="1" smtClean="0"/>
              <a:t>qualidade</a:t>
            </a:r>
            <a:r>
              <a:rPr lang="en-US" sz="2100" dirty="0" smtClean="0"/>
              <a:t> de </a:t>
            </a:r>
            <a:r>
              <a:rPr lang="en-US" sz="2100" dirty="0" err="1" smtClean="0"/>
              <a:t>vida</a:t>
            </a:r>
            <a:r>
              <a:rPr lang="en-US" sz="2100" dirty="0" smtClean="0"/>
              <a:t> com </a:t>
            </a:r>
            <a:r>
              <a:rPr lang="en-US" sz="2100" dirty="0" err="1" smtClean="0"/>
              <a:t>lazer</a:t>
            </a:r>
            <a:r>
              <a:rPr lang="en-US" sz="2100" dirty="0" smtClean="0"/>
              <a:t> e </a:t>
            </a:r>
            <a:r>
              <a:rPr lang="en-US" sz="2100" dirty="0" err="1" smtClean="0"/>
              <a:t>alimentação</a:t>
            </a:r>
            <a:r>
              <a:rPr lang="en-US" sz="2100" dirty="0" smtClean="0"/>
              <a:t> </a:t>
            </a:r>
            <a:r>
              <a:rPr lang="en-US" sz="2100" dirty="0" err="1" smtClean="0"/>
              <a:t>saudável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Aumento</a:t>
            </a:r>
            <a:r>
              <a:rPr lang="en-US" sz="2100" dirty="0" smtClean="0"/>
              <a:t> da </a:t>
            </a:r>
            <a:r>
              <a:rPr lang="en-US" sz="2100" dirty="0" err="1" smtClean="0"/>
              <a:t>procura</a:t>
            </a:r>
            <a:r>
              <a:rPr lang="en-US" sz="2100" dirty="0" smtClean="0"/>
              <a:t> </a:t>
            </a:r>
            <a:r>
              <a:rPr lang="en-US" sz="2100" dirty="0" err="1" smtClean="0"/>
              <a:t>desses</a:t>
            </a:r>
            <a:r>
              <a:rPr lang="en-US" sz="2100" dirty="0" smtClean="0"/>
              <a:t> </a:t>
            </a:r>
            <a:r>
              <a:rPr lang="en-US" sz="2100" dirty="0" err="1" smtClean="0"/>
              <a:t>serviços</a:t>
            </a:r>
            <a:r>
              <a:rPr lang="en-US" sz="2100" dirty="0" smtClean="0"/>
              <a:t> </a:t>
            </a:r>
            <a:r>
              <a:rPr lang="en-US" sz="2100" dirty="0" err="1" smtClean="0"/>
              <a:t>pelas</a:t>
            </a:r>
            <a:r>
              <a:rPr lang="en-US" sz="2100" dirty="0" smtClean="0"/>
              <a:t> </a:t>
            </a:r>
            <a:r>
              <a:rPr lang="en-US" sz="2100" dirty="0" err="1" smtClean="0"/>
              <a:t>pessoas</a:t>
            </a:r>
            <a:r>
              <a:rPr lang="en-US" sz="2100" dirty="0" smtClean="0"/>
              <a:t> da </a:t>
            </a:r>
            <a:r>
              <a:rPr lang="en-US" sz="2100" dirty="0" err="1" smtClean="0"/>
              <a:t>maior</a:t>
            </a:r>
            <a:r>
              <a:rPr lang="en-US" sz="2100" dirty="0" smtClean="0"/>
              <a:t> </a:t>
            </a:r>
            <a:r>
              <a:rPr lang="en-US" sz="2100" dirty="0" err="1" smtClean="0"/>
              <a:t>idade</a:t>
            </a:r>
            <a:r>
              <a:rPr lang="en-US" sz="2100" dirty="0" smtClean="0"/>
              <a:t> ,</a:t>
            </a:r>
            <a:r>
              <a:rPr lang="en-US" sz="2100" dirty="0" err="1" smtClean="0"/>
              <a:t>pesquisas</a:t>
            </a:r>
            <a:r>
              <a:rPr lang="en-US" sz="2100" dirty="0" smtClean="0"/>
              <a:t> </a:t>
            </a:r>
            <a:r>
              <a:rPr lang="en-US" sz="2100" dirty="0" err="1" smtClean="0"/>
              <a:t>mostram</a:t>
            </a:r>
            <a:r>
              <a:rPr lang="en-US" sz="2100" dirty="0" smtClean="0"/>
              <a:t> que </a:t>
            </a:r>
            <a:r>
              <a:rPr lang="en-US" sz="2100" dirty="0" err="1" smtClean="0"/>
              <a:t>os</a:t>
            </a:r>
            <a:r>
              <a:rPr lang="en-US" sz="2100" dirty="0" smtClean="0"/>
              <a:t> </a:t>
            </a:r>
            <a:r>
              <a:rPr lang="en-US" sz="2100" dirty="0" err="1" smtClean="0"/>
              <a:t>brasileiros</a:t>
            </a:r>
            <a:r>
              <a:rPr lang="en-US" sz="2100" dirty="0" smtClean="0"/>
              <a:t> </a:t>
            </a:r>
            <a:r>
              <a:rPr lang="en-US" sz="2100" dirty="0" err="1" smtClean="0"/>
              <a:t>estão</a:t>
            </a:r>
            <a:r>
              <a:rPr lang="en-US" sz="2100" dirty="0" smtClean="0"/>
              <a:t> </a:t>
            </a:r>
            <a:r>
              <a:rPr lang="en-US" sz="2100" dirty="0" err="1" smtClean="0"/>
              <a:t>envelhecendo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24637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3825316"/>
          </a:xfrm>
        </p:spPr>
        <p:txBody>
          <a:bodyPr/>
          <a:lstStyle/>
          <a:p>
            <a:r>
              <a:rPr lang="en-US" sz="2100" dirty="0" err="1" smtClean="0"/>
              <a:t>Possível</a:t>
            </a:r>
            <a:r>
              <a:rPr lang="en-US" sz="2100" dirty="0" smtClean="0"/>
              <a:t> </a:t>
            </a:r>
            <a:r>
              <a:rPr lang="en-US" sz="2100" dirty="0" err="1" smtClean="0"/>
              <a:t>surgimento</a:t>
            </a:r>
            <a:r>
              <a:rPr lang="en-US" sz="2100" dirty="0" smtClean="0"/>
              <a:t> de </a:t>
            </a:r>
            <a:r>
              <a:rPr lang="en-US" sz="2100" dirty="0" err="1" smtClean="0"/>
              <a:t>concorrentes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Mudanças</a:t>
            </a:r>
            <a:r>
              <a:rPr lang="en-US" sz="2100" dirty="0" smtClean="0"/>
              <a:t> </a:t>
            </a:r>
            <a:r>
              <a:rPr lang="en-US" sz="2100" dirty="0" err="1" smtClean="0"/>
              <a:t>climáticas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Crise</a:t>
            </a:r>
            <a:r>
              <a:rPr lang="en-US" sz="2100" dirty="0" smtClean="0"/>
              <a:t> </a:t>
            </a:r>
            <a:r>
              <a:rPr lang="en-US" sz="2100" dirty="0" err="1" smtClean="0"/>
              <a:t>econômica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Crise</a:t>
            </a:r>
            <a:r>
              <a:rPr lang="en-US" sz="2100" dirty="0" smtClean="0"/>
              <a:t> no </a:t>
            </a:r>
            <a:r>
              <a:rPr lang="en-US" sz="2100" dirty="0" err="1" smtClean="0"/>
              <a:t>turismo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Alta do </a:t>
            </a:r>
            <a:r>
              <a:rPr lang="en-US" sz="2100" dirty="0" err="1" smtClean="0"/>
              <a:t>dólar</a:t>
            </a:r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Análise</a:t>
            </a:r>
            <a:r>
              <a:rPr lang="en-US" sz="2800" b="1" dirty="0" smtClean="0"/>
              <a:t> SWOT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Ameaças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7757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Composto</a:t>
            </a:r>
            <a:r>
              <a:rPr lang="en-US" sz="3100" b="1" dirty="0" smtClean="0"/>
              <a:t> de marketing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4041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Produto</a:t>
            </a:r>
            <a:r>
              <a:rPr lang="en-US" sz="2400" dirty="0" smtClean="0"/>
              <a:t>/</a:t>
            </a:r>
            <a:r>
              <a:rPr lang="en-US" sz="2400" dirty="0" err="1" smtClean="0"/>
              <a:t>Serviços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err="1" smtClean="0"/>
              <a:t>Moribana</a:t>
            </a:r>
            <a:r>
              <a:rPr lang="en-US" sz="2000" dirty="0" smtClean="0"/>
              <a:t> eco </a:t>
            </a:r>
            <a:r>
              <a:rPr lang="en-US" sz="2000" dirty="0" err="1" smtClean="0"/>
              <a:t>pousada</a:t>
            </a:r>
            <a:r>
              <a:rPr lang="en-US" sz="2000" dirty="0" smtClean="0"/>
              <a:t> </a:t>
            </a:r>
            <a:r>
              <a:rPr lang="en-US" sz="2000" dirty="0" err="1" smtClean="0"/>
              <a:t>oferece</a:t>
            </a:r>
            <a:r>
              <a:rPr lang="en-US" sz="2000" dirty="0" smtClean="0"/>
              <a:t> </a:t>
            </a:r>
            <a:r>
              <a:rPr lang="en-US" sz="2000" dirty="0" err="1" smtClean="0"/>
              <a:t>serviços</a:t>
            </a:r>
            <a:r>
              <a:rPr lang="en-US" sz="2000" dirty="0" smtClean="0"/>
              <a:t> de </a:t>
            </a:r>
            <a:r>
              <a:rPr lang="en-US" sz="2000" dirty="0" err="1" smtClean="0"/>
              <a:t>hospedagem</a:t>
            </a:r>
            <a:r>
              <a:rPr lang="en-US" sz="2000" dirty="0" smtClean="0"/>
              <a:t> com </a:t>
            </a:r>
            <a:r>
              <a:rPr lang="en-US" sz="2000" dirty="0" err="1" smtClean="0"/>
              <a:t>qualidade</a:t>
            </a:r>
            <a:r>
              <a:rPr lang="en-US" sz="2000" dirty="0" smtClean="0"/>
              <a:t> , </a:t>
            </a:r>
            <a:r>
              <a:rPr lang="en-US" sz="2000" dirty="0" err="1" smtClean="0"/>
              <a:t>lazer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toda</a:t>
            </a:r>
            <a:r>
              <a:rPr lang="en-US" sz="2000" dirty="0" smtClean="0"/>
              <a:t> a </a:t>
            </a:r>
            <a:r>
              <a:rPr lang="en-US" sz="2000" dirty="0" err="1" smtClean="0"/>
              <a:t>familia</a:t>
            </a:r>
            <a:r>
              <a:rPr lang="en-US" sz="2000" dirty="0" smtClean="0"/>
              <a:t> com </a:t>
            </a:r>
            <a:r>
              <a:rPr lang="en-US" sz="2000" dirty="0" err="1" smtClean="0"/>
              <a:t>segurança</a:t>
            </a:r>
            <a:r>
              <a:rPr lang="en-US" sz="2000" dirty="0" smtClean="0"/>
              <a:t> , boa </a:t>
            </a:r>
            <a:r>
              <a:rPr lang="en-US" sz="2000" dirty="0" err="1" smtClean="0"/>
              <a:t>gastronomia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Serviços</a:t>
            </a:r>
            <a:r>
              <a:rPr lang="en-US" sz="2000" dirty="0" smtClean="0"/>
              <a:t> </a:t>
            </a:r>
            <a:r>
              <a:rPr lang="en-US" sz="2000" dirty="0" err="1" smtClean="0"/>
              <a:t>especiais</a:t>
            </a:r>
            <a:r>
              <a:rPr lang="en-US" sz="2000" dirty="0" smtClean="0"/>
              <a:t> para </a:t>
            </a:r>
            <a:r>
              <a:rPr lang="en-US" sz="2000" dirty="0" err="1" smtClean="0"/>
              <a:t>terceira</a:t>
            </a:r>
            <a:r>
              <a:rPr lang="en-US" sz="2000" dirty="0" smtClean="0"/>
              <a:t> </a:t>
            </a:r>
            <a:r>
              <a:rPr lang="en-US" sz="2000" dirty="0" err="1" smtClean="0"/>
              <a:t>idade</a:t>
            </a:r>
            <a:r>
              <a:rPr lang="en-US" sz="2000" dirty="0" smtClean="0"/>
              <a:t> com </a:t>
            </a:r>
            <a:r>
              <a:rPr lang="en-US" sz="2000" dirty="0" err="1" smtClean="0"/>
              <a:t>alimentação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balanceada</a:t>
            </a:r>
            <a:r>
              <a:rPr lang="en-US" sz="2000" dirty="0" smtClean="0"/>
              <a:t> e </a:t>
            </a:r>
            <a:r>
              <a:rPr lang="en-US" sz="2000" dirty="0" err="1" smtClean="0"/>
              <a:t>muitas</a:t>
            </a:r>
            <a:r>
              <a:rPr lang="en-US" sz="2000" dirty="0" smtClean="0"/>
              <a:t> </a:t>
            </a:r>
            <a:r>
              <a:rPr lang="en-US" sz="2000" dirty="0" err="1" smtClean="0"/>
              <a:t>atividades</a:t>
            </a:r>
            <a:r>
              <a:rPr lang="en-US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1200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Composto</a:t>
            </a:r>
            <a:r>
              <a:rPr lang="en-US" sz="3100" b="1" dirty="0" smtClean="0"/>
              <a:t> de marketing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4329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err="1" smtClean="0"/>
              <a:t>Preço</a:t>
            </a:r>
            <a:endParaRPr lang="en-US" sz="2100" b="1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Moribana</a:t>
            </a:r>
            <a:r>
              <a:rPr lang="en-US" sz="2100" dirty="0" smtClean="0"/>
              <a:t> eco </a:t>
            </a:r>
            <a:r>
              <a:rPr lang="en-US" sz="2100" dirty="0" err="1" smtClean="0"/>
              <a:t>pousada</a:t>
            </a:r>
            <a:r>
              <a:rPr lang="en-US" sz="2100" dirty="0" smtClean="0"/>
              <a:t> </a:t>
            </a:r>
            <a:r>
              <a:rPr lang="en-US" sz="2100" dirty="0" err="1" smtClean="0"/>
              <a:t>oferece</a:t>
            </a:r>
            <a:r>
              <a:rPr lang="en-US" sz="2100" dirty="0" smtClean="0"/>
              <a:t> </a:t>
            </a:r>
            <a:r>
              <a:rPr lang="en-US" sz="2100" dirty="0" err="1" smtClean="0"/>
              <a:t>preços</a:t>
            </a:r>
            <a:r>
              <a:rPr lang="en-US" sz="2100" dirty="0" smtClean="0"/>
              <a:t> </a:t>
            </a:r>
            <a:r>
              <a:rPr lang="en-US" sz="2100" dirty="0" err="1" smtClean="0"/>
              <a:t>justos</a:t>
            </a:r>
            <a:r>
              <a:rPr lang="en-US" sz="2100" dirty="0" smtClean="0"/>
              <a:t> com </a:t>
            </a:r>
            <a:r>
              <a:rPr lang="en-US" sz="2100" dirty="0" err="1" smtClean="0"/>
              <a:t>serviços</a:t>
            </a:r>
            <a:r>
              <a:rPr lang="en-US" sz="2100" dirty="0" smtClean="0"/>
              <a:t> de </a:t>
            </a:r>
            <a:r>
              <a:rPr lang="en-US" sz="2100" dirty="0" err="1" smtClean="0"/>
              <a:t>qualidade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Valores</a:t>
            </a:r>
            <a:r>
              <a:rPr lang="en-US" sz="2100" dirty="0" smtClean="0"/>
              <a:t> </a:t>
            </a:r>
            <a:r>
              <a:rPr lang="en-US" sz="2100" dirty="0" err="1" smtClean="0"/>
              <a:t>acessíveis</a:t>
            </a:r>
            <a:r>
              <a:rPr lang="en-US" sz="2100" dirty="0" smtClean="0"/>
              <a:t> com </a:t>
            </a:r>
            <a:r>
              <a:rPr lang="en-US" sz="2100" dirty="0" err="1" smtClean="0"/>
              <a:t>pagamentos</a:t>
            </a:r>
            <a:r>
              <a:rPr lang="en-US" sz="2100" dirty="0" smtClean="0"/>
              <a:t> </a:t>
            </a:r>
            <a:r>
              <a:rPr lang="en-US" sz="2100" dirty="0" err="1" smtClean="0"/>
              <a:t>facilitados</a:t>
            </a:r>
            <a:r>
              <a:rPr lang="en-US" sz="2100" dirty="0" smtClean="0"/>
              <a:t> </a:t>
            </a:r>
            <a:r>
              <a:rPr lang="en-US" sz="2100" dirty="0" err="1" smtClean="0"/>
              <a:t>nos</a:t>
            </a:r>
            <a:r>
              <a:rPr lang="en-US" sz="2100" dirty="0" smtClean="0"/>
              <a:t> </a:t>
            </a:r>
            <a:r>
              <a:rPr lang="en-US" sz="2100" dirty="0" err="1" smtClean="0"/>
              <a:t>cartões</a:t>
            </a:r>
            <a:r>
              <a:rPr lang="en-US" sz="2100" dirty="0" smtClean="0"/>
              <a:t> (visa , master , </a:t>
            </a:r>
            <a:r>
              <a:rPr lang="en-US" sz="2100" dirty="0" err="1" smtClean="0"/>
              <a:t>american</a:t>
            </a:r>
            <a:r>
              <a:rPr lang="en-US" sz="2100" dirty="0" smtClean="0"/>
              <a:t> express) com </a:t>
            </a:r>
            <a:r>
              <a:rPr lang="en-US" sz="2100" dirty="0" err="1" smtClean="0"/>
              <a:t>parcelamentos</a:t>
            </a:r>
            <a:r>
              <a:rPr lang="en-US" sz="2100" dirty="0" smtClean="0"/>
              <a:t> </a:t>
            </a:r>
          </a:p>
          <a:p>
            <a:endParaRPr lang="en-US" sz="2100" dirty="0" smtClean="0"/>
          </a:p>
          <a:p>
            <a:r>
              <a:rPr lang="en-US" sz="2100" dirty="0" err="1" smtClean="0"/>
              <a:t>Pagamentos</a:t>
            </a:r>
            <a:r>
              <a:rPr lang="en-US" sz="2100" dirty="0" smtClean="0"/>
              <a:t> com </a:t>
            </a:r>
            <a:r>
              <a:rPr lang="en-US" sz="2100" dirty="0" err="1" smtClean="0"/>
              <a:t>boletos</a:t>
            </a:r>
            <a:r>
              <a:rPr lang="en-US" sz="2100" dirty="0" smtClean="0"/>
              <a:t> </a:t>
            </a:r>
            <a:r>
              <a:rPr lang="en-US" sz="2100" dirty="0" err="1" smtClean="0"/>
              <a:t>bancarios</a:t>
            </a:r>
            <a:r>
              <a:rPr lang="en-US" sz="2100" dirty="0" smtClean="0"/>
              <a:t> e </a:t>
            </a:r>
            <a:r>
              <a:rPr lang="en-US" sz="2100" dirty="0" err="1" smtClean="0"/>
              <a:t>pagamento</a:t>
            </a:r>
            <a:r>
              <a:rPr lang="en-US" sz="2100" dirty="0" smtClean="0"/>
              <a:t> </a:t>
            </a:r>
            <a:r>
              <a:rPr lang="en-US" sz="2100" dirty="0" err="1" smtClean="0"/>
              <a:t>direto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pousada</a:t>
            </a:r>
            <a:endParaRPr lang="en-US" sz="2100" dirty="0" smtClean="0"/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30188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Composto</a:t>
            </a:r>
            <a:r>
              <a:rPr lang="en-US" sz="3100" b="1" dirty="0" smtClean="0"/>
              <a:t> de marketing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4329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b="1" dirty="0" err="1" smtClean="0"/>
              <a:t>Preço</a:t>
            </a:r>
            <a:endParaRPr lang="en-US" sz="2100" b="1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Moribana</a:t>
            </a:r>
            <a:r>
              <a:rPr lang="en-US" sz="2100" dirty="0" smtClean="0"/>
              <a:t> eco </a:t>
            </a:r>
            <a:r>
              <a:rPr lang="en-US" sz="2100" dirty="0" err="1" smtClean="0"/>
              <a:t>pousada</a:t>
            </a:r>
            <a:r>
              <a:rPr lang="en-US" sz="2100" dirty="0" smtClean="0"/>
              <a:t> </a:t>
            </a:r>
            <a:r>
              <a:rPr lang="en-US" sz="2100" dirty="0" err="1" smtClean="0"/>
              <a:t>oferece</a:t>
            </a:r>
            <a:r>
              <a:rPr lang="en-US" sz="2100" dirty="0" smtClean="0"/>
              <a:t> </a:t>
            </a:r>
            <a:r>
              <a:rPr lang="en-US" sz="2100" dirty="0" err="1" smtClean="0"/>
              <a:t>preços</a:t>
            </a:r>
            <a:r>
              <a:rPr lang="en-US" sz="2100" dirty="0" smtClean="0"/>
              <a:t> </a:t>
            </a:r>
            <a:r>
              <a:rPr lang="en-US" sz="2100" dirty="0" err="1" smtClean="0"/>
              <a:t>justos</a:t>
            </a:r>
            <a:r>
              <a:rPr lang="en-US" sz="2100" dirty="0" smtClean="0"/>
              <a:t> com </a:t>
            </a:r>
            <a:r>
              <a:rPr lang="en-US" sz="2100" dirty="0" err="1" smtClean="0"/>
              <a:t>serviços</a:t>
            </a:r>
            <a:r>
              <a:rPr lang="en-US" sz="2100" dirty="0" smtClean="0"/>
              <a:t> de </a:t>
            </a:r>
            <a:r>
              <a:rPr lang="en-US" sz="2100" dirty="0" err="1" smtClean="0"/>
              <a:t>qualidade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Valores</a:t>
            </a:r>
            <a:r>
              <a:rPr lang="en-US" sz="2100" dirty="0" smtClean="0"/>
              <a:t> </a:t>
            </a:r>
            <a:r>
              <a:rPr lang="en-US" sz="2100" dirty="0" err="1" smtClean="0"/>
              <a:t>acessíveis</a:t>
            </a:r>
            <a:r>
              <a:rPr lang="en-US" sz="2100" dirty="0" smtClean="0"/>
              <a:t> com </a:t>
            </a:r>
            <a:r>
              <a:rPr lang="en-US" sz="2100" dirty="0" err="1" smtClean="0"/>
              <a:t>pagamentos</a:t>
            </a:r>
            <a:r>
              <a:rPr lang="en-US" sz="2100" dirty="0" smtClean="0"/>
              <a:t> </a:t>
            </a:r>
            <a:r>
              <a:rPr lang="en-US" sz="2100" dirty="0" err="1" smtClean="0"/>
              <a:t>facilitados</a:t>
            </a:r>
            <a:r>
              <a:rPr lang="en-US" sz="2100" dirty="0" smtClean="0"/>
              <a:t> </a:t>
            </a:r>
            <a:r>
              <a:rPr lang="en-US" sz="2100" dirty="0" err="1" smtClean="0"/>
              <a:t>nos</a:t>
            </a:r>
            <a:r>
              <a:rPr lang="en-US" sz="2100" dirty="0" smtClean="0"/>
              <a:t> </a:t>
            </a:r>
            <a:r>
              <a:rPr lang="en-US" sz="2100" dirty="0" err="1" smtClean="0"/>
              <a:t>cartões</a:t>
            </a:r>
            <a:r>
              <a:rPr lang="en-US" sz="2100" dirty="0" smtClean="0"/>
              <a:t> (visa , master , </a:t>
            </a:r>
            <a:r>
              <a:rPr lang="en-US" sz="2100" dirty="0" err="1" smtClean="0"/>
              <a:t>american</a:t>
            </a:r>
            <a:r>
              <a:rPr lang="en-US" sz="2100" dirty="0" smtClean="0"/>
              <a:t> express) com </a:t>
            </a:r>
            <a:r>
              <a:rPr lang="en-US" sz="2100" dirty="0" err="1" smtClean="0"/>
              <a:t>parcelamentos</a:t>
            </a:r>
            <a:r>
              <a:rPr lang="en-US" sz="2100" dirty="0" smtClean="0"/>
              <a:t> </a:t>
            </a:r>
          </a:p>
          <a:p>
            <a:endParaRPr lang="en-US" sz="2100" dirty="0" smtClean="0"/>
          </a:p>
          <a:p>
            <a:r>
              <a:rPr lang="en-US" sz="2100" dirty="0" err="1" smtClean="0"/>
              <a:t>Pagamentos</a:t>
            </a:r>
            <a:r>
              <a:rPr lang="en-US" sz="2100" dirty="0" smtClean="0"/>
              <a:t> com </a:t>
            </a:r>
            <a:r>
              <a:rPr lang="en-US" sz="2100" dirty="0" err="1" smtClean="0"/>
              <a:t>boletos</a:t>
            </a:r>
            <a:r>
              <a:rPr lang="en-US" sz="2100" dirty="0" smtClean="0"/>
              <a:t> </a:t>
            </a:r>
            <a:r>
              <a:rPr lang="en-US" sz="2100" dirty="0" err="1" smtClean="0"/>
              <a:t>bancários</a:t>
            </a:r>
            <a:r>
              <a:rPr lang="en-US" sz="2100" dirty="0" smtClean="0"/>
              <a:t> e </a:t>
            </a:r>
            <a:r>
              <a:rPr lang="en-US" sz="2100" dirty="0" err="1" smtClean="0"/>
              <a:t>pagamento</a:t>
            </a:r>
            <a:r>
              <a:rPr lang="en-US" sz="2100" dirty="0" smtClean="0"/>
              <a:t> </a:t>
            </a:r>
            <a:r>
              <a:rPr lang="en-US" sz="2100" dirty="0" err="1" smtClean="0"/>
              <a:t>diréto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pousada</a:t>
            </a:r>
            <a:endParaRPr lang="en-US" sz="2100" dirty="0" smtClean="0"/>
          </a:p>
          <a:p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33154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Composto</a:t>
            </a:r>
            <a:r>
              <a:rPr lang="en-US" sz="3100" b="1" dirty="0" smtClean="0"/>
              <a:t> de marketing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4833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Praça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err="1" smtClean="0"/>
              <a:t>Moribana</a:t>
            </a:r>
            <a:r>
              <a:rPr lang="en-US" sz="2000" dirty="0" smtClean="0"/>
              <a:t> eco </a:t>
            </a:r>
            <a:r>
              <a:rPr lang="en-US" sz="2000" dirty="0" err="1" smtClean="0"/>
              <a:t>pousada</a:t>
            </a:r>
            <a:r>
              <a:rPr lang="en-US" sz="2000" dirty="0" smtClean="0"/>
              <a:t> </a:t>
            </a:r>
            <a:r>
              <a:rPr lang="en-US" sz="2000" dirty="0" err="1" smtClean="0"/>
              <a:t>está</a:t>
            </a:r>
            <a:r>
              <a:rPr lang="en-US" sz="2000" dirty="0" smtClean="0"/>
              <a:t> </a:t>
            </a:r>
            <a:r>
              <a:rPr lang="en-US" sz="2000" dirty="0" err="1" smtClean="0"/>
              <a:t>localizada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Rodovia</a:t>
            </a:r>
            <a:r>
              <a:rPr lang="en-US" sz="2000" dirty="0" smtClean="0"/>
              <a:t>  SP 215 , km 100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região</a:t>
            </a:r>
            <a:r>
              <a:rPr lang="en-US" sz="2000" dirty="0" smtClean="0"/>
              <a:t> de São Carlos , SP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Fácil</a:t>
            </a:r>
            <a:r>
              <a:rPr lang="en-US" sz="2000" dirty="0" smtClean="0"/>
              <a:t> </a:t>
            </a:r>
            <a:r>
              <a:rPr lang="en-US" sz="2000" dirty="0" err="1" smtClean="0"/>
              <a:t>acesso</a:t>
            </a:r>
            <a:r>
              <a:rPr lang="en-US" sz="2000" dirty="0" smtClean="0"/>
              <a:t> e </a:t>
            </a:r>
            <a:r>
              <a:rPr lang="en-US" sz="2000" dirty="0" err="1" smtClean="0"/>
              <a:t>estacionamento</a:t>
            </a:r>
            <a:r>
              <a:rPr lang="en-US" sz="2000" dirty="0" smtClean="0"/>
              <a:t> </a:t>
            </a:r>
            <a:r>
              <a:rPr lang="en-US" sz="2000" dirty="0" err="1" smtClean="0"/>
              <a:t>amplo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Ampla</a:t>
            </a:r>
            <a:r>
              <a:rPr lang="en-US" sz="2000" dirty="0" smtClean="0"/>
              <a:t> </a:t>
            </a:r>
            <a:r>
              <a:rPr lang="en-US" sz="2000" dirty="0" err="1" smtClean="0"/>
              <a:t>área</a:t>
            </a:r>
            <a:r>
              <a:rPr lang="en-US" sz="2000" dirty="0" smtClean="0"/>
              <a:t> de </a:t>
            </a:r>
            <a:r>
              <a:rPr lang="en-US" sz="2000" dirty="0" err="1" smtClean="0"/>
              <a:t>lazer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Área</a:t>
            </a:r>
            <a:r>
              <a:rPr lang="en-US" sz="2000" dirty="0" smtClean="0"/>
              <a:t> total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pousada</a:t>
            </a:r>
            <a:r>
              <a:rPr lang="en-US" sz="2000" dirty="0" smtClean="0"/>
              <a:t> : 100.000 m2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401132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Composto</a:t>
            </a:r>
            <a:r>
              <a:rPr lang="en-US" sz="3100" b="1" dirty="0" smtClean="0"/>
              <a:t> de marketing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4401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Promoção</a:t>
            </a:r>
            <a:endParaRPr lang="en-US" sz="2400" b="1" dirty="0" smtClean="0"/>
          </a:p>
          <a:p>
            <a:endParaRPr lang="en-US" sz="2400" dirty="0" smtClean="0"/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promoção</a:t>
            </a:r>
            <a:r>
              <a:rPr lang="en-US" sz="2000" dirty="0" smtClean="0"/>
              <a:t> </a:t>
            </a:r>
            <a:r>
              <a:rPr lang="en-US" sz="2000" dirty="0" err="1" smtClean="0"/>
              <a:t>será</a:t>
            </a:r>
            <a:r>
              <a:rPr lang="en-US" sz="2000" dirty="0" smtClean="0"/>
              <a:t>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de :</a:t>
            </a:r>
          </a:p>
          <a:p>
            <a:endParaRPr lang="en-US" sz="2000" dirty="0" smtClean="0"/>
          </a:p>
          <a:p>
            <a:r>
              <a:rPr lang="en-US" sz="2000" dirty="0" smtClean="0"/>
              <a:t>Outdoors</a:t>
            </a:r>
          </a:p>
          <a:p>
            <a:endParaRPr lang="en-US" sz="2000" dirty="0" smtClean="0"/>
          </a:p>
          <a:p>
            <a:r>
              <a:rPr lang="en-US" sz="2000" dirty="0" smtClean="0"/>
              <a:t>Internet ( site )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Rádio</a:t>
            </a:r>
            <a:r>
              <a:rPr lang="en-US" sz="2000" dirty="0" smtClean="0"/>
              <a:t> ( spot ) </a:t>
            </a:r>
            <a:r>
              <a:rPr lang="en-US" sz="2000" dirty="0" err="1" smtClean="0"/>
              <a:t>produzido</a:t>
            </a:r>
            <a:r>
              <a:rPr lang="en-US" sz="2000" dirty="0" smtClean="0"/>
              <a:t>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de </a:t>
            </a:r>
            <a:r>
              <a:rPr lang="en-US" sz="2000" dirty="0" err="1" smtClean="0"/>
              <a:t>locução</a:t>
            </a:r>
            <a:r>
              <a:rPr lang="en-US" sz="2000" dirty="0" smtClean="0"/>
              <a:t> , </a:t>
            </a:r>
            <a:r>
              <a:rPr lang="en-US" sz="2000" dirty="0" err="1" smtClean="0"/>
              <a:t>narração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35495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8245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68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Nome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23851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u="sng" dirty="0" err="1" smtClean="0"/>
              <a:t>Moribana</a:t>
            </a:r>
            <a:endParaRPr lang="en-US" sz="2400" b="1" u="sng" dirty="0" smtClean="0"/>
          </a:p>
          <a:p>
            <a:pPr algn="just"/>
            <a:r>
              <a:rPr lang="en-US" sz="2400" dirty="0" smtClean="0"/>
              <a:t>A </a:t>
            </a:r>
            <a:r>
              <a:rPr lang="en-US" sz="2400" dirty="0" err="1" smtClean="0"/>
              <a:t>palavra</a:t>
            </a:r>
            <a:r>
              <a:rPr lang="en-US" sz="2400" dirty="0" smtClean="0"/>
              <a:t> </a:t>
            </a:r>
            <a:r>
              <a:rPr lang="en-US" sz="2400" dirty="0" err="1" smtClean="0"/>
              <a:t>moribana</a:t>
            </a:r>
            <a:r>
              <a:rPr lang="en-US" sz="2400" dirty="0" smtClean="0"/>
              <a:t> </a:t>
            </a:r>
            <a:r>
              <a:rPr lang="en-US" sz="2400" dirty="0" err="1" smtClean="0"/>
              <a:t>significa</a:t>
            </a:r>
            <a:r>
              <a:rPr lang="en-US" sz="2400" dirty="0" smtClean="0"/>
              <a:t> Flores </a:t>
            </a:r>
            <a:r>
              <a:rPr lang="en-US" sz="2400" dirty="0" err="1" smtClean="0"/>
              <a:t>Empilhadas,que</a:t>
            </a:r>
            <a:r>
              <a:rPr lang="en-US" sz="2400" dirty="0" smtClean="0"/>
              <a:t> </a:t>
            </a:r>
            <a:r>
              <a:rPr lang="en-US" sz="2400" dirty="0" err="1" smtClean="0"/>
              <a:t>utiliza</a:t>
            </a:r>
            <a:r>
              <a:rPr lang="en-US" sz="2400" dirty="0" smtClean="0"/>
              <a:t> um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grupos</a:t>
            </a:r>
            <a:r>
              <a:rPr lang="en-US" sz="2400" dirty="0" smtClean="0"/>
              <a:t> de </a:t>
            </a:r>
            <a:r>
              <a:rPr lang="en-US" sz="2400" dirty="0" err="1" smtClean="0"/>
              <a:t>arranjos</a:t>
            </a:r>
            <a:r>
              <a:rPr lang="en-US" sz="2400" dirty="0" smtClean="0"/>
              <a:t> </a:t>
            </a:r>
            <a:r>
              <a:rPr lang="en-US" sz="2400" dirty="0" err="1" smtClean="0"/>
              <a:t>posicionados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Kenzans</a:t>
            </a:r>
            <a:r>
              <a:rPr lang="en-US" sz="2400" dirty="0" smtClean="0"/>
              <a:t> ,um </a:t>
            </a:r>
            <a:r>
              <a:rPr lang="en-US" sz="2400" dirty="0" err="1" smtClean="0"/>
              <a:t>objeto</a:t>
            </a:r>
            <a:r>
              <a:rPr lang="en-US" sz="2400" dirty="0" smtClean="0"/>
              <a:t> </a:t>
            </a:r>
            <a:r>
              <a:rPr lang="en-US" sz="2400" dirty="0" err="1" smtClean="0"/>
              <a:t>plano</a:t>
            </a:r>
            <a:r>
              <a:rPr lang="en-US" sz="2400" dirty="0" smtClean="0"/>
              <a:t> com </a:t>
            </a:r>
            <a:r>
              <a:rPr lang="en-US" sz="2400" dirty="0" err="1" smtClean="0"/>
              <a:t>pequenos</a:t>
            </a:r>
            <a:r>
              <a:rPr lang="en-US" sz="2400" dirty="0" smtClean="0"/>
              <a:t> </a:t>
            </a:r>
            <a:r>
              <a:rPr lang="en-US" sz="2400" dirty="0" err="1" smtClean="0"/>
              <a:t>espinhos</a:t>
            </a:r>
            <a:r>
              <a:rPr lang="en-US" sz="2400" dirty="0" smtClean="0"/>
              <a:t> </a:t>
            </a:r>
            <a:r>
              <a:rPr lang="en-US" sz="2400" dirty="0" err="1" smtClean="0"/>
              <a:t>onde</a:t>
            </a:r>
            <a:r>
              <a:rPr lang="en-US" sz="2400" dirty="0" smtClean="0"/>
              <a:t> as </a:t>
            </a:r>
            <a:r>
              <a:rPr lang="en-US" sz="2400" dirty="0" err="1" smtClean="0"/>
              <a:t>flores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inseridas</a:t>
            </a:r>
            <a:r>
              <a:rPr lang="en-US" sz="3000" dirty="0" smtClean="0"/>
              <a:t>.</a:t>
            </a:r>
          </a:p>
        </p:txBody>
      </p:sp>
      <p:pic>
        <p:nvPicPr>
          <p:cNvPr id="8" name="Picture 2" descr="C:\Users\User\Downloads\flor morib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3044567" cy="2208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41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1306" y="0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100" dirty="0" err="1" smtClean="0"/>
              <a:t>Pesquisa</a:t>
            </a:r>
            <a:r>
              <a:rPr lang="en-US" sz="3100" dirty="0" smtClean="0"/>
              <a:t> de </a:t>
            </a:r>
            <a:r>
              <a:rPr lang="en-US" sz="3100" dirty="0" err="1" smtClean="0"/>
              <a:t>mercado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Metodologia</a:t>
            </a:r>
            <a:r>
              <a:rPr lang="en-US" sz="3100" dirty="0" smtClean="0"/>
              <a:t> : </a:t>
            </a:r>
            <a:r>
              <a:rPr lang="en-US" sz="3100" dirty="0" err="1" smtClean="0"/>
              <a:t>Pesquisa</a:t>
            </a:r>
            <a:r>
              <a:rPr lang="en-US" sz="3100" dirty="0" smtClean="0"/>
              <a:t> </a:t>
            </a:r>
            <a:r>
              <a:rPr lang="en-US" sz="3100" dirty="0" err="1" smtClean="0"/>
              <a:t>bibliográfica</a:t>
            </a:r>
            <a:r>
              <a:rPr lang="en-US" sz="3100" dirty="0" smtClean="0"/>
              <a:t> </a:t>
            </a:r>
            <a:r>
              <a:rPr lang="en-US" sz="3100" dirty="0" err="1" smtClean="0"/>
              <a:t>realizada</a:t>
            </a:r>
            <a:r>
              <a:rPr lang="en-US" sz="3100" dirty="0" smtClean="0"/>
              <a:t> </a:t>
            </a:r>
            <a:r>
              <a:rPr lang="en-US" sz="3100" dirty="0" err="1" smtClean="0"/>
              <a:t>pela</a:t>
            </a:r>
            <a:r>
              <a:rPr lang="en-US" sz="3100" dirty="0" smtClean="0"/>
              <a:t> internet</a:t>
            </a:r>
            <a:endParaRPr lang="pt-BR" sz="3100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Pesquisas mostram que o setor de hotéis e pousadas estão em franca recuperação desde 2010</a:t>
            </a:r>
          </a:p>
          <a:p>
            <a:r>
              <a:rPr lang="en-US" smtClean="0"/>
              <a:t>A demanda se mantém estável com tendência de crescimento ,principalmente pela ascenção do poder econômico de algumas classes e a inserção do Brasil em diversos eventos nacionais e internacionais</a:t>
            </a:r>
            <a:endParaRPr lang="pt-BR" smtClean="0"/>
          </a:p>
          <a:p>
            <a:r>
              <a:rPr lang="en-US" smtClean="0"/>
              <a:t>Dados atualizados pela ABIH- Associação brasileira da indústria e hotéis com base de informações do Cadastur foram identificados  5925 meios de hospedagem legalmente registrados no país ,sendo 1679 pousadas</a:t>
            </a:r>
          </a:p>
          <a:p>
            <a:r>
              <a:rPr lang="en-US" smtClean="0"/>
              <a:t>A maioria das pousadas , 80,5% predominam nas cidades do interior com meios de hospedagem de pequeno porte</a:t>
            </a:r>
          </a:p>
          <a:p>
            <a:r>
              <a:rPr lang="en-US" smtClean="0"/>
              <a:t>O turismo de negócios foi o que mais cresceu nos ultimos anos no mundo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8939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Logotipo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32510" cy="2097124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O </a:t>
            </a:r>
            <a:r>
              <a:rPr lang="en-US" sz="2400" dirty="0" err="1" smtClean="0"/>
              <a:t>circulo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logo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verde</a:t>
            </a:r>
            <a:r>
              <a:rPr lang="en-US" sz="2400" dirty="0" smtClean="0"/>
              <a:t> </a:t>
            </a:r>
            <a:r>
              <a:rPr lang="en-US" sz="2400" dirty="0" err="1" smtClean="0"/>
              <a:t>claro</a:t>
            </a:r>
            <a:r>
              <a:rPr lang="en-US" sz="2400" dirty="0" smtClean="0"/>
              <a:t> </a:t>
            </a:r>
            <a:r>
              <a:rPr lang="en-US" sz="2400" dirty="0" err="1" smtClean="0"/>
              <a:t>remete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kenzan</a:t>
            </a:r>
            <a:r>
              <a:rPr lang="en-US" sz="2400" dirty="0" smtClean="0"/>
              <a:t> </a:t>
            </a:r>
            <a:r>
              <a:rPr lang="en-US" sz="2400" dirty="0" err="1" smtClean="0"/>
              <a:t>junto</a:t>
            </a:r>
            <a:r>
              <a:rPr lang="en-US" sz="2400" dirty="0" smtClean="0"/>
              <a:t> com o </a:t>
            </a:r>
            <a:r>
              <a:rPr lang="en-US" sz="2400" dirty="0" err="1" smtClean="0"/>
              <a:t>arranjo</a:t>
            </a:r>
            <a:r>
              <a:rPr lang="en-US" sz="2400" dirty="0" smtClean="0"/>
              <a:t> floral </a:t>
            </a:r>
            <a:r>
              <a:rPr lang="en-US" sz="2400" dirty="0" err="1" smtClean="0"/>
              <a:t>transmite</a:t>
            </a:r>
            <a:r>
              <a:rPr lang="en-US" sz="2400" dirty="0" smtClean="0"/>
              <a:t> </a:t>
            </a:r>
            <a:r>
              <a:rPr lang="en-US" sz="2400" dirty="0" err="1" smtClean="0"/>
              <a:t>movimento</a:t>
            </a:r>
            <a:r>
              <a:rPr lang="en-US" sz="2400" dirty="0" smtClean="0"/>
              <a:t> , </a:t>
            </a:r>
            <a:r>
              <a:rPr lang="en-US" sz="2400" dirty="0" err="1" smtClean="0"/>
              <a:t>proteção</a:t>
            </a:r>
            <a:r>
              <a:rPr lang="en-US" sz="2400" dirty="0" smtClean="0"/>
              <a:t> e </a:t>
            </a:r>
            <a:r>
              <a:rPr lang="en-US" sz="2400" dirty="0" err="1" smtClean="0"/>
              <a:t>cultivo</a:t>
            </a:r>
            <a:r>
              <a:rPr lang="en-US" sz="2400" dirty="0" smtClean="0"/>
              <a:t> a </a:t>
            </a:r>
            <a:r>
              <a:rPr lang="en-US" sz="2400" dirty="0" err="1" smtClean="0"/>
              <a:t>natureza</a:t>
            </a:r>
            <a:r>
              <a:rPr lang="en-US" sz="2400" dirty="0" smtClean="0"/>
              <a:t> ,e o </a:t>
            </a:r>
            <a:r>
              <a:rPr lang="en-US" sz="2400" dirty="0" err="1" smtClean="0"/>
              <a:t>marrom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simboliza</a:t>
            </a:r>
            <a:r>
              <a:rPr lang="en-US" sz="2400" dirty="0" smtClean="0"/>
              <a:t> a terra </a:t>
            </a:r>
            <a:r>
              <a:rPr lang="en-US" sz="2400" dirty="0" err="1" smtClean="0"/>
              <a:t>traz</a:t>
            </a:r>
            <a:r>
              <a:rPr lang="en-US" sz="2400" dirty="0" smtClean="0"/>
              <a:t> </a:t>
            </a:r>
            <a:r>
              <a:rPr lang="en-US" sz="2400" dirty="0" err="1" smtClean="0"/>
              <a:t>requinte</a:t>
            </a:r>
            <a:r>
              <a:rPr lang="en-US" sz="2400" dirty="0" smtClean="0"/>
              <a:t> e </a:t>
            </a:r>
            <a:r>
              <a:rPr lang="en-US" sz="2400" dirty="0" err="1" smtClean="0"/>
              <a:t>destaque</a:t>
            </a:r>
            <a:r>
              <a:rPr lang="en-US" sz="2400" dirty="0" smtClean="0"/>
              <a:t> a </a:t>
            </a:r>
            <a:r>
              <a:rPr lang="en-US" sz="2400" dirty="0" err="1" smtClean="0"/>
              <a:t>marca</a:t>
            </a:r>
            <a:endParaRPr lang="pt-BR" sz="2400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331236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59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Posicionamento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8232510" cy="231314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Ser </a:t>
            </a:r>
            <a:r>
              <a:rPr lang="en-US" sz="2400" dirty="0" err="1" smtClean="0"/>
              <a:t>reconhecido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um </a:t>
            </a:r>
            <a:r>
              <a:rPr lang="en-US" sz="2400" dirty="0" err="1" smtClean="0"/>
              <a:t>lugar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busca</a:t>
            </a:r>
            <a:r>
              <a:rPr lang="en-US" sz="2400" dirty="0" smtClean="0"/>
              <a:t> a </a:t>
            </a:r>
            <a:r>
              <a:rPr lang="en-US" sz="2400" dirty="0" err="1" smtClean="0"/>
              <a:t>integridade</a:t>
            </a:r>
            <a:r>
              <a:rPr lang="en-US" sz="2400" dirty="0" smtClean="0"/>
              <a:t> entre as </a:t>
            </a:r>
            <a:r>
              <a:rPr lang="en-US" sz="2400" dirty="0" err="1" smtClean="0"/>
              <a:t>pessoas</a:t>
            </a:r>
            <a:r>
              <a:rPr lang="en-US" sz="2400" dirty="0" smtClean="0"/>
              <a:t> e a </a:t>
            </a:r>
            <a:r>
              <a:rPr lang="en-US" sz="2400" dirty="0" err="1" smtClean="0"/>
              <a:t>natureza</a:t>
            </a:r>
            <a:r>
              <a:rPr lang="en-US" sz="2400" dirty="0" smtClean="0"/>
              <a:t> , </a:t>
            </a:r>
            <a:r>
              <a:rPr lang="en-US" sz="2400" dirty="0" err="1" smtClean="0"/>
              <a:t>respeitando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limites</a:t>
            </a:r>
            <a:r>
              <a:rPr lang="en-US" sz="2400" dirty="0" smtClean="0"/>
              <a:t> , </a:t>
            </a:r>
            <a:r>
              <a:rPr lang="en-US" sz="2400" dirty="0" err="1" smtClean="0"/>
              <a:t>buscando</a:t>
            </a:r>
            <a:r>
              <a:rPr lang="en-US" sz="2400" dirty="0" smtClean="0"/>
              <a:t> a </a:t>
            </a:r>
            <a:r>
              <a:rPr lang="en-US" sz="2400" dirty="0" err="1" smtClean="0"/>
              <a:t>qualidade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</a:t>
            </a:r>
            <a:r>
              <a:rPr lang="en-US" sz="2400" dirty="0" err="1" smtClean="0"/>
              <a:t>prestados</a:t>
            </a:r>
            <a:r>
              <a:rPr lang="en-US" sz="2400" dirty="0" smtClean="0"/>
              <a:t> , o </a:t>
            </a:r>
            <a:r>
              <a:rPr lang="en-US" sz="2400" dirty="0" err="1" smtClean="0"/>
              <a:t>bem</a:t>
            </a:r>
            <a:r>
              <a:rPr lang="en-US" sz="2400" dirty="0" smtClean="0"/>
              <a:t> </a:t>
            </a:r>
            <a:r>
              <a:rPr lang="en-US" sz="2400" dirty="0" err="1" smtClean="0"/>
              <a:t>estar</a:t>
            </a:r>
            <a:r>
              <a:rPr lang="en-US" sz="2400" dirty="0" smtClean="0"/>
              <a:t> dos </a:t>
            </a:r>
            <a:r>
              <a:rPr lang="en-US" sz="2400" dirty="0" err="1" smtClean="0"/>
              <a:t>clientes</a:t>
            </a:r>
            <a:r>
              <a:rPr lang="en-US" sz="2400" dirty="0" smtClean="0"/>
              <a:t> , </a:t>
            </a:r>
            <a:r>
              <a:rPr lang="en-US" sz="2400" dirty="0" err="1" smtClean="0"/>
              <a:t>colaboradores</a:t>
            </a:r>
            <a:r>
              <a:rPr lang="en-US" sz="2400" dirty="0" smtClean="0"/>
              <a:t> e </a:t>
            </a:r>
            <a:r>
              <a:rPr lang="en-US" sz="2400" dirty="0" err="1" smtClean="0"/>
              <a:t>promovendo</a:t>
            </a:r>
            <a:r>
              <a:rPr lang="en-US" sz="2400" dirty="0" smtClean="0"/>
              <a:t> a </a:t>
            </a:r>
            <a:r>
              <a:rPr lang="en-US" sz="2400" dirty="0" err="1" smtClean="0"/>
              <a:t>sustentabilidade</a:t>
            </a:r>
            <a:r>
              <a:rPr lang="en-US" sz="2400" dirty="0" smtClean="0"/>
              <a:t> </a:t>
            </a:r>
            <a:r>
              <a:rPr lang="en-US" sz="2400" dirty="0" err="1" smtClean="0"/>
              <a:t>econômica</a:t>
            </a:r>
            <a:r>
              <a:rPr lang="en-US" sz="2400" dirty="0" smtClean="0"/>
              <a:t> e </a:t>
            </a:r>
            <a:r>
              <a:rPr lang="en-US" sz="2400" dirty="0" err="1" smtClean="0"/>
              <a:t>ambiental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5123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107504" y="2204864"/>
            <a:ext cx="4932066" cy="428381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.(</a:t>
            </a:r>
            <a:r>
              <a:rPr lang="en-US" dirty="0" err="1" smtClean="0"/>
              <a:t>cmyk</a:t>
            </a:r>
            <a:r>
              <a:rPr lang="en-US" dirty="0" smtClean="0"/>
              <a:t>) </a:t>
            </a:r>
          </a:p>
          <a:p>
            <a:pPr>
              <a:buNone/>
            </a:pPr>
            <a:r>
              <a:rPr lang="en-US" dirty="0" smtClean="0"/>
              <a:t>                   .</a:t>
            </a:r>
            <a:r>
              <a:rPr lang="en-US" sz="2000" dirty="0" smtClean="0"/>
              <a:t>(c:54-m:0-y:99-k:0)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</a:t>
            </a:r>
          </a:p>
          <a:p>
            <a:pPr>
              <a:buNone/>
            </a:pPr>
            <a:r>
              <a:rPr lang="en-US" dirty="0" smtClean="0"/>
              <a:t>                   .(</a:t>
            </a:r>
            <a:r>
              <a:rPr lang="en-US" dirty="0" err="1" smtClean="0"/>
              <a:t>cmyk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               .</a:t>
            </a:r>
            <a:r>
              <a:rPr lang="en-US" sz="2000" dirty="0" smtClean="0"/>
              <a:t>(c:39-m:64-y:93-k:36)</a:t>
            </a:r>
            <a:r>
              <a:rPr lang="en-US" dirty="0" smtClean="0"/>
              <a:t>   </a:t>
            </a:r>
            <a:endParaRPr lang="pt-BR" dirty="0"/>
          </a:p>
        </p:txBody>
      </p:sp>
      <p:sp>
        <p:nvSpPr>
          <p:cNvPr id="9" name="Espaço Reservado para Texto 6"/>
          <p:cNvSpPr txBox="1">
            <a:spLocks/>
          </p:cNvSpPr>
          <p:nvPr/>
        </p:nvSpPr>
        <p:spPr>
          <a:xfrm>
            <a:off x="504031" y="1730326"/>
            <a:ext cx="4032250" cy="725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Padronização</a:t>
            </a:r>
            <a:r>
              <a:rPr lang="en-US" sz="2400" dirty="0" smtClean="0"/>
              <a:t> de cores</a:t>
            </a:r>
            <a:endParaRPr lang="pt-BR" sz="2400" dirty="0"/>
          </a:p>
        </p:txBody>
      </p:sp>
      <p:sp>
        <p:nvSpPr>
          <p:cNvPr id="11" name="Fluxograma: Conector 10"/>
          <p:cNvSpPr/>
          <p:nvPr/>
        </p:nvSpPr>
        <p:spPr>
          <a:xfrm>
            <a:off x="719832" y="2699717"/>
            <a:ext cx="1008112" cy="1008112"/>
          </a:xfrm>
          <a:prstGeom prst="flowChartConnector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Conector 11"/>
          <p:cNvSpPr/>
          <p:nvPr/>
        </p:nvSpPr>
        <p:spPr>
          <a:xfrm>
            <a:off x="647824" y="5147989"/>
            <a:ext cx="1080120" cy="1033264"/>
          </a:xfrm>
          <a:prstGeom prst="flowChartConnector">
            <a:avLst/>
          </a:prstGeom>
          <a:solidFill>
            <a:srgbClr val="4623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536281" y="1556792"/>
            <a:ext cx="4315408" cy="2522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tângulo 2"/>
          <p:cNvSpPr/>
          <p:nvPr/>
        </p:nvSpPr>
        <p:spPr>
          <a:xfrm>
            <a:off x="4860032" y="4964975"/>
            <a:ext cx="3991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 err="1"/>
              <a:t>Marrom</a:t>
            </a:r>
            <a:r>
              <a:rPr lang="en-US" sz="2000" dirty="0"/>
              <a:t> é a </a:t>
            </a:r>
            <a:r>
              <a:rPr lang="en-US" sz="2000" dirty="0" err="1"/>
              <a:t>cor</a:t>
            </a:r>
            <a:r>
              <a:rPr lang="en-US" sz="2000" dirty="0"/>
              <a:t> da terra e da madeira , </a:t>
            </a:r>
            <a:r>
              <a:rPr lang="en-US" sz="2000" dirty="0" err="1"/>
              <a:t>esta</a:t>
            </a:r>
            <a:r>
              <a:rPr lang="en-US" sz="2000" dirty="0"/>
              <a:t> </a:t>
            </a:r>
            <a:r>
              <a:rPr lang="en-US" sz="2000" dirty="0" err="1"/>
              <a:t>associada</a:t>
            </a:r>
            <a:r>
              <a:rPr lang="en-US" sz="2000" dirty="0"/>
              <a:t> à </a:t>
            </a:r>
            <a:r>
              <a:rPr lang="en-US" sz="2000" dirty="0" err="1"/>
              <a:t>natureza</a:t>
            </a:r>
            <a:r>
              <a:rPr lang="en-US" sz="2000" dirty="0"/>
              <a:t> , </a:t>
            </a:r>
            <a:r>
              <a:rPr lang="en-US" sz="2000" dirty="0" err="1"/>
              <a:t>transmite</a:t>
            </a:r>
            <a:r>
              <a:rPr lang="en-US" sz="2000" dirty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sensação</a:t>
            </a:r>
            <a:r>
              <a:rPr lang="en-US" sz="2000" dirty="0"/>
              <a:t> de </a:t>
            </a:r>
            <a:r>
              <a:rPr lang="en-US" sz="2000" dirty="0" err="1"/>
              <a:t>calma</a:t>
            </a:r>
            <a:r>
              <a:rPr lang="en-US" sz="2000" dirty="0"/>
              <a:t> , </a:t>
            </a:r>
            <a:r>
              <a:rPr lang="en-US" sz="2000" dirty="0" err="1"/>
              <a:t>conforto</a:t>
            </a:r>
            <a:r>
              <a:rPr lang="en-US" sz="2000" dirty="0"/>
              <a:t> </a:t>
            </a:r>
            <a:r>
              <a:rPr lang="en-US" sz="2000" dirty="0" err="1"/>
              <a:t>fisico</a:t>
            </a:r>
            <a:r>
              <a:rPr lang="en-US" sz="2000" dirty="0"/>
              <a:t> e </a:t>
            </a:r>
            <a:r>
              <a:rPr lang="en-US" sz="2000" dirty="0" err="1"/>
              <a:t>qualidade</a:t>
            </a:r>
            <a:endParaRPr lang="pt-BR" sz="2000" dirty="0"/>
          </a:p>
        </p:txBody>
      </p:sp>
      <p:sp>
        <p:nvSpPr>
          <p:cNvPr id="4" name="Retângulo 3"/>
          <p:cNvSpPr/>
          <p:nvPr/>
        </p:nvSpPr>
        <p:spPr>
          <a:xfrm>
            <a:off x="4860032" y="2721694"/>
            <a:ext cx="3847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dirty="0"/>
              <a:t>Verde </a:t>
            </a:r>
            <a:r>
              <a:rPr lang="en-US" sz="2000" dirty="0" err="1"/>
              <a:t>simboliza</a:t>
            </a:r>
            <a:r>
              <a:rPr lang="en-US" sz="2000" dirty="0"/>
              <a:t> </a:t>
            </a:r>
            <a:r>
              <a:rPr lang="en-US" sz="2000" dirty="0" err="1"/>
              <a:t>calma</a:t>
            </a:r>
            <a:r>
              <a:rPr lang="en-US" sz="2000" dirty="0"/>
              <a:t> , </a:t>
            </a:r>
            <a:r>
              <a:rPr lang="en-US" sz="2000" dirty="0" err="1"/>
              <a:t>tranquilidade</a:t>
            </a:r>
            <a:r>
              <a:rPr lang="en-US" sz="2000" dirty="0"/>
              <a:t> , </a:t>
            </a:r>
            <a:r>
              <a:rPr lang="en-US" sz="2000" dirty="0" err="1"/>
              <a:t>equilibrio</a:t>
            </a:r>
            <a:r>
              <a:rPr lang="en-US" sz="2000" dirty="0"/>
              <a:t> , </a:t>
            </a:r>
            <a:r>
              <a:rPr lang="en-US" sz="2000" dirty="0" err="1"/>
              <a:t>esperança</a:t>
            </a:r>
            <a:r>
              <a:rPr lang="en-US" sz="2000" dirty="0"/>
              <a:t> , </a:t>
            </a:r>
            <a:r>
              <a:rPr lang="en-US" sz="2000" dirty="0" err="1"/>
              <a:t>saúde</a:t>
            </a:r>
            <a:r>
              <a:rPr lang="en-US" sz="2000" dirty="0"/>
              <a:t> e </a:t>
            </a:r>
            <a:r>
              <a:rPr lang="en-US" sz="2000" dirty="0" err="1"/>
              <a:t>riqueza</a:t>
            </a:r>
            <a:r>
              <a:rPr lang="en-US" sz="2000" dirty="0"/>
              <a:t>                         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19490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Fonte</a:t>
            </a:r>
            <a:br>
              <a:rPr lang="en-US" sz="2800" b="1" dirty="0" smtClean="0"/>
            </a:br>
            <a:r>
              <a:rPr lang="en-US" sz="2800" b="1" dirty="0" smtClean="0"/>
              <a:t>Alex Brush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pic>
        <p:nvPicPr>
          <p:cNvPr id="6" name="Picture 2" descr="C:\Users\User\Downloads\fonte escrit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5536" y="2492896"/>
            <a:ext cx="8232775" cy="2441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839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Slogan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33212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Vida e </a:t>
            </a:r>
            <a:r>
              <a:rPr lang="en-US" sz="2800" dirty="0" err="1" smtClean="0"/>
              <a:t>natureza</a:t>
            </a:r>
            <a:r>
              <a:rPr lang="en-US" sz="2800" dirty="0" smtClean="0"/>
              <a:t> , </a:t>
            </a:r>
            <a:r>
              <a:rPr lang="en-US" sz="2800" dirty="0" err="1" smtClean="0"/>
              <a:t>tudo</a:t>
            </a:r>
            <a:r>
              <a:rPr lang="en-US" sz="2800" dirty="0" smtClean="0"/>
              <a:t> se </a:t>
            </a:r>
            <a:r>
              <a:rPr lang="en-US" sz="2800" dirty="0" err="1" smtClean="0"/>
              <a:t>completa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         </a:t>
            </a:r>
            <a:r>
              <a:rPr lang="en-US" sz="2800" dirty="0" err="1" smtClean="0"/>
              <a:t>Venha</a:t>
            </a:r>
            <a:r>
              <a:rPr lang="en-US" sz="2800" dirty="0" smtClean="0"/>
              <a:t> </a:t>
            </a:r>
            <a:r>
              <a:rPr lang="en-US" sz="2800" dirty="0" err="1" smtClean="0"/>
              <a:t>fazer</a:t>
            </a:r>
            <a:r>
              <a:rPr lang="en-US" sz="2800" dirty="0" smtClean="0"/>
              <a:t> parte da </a:t>
            </a:r>
            <a:r>
              <a:rPr lang="en-US" sz="2800" dirty="0" err="1" smtClean="0"/>
              <a:t>nossa</a:t>
            </a:r>
            <a:r>
              <a:rPr lang="en-US" sz="2800" dirty="0" smtClean="0"/>
              <a:t> </a:t>
            </a:r>
            <a:r>
              <a:rPr lang="en-US" sz="2800" dirty="0" err="1" smtClean="0"/>
              <a:t>familia</a:t>
            </a:r>
            <a:r>
              <a:rPr lang="en-US" sz="2800" dirty="0" smtClean="0"/>
              <a:t>!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1617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Fachada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pic>
        <p:nvPicPr>
          <p:cNvPr id="6" name="Picture 2" descr="C:\Users\User\Downloads\pousada ecologica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556792"/>
            <a:ext cx="8784976" cy="511487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635896" y="5949280"/>
            <a:ext cx="3600399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  <a:t>Moribana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  <a:t> Eco </a:t>
            </a:r>
            <a:r>
              <a:rPr lang="en-US" sz="2800" b="1" dirty="0" err="1" smtClean="0">
                <a:solidFill>
                  <a:schemeClr val="bg2">
                    <a:lumMod val="10000"/>
                  </a:schemeClr>
                </a:solidFill>
                <a:latin typeface="Brush Script MT" pitchFamily="66" charset="0"/>
              </a:rPr>
              <a:t>Pousada</a:t>
            </a:r>
            <a:endParaRPr lang="pt-BR" sz="2800" dirty="0">
              <a:solidFill>
                <a:schemeClr val="bg2">
                  <a:lumMod val="10000"/>
                </a:schemeClr>
              </a:solidFill>
              <a:latin typeface="Brush Script MT" pitchFamily="66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78134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21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site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4" name="AutoShape 2" descr="Resultado de imagem para pous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Retângulo 24"/>
          <p:cNvSpPr/>
          <p:nvPr/>
        </p:nvSpPr>
        <p:spPr>
          <a:xfrm>
            <a:off x="460375" y="1556792"/>
            <a:ext cx="7744235" cy="5240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11560" y="1700808"/>
            <a:ext cx="7416824" cy="48965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 descr="C:\Users\User\Downloads\pousada ecologica 2.jpg"/>
          <p:cNvPicPr>
            <a:picLocks noChangeAspect="1" noChangeArrowheads="1"/>
          </p:cNvPicPr>
          <p:nvPr/>
        </p:nvPicPr>
        <p:blipFill rotWithShape="1">
          <a:blip r:embed="rId3" cstate="print"/>
          <a:srcRect t="37471" b="29853"/>
          <a:stretch/>
        </p:blipFill>
        <p:spPr bwMode="auto">
          <a:xfrm>
            <a:off x="611561" y="1700808"/>
            <a:ext cx="7416824" cy="1537301"/>
          </a:xfrm>
          <a:prstGeom prst="rect">
            <a:avLst/>
          </a:prstGeom>
          <a:noFill/>
        </p:spPr>
      </p:pic>
      <p:pic>
        <p:nvPicPr>
          <p:cNvPr id="18" name="Picture 3" descr="C:\Users\User\Downloads\quarto pousada 2 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3" y="4692262"/>
            <a:ext cx="2442423" cy="1905090"/>
          </a:xfrm>
          <a:prstGeom prst="rect">
            <a:avLst/>
          </a:prstGeom>
          <a:noFill/>
        </p:spPr>
      </p:pic>
      <p:pic>
        <p:nvPicPr>
          <p:cNvPr id="19" name="Picture 4" descr="C:\Users\User\Downloads\Pousada-Maravilha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7" y="4699232"/>
            <a:ext cx="2551344" cy="1870985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11560" y="3238109"/>
            <a:ext cx="7400656" cy="39604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        Home             </a:t>
            </a:r>
            <a:r>
              <a:rPr lang="en-US" dirty="0" err="1" smtClean="0">
                <a:solidFill>
                  <a:schemeClr val="tx1"/>
                </a:solidFill>
              </a:rPr>
              <a:t>Institucional</a:t>
            </a:r>
            <a:r>
              <a:rPr lang="en-US" dirty="0" smtClean="0">
                <a:solidFill>
                  <a:schemeClr val="tx1"/>
                </a:solidFill>
              </a:rPr>
              <a:t>            </a:t>
            </a:r>
            <a:r>
              <a:rPr lang="en-US" dirty="0" err="1" smtClean="0">
                <a:solidFill>
                  <a:schemeClr val="tx1"/>
                </a:solidFill>
              </a:rPr>
              <a:t>Contato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179709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02"/>
          <a:stretch/>
        </p:blipFill>
        <p:spPr bwMode="auto">
          <a:xfrm>
            <a:off x="611560" y="4699232"/>
            <a:ext cx="2245942" cy="186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995936" y="37797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Vida e natureza, tudo se completa</a:t>
            </a:r>
            <a:endParaRPr lang="pt-BR" i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148336" y="40677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Venha fazer parte da nossa família!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xmlns="" val="39093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frota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pic>
        <p:nvPicPr>
          <p:cNvPr id="6" name="Imagem 5" descr="imagensbd007-doblo-cargo-2014-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47424" y="2589205"/>
            <a:ext cx="6786757" cy="3175019"/>
          </a:xfrm>
          <a:prstGeom prst="rect">
            <a:avLst/>
          </a:prstGeom>
        </p:spPr>
      </p:pic>
      <p:pic>
        <p:nvPicPr>
          <p:cNvPr id="8" name="Picture 2" descr="C:\Users\User\Downloads\logo morib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7373" y="2906707"/>
            <a:ext cx="972452" cy="71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ownloads\logo morib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48" y="2906707"/>
            <a:ext cx="972452" cy="71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User\Downloads\logo morib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787" y="4176715"/>
            <a:ext cx="972452" cy="71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User\Downloads\logo morib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464" y="3938589"/>
            <a:ext cx="972452" cy="714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12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crachá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pic>
        <p:nvPicPr>
          <p:cNvPr id="6" name="Picture 3" descr="C:\Users\User\Downloads\logo moriban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66021" y="3657461"/>
            <a:ext cx="922713" cy="86452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4427984" y="1484784"/>
            <a:ext cx="9252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de cantos arredondados 8"/>
          <p:cNvSpPr/>
          <p:nvPr/>
        </p:nvSpPr>
        <p:spPr>
          <a:xfrm>
            <a:off x="3347864" y="1979637"/>
            <a:ext cx="3240360" cy="4392488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http://i.imgur.com/o5xvxG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124" y="3880209"/>
            <a:ext cx="1224136" cy="14401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067944" y="5508029"/>
            <a:ext cx="17784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462300"/>
                </a:solidFill>
              </a:rPr>
              <a:t>Sheila Silva</a:t>
            </a:r>
          </a:p>
          <a:p>
            <a:pPr algn="ctr"/>
            <a:r>
              <a:rPr lang="en-US" b="1" dirty="0" err="1" smtClean="0">
                <a:solidFill>
                  <a:srgbClr val="462300"/>
                </a:solidFill>
              </a:rPr>
              <a:t>Recepcionista</a:t>
            </a:r>
            <a:endParaRPr lang="pt-BR" b="1" dirty="0">
              <a:solidFill>
                <a:srgbClr val="4623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91680" y="5313726"/>
            <a:ext cx="1224136" cy="689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5x9cm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0693" y="2132856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71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cartão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visita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1691680" y="5313726"/>
            <a:ext cx="1224136" cy="689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9x5cm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835696" y="2420888"/>
            <a:ext cx="5256584" cy="266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tângulo 33"/>
          <p:cNvSpPr/>
          <p:nvPr/>
        </p:nvSpPr>
        <p:spPr>
          <a:xfrm>
            <a:off x="3635896" y="2636912"/>
            <a:ext cx="3132348" cy="689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 smtClean="0">
                <a:solidFill>
                  <a:srgbClr val="462300"/>
                </a:solidFill>
              </a:rPr>
              <a:t>Hospedagem – Restaurante - lazer</a:t>
            </a:r>
            <a:endParaRPr lang="pt-BR" sz="1600" b="1" i="1" dirty="0">
              <a:solidFill>
                <a:srgbClr val="462300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2591780" y="4581128"/>
            <a:ext cx="4068452" cy="48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b="1" i="1" dirty="0" smtClean="0">
                <a:solidFill>
                  <a:srgbClr val="462300"/>
                </a:solidFill>
              </a:rPr>
              <a:t>(16)34121212  /moribanaecopousada@gmail.com</a:t>
            </a:r>
            <a:endParaRPr lang="pt-BR" sz="1400" b="1" i="1" dirty="0">
              <a:solidFill>
                <a:srgbClr val="462300"/>
              </a:solidFill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635896" y="364502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rgbClr val="462300"/>
                </a:solidFill>
              </a:rPr>
              <a:t>Vida e natureza, tudo se completa.</a:t>
            </a:r>
            <a:endParaRPr lang="pt-BR" sz="1400" i="1" dirty="0">
              <a:solidFill>
                <a:srgbClr val="462300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067944" y="3880793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>
                <a:solidFill>
                  <a:srgbClr val="462300"/>
                </a:solidFill>
              </a:rPr>
              <a:t>Venha fazer parte da nossa família!</a:t>
            </a:r>
            <a:endParaRPr lang="pt-BR" sz="1400" i="1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03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Espaço Reservado para Conteúdo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012961012"/>
              </p:ext>
            </p:extLst>
          </p:nvPr>
        </p:nvGraphicFramePr>
        <p:xfrm>
          <a:off x="503238" y="2699717"/>
          <a:ext cx="7717236" cy="34655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2412"/>
                <a:gridCol w="2572412"/>
                <a:gridCol w="2572412"/>
              </a:tblGrid>
              <a:tr h="1775174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Broa</a:t>
                      </a:r>
                      <a:r>
                        <a:rPr lang="en-US" sz="1600" baseline="0" dirty="0" smtClean="0"/>
                        <a:t> Golf Resort</a:t>
                      </a:r>
                      <a:r>
                        <a:rPr lang="en-US" sz="1600" dirty="0" smtClean="0"/>
                        <a:t>  </a:t>
                      </a:r>
                      <a:endParaRPr lang="pt-BR" sz="1600" dirty="0"/>
                    </a:p>
                  </a:txBody>
                  <a:tcPr marL="96009" marR="9600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 Lugar</a:t>
                      </a:r>
                      <a:r>
                        <a:rPr lang="en-US" sz="1600" baseline="0" dirty="0" smtClean="0"/>
                        <a:t> familiar</a:t>
                      </a:r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. </a:t>
                      </a:r>
                      <a:r>
                        <a:rPr lang="en-US" sz="1600" baseline="0" dirty="0" err="1" smtClean="0"/>
                        <a:t>Lazer</a:t>
                      </a:r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en-US" sz="1600" baseline="0" dirty="0" smtClean="0"/>
                        <a:t>. Boa </a:t>
                      </a:r>
                      <a:r>
                        <a:rPr lang="en-US" sz="1600" baseline="0" dirty="0" err="1" smtClean="0"/>
                        <a:t>gastronomia</a:t>
                      </a:r>
                      <a:r>
                        <a:rPr lang="en-US" sz="1600" dirty="0" smtClean="0"/>
                        <a:t>    </a:t>
                      </a:r>
                      <a:endParaRPr lang="pt-BR" sz="1600" dirty="0"/>
                    </a:p>
                  </a:txBody>
                  <a:tcPr marL="96009" marR="9600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 Hotel com </a:t>
                      </a:r>
                      <a:r>
                        <a:rPr lang="en-US" sz="1600" dirty="0" err="1" smtClean="0"/>
                        <a:t>pouca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infraestrutura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Serviços</a:t>
                      </a:r>
                      <a:r>
                        <a:rPr lang="en-US" sz="1600" baseline="0" dirty="0" smtClean="0"/>
                        <a:t> e </a:t>
                      </a:r>
                      <a:r>
                        <a:rPr lang="en-US" sz="1600" baseline="0" dirty="0" err="1" smtClean="0"/>
                        <a:t>Atendimento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baixa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qualidade</a:t>
                      </a:r>
                      <a:endParaRPr lang="pt-BR" sz="1600" dirty="0"/>
                    </a:p>
                  </a:txBody>
                  <a:tcPr marL="96009" marR="9600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90413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err="1" smtClean="0"/>
                        <a:t>Pousada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Conde</a:t>
                      </a:r>
                      <a:r>
                        <a:rPr lang="en-US" sz="1600" baseline="0" dirty="0" smtClean="0"/>
                        <a:t> do </a:t>
                      </a:r>
                      <a:r>
                        <a:rPr lang="en-US" sz="1600" baseline="0" dirty="0" err="1" smtClean="0"/>
                        <a:t>Pinhal</a:t>
                      </a:r>
                      <a:endParaRPr lang="pt-BR" sz="1600" dirty="0"/>
                    </a:p>
                  </a:txBody>
                  <a:tcPr marL="96009" marR="9600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Bela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Pousada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. </a:t>
                      </a:r>
                      <a:r>
                        <a:rPr lang="en-US" sz="1600" dirty="0" err="1" smtClean="0"/>
                        <a:t>Fácil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acesso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. Boa </a:t>
                      </a:r>
                      <a:r>
                        <a:rPr lang="en-US" sz="1600" dirty="0" err="1" smtClean="0"/>
                        <a:t>alimentação</a:t>
                      </a:r>
                      <a:r>
                        <a:rPr lang="en-US" sz="1600" dirty="0" smtClean="0"/>
                        <a:t> </a:t>
                      </a:r>
                      <a:endParaRPr lang="pt-BR" sz="1600" dirty="0"/>
                    </a:p>
                  </a:txBody>
                  <a:tcPr marL="96009" marR="9600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Falta</a:t>
                      </a:r>
                      <a:r>
                        <a:rPr lang="en-US" sz="1600" baseline="0" dirty="0" smtClean="0"/>
                        <a:t> de </a:t>
                      </a:r>
                      <a:r>
                        <a:rPr lang="en-US" sz="1600" baseline="0" dirty="0" err="1" smtClean="0"/>
                        <a:t>estrutura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para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lazer</a:t>
                      </a:r>
                      <a:endParaRPr lang="en-US" sz="1600" dirty="0" smtClean="0"/>
                    </a:p>
                    <a:p>
                      <a:endParaRPr lang="pt-BR" sz="1600" dirty="0"/>
                    </a:p>
                  </a:txBody>
                  <a:tcPr marL="96009" marR="96009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503808" y="1700807"/>
            <a:ext cx="7716665" cy="92690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sz="2000" b="1" dirty="0" err="1" smtClean="0">
                <a:solidFill>
                  <a:schemeClr val="tx1"/>
                </a:solidFill>
              </a:rPr>
              <a:t>Pontos</a:t>
            </a:r>
            <a:r>
              <a:rPr lang="en-US" sz="2000" b="1" dirty="0" smtClean="0">
                <a:solidFill>
                  <a:schemeClr val="tx1"/>
                </a:solidFill>
              </a:rPr>
              <a:t> fortes	            </a:t>
            </a:r>
            <a:r>
              <a:rPr lang="en-US" sz="2000" b="1" dirty="0" err="1" smtClean="0">
                <a:solidFill>
                  <a:schemeClr val="tx1"/>
                </a:solidFill>
              </a:rPr>
              <a:t>Pontos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fracos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Análise</a:t>
            </a:r>
            <a:r>
              <a:rPr lang="en-US" sz="2800" b="1" dirty="0" smtClean="0"/>
              <a:t> da </a:t>
            </a:r>
            <a:r>
              <a:rPr lang="en-US" sz="2800" b="1" dirty="0" err="1" smtClean="0"/>
              <a:t>concorrência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1275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Uniforme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pic>
        <p:nvPicPr>
          <p:cNvPr id="13" name="Picture 6" descr="C:\Users\User\Downloads\como-escolher-uniformes-para-hotei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627784" y="692696"/>
            <a:ext cx="4657432" cy="6130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070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Identidade</a:t>
            </a:r>
            <a:r>
              <a:rPr lang="en-US" sz="3100" b="1" dirty="0" smtClean="0"/>
              <a:t> Visual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Brindes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pic>
        <p:nvPicPr>
          <p:cNvPr id="9" name="Content Placeholder 3" descr="CHAVEI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831" y="2294287"/>
            <a:ext cx="1533021" cy="3195909"/>
          </a:xfrm>
          <a:prstGeom prst="rect">
            <a:avLst/>
          </a:prstGeom>
        </p:spPr>
      </p:pic>
      <p:pic>
        <p:nvPicPr>
          <p:cNvPr id="12" name="Picture 3" descr="C:\Users\User\Downloads\logo moribana.jpg"/>
          <p:cNvPicPr>
            <a:picLocks noChangeAspect="1" noChangeArrowheads="1"/>
          </p:cNvPicPr>
          <p:nvPr/>
        </p:nvPicPr>
        <p:blipFill>
          <a:blip r:embed="rId4" cstate="print"/>
          <a:srcRect r="9291"/>
          <a:stretch>
            <a:fillRect/>
          </a:stretch>
        </p:blipFill>
        <p:spPr bwMode="auto">
          <a:xfrm>
            <a:off x="1107443" y="3284983"/>
            <a:ext cx="727819" cy="800129"/>
          </a:xfrm>
          <a:prstGeom prst="rect">
            <a:avLst/>
          </a:prstGeom>
          <a:noFill/>
        </p:spPr>
      </p:pic>
      <p:pic>
        <p:nvPicPr>
          <p:cNvPr id="22530" name="Picture 2" descr="http://i110.twenga.com/casa/caneca/caneca-acrilica-verde-neon-tp_5139496415435939273v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3765429" cy="376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18215"/>
            <a:ext cx="1562694" cy="1440160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https://http2.mlstatic.com/D_Q_NP_243725-MLB25489063525_042017-Q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5373" y="2134580"/>
            <a:ext cx="3385808" cy="33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30756">
            <a:off x="6017020" y="3977394"/>
            <a:ext cx="856131" cy="7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ixaDeTexto 17"/>
          <p:cNvSpPr txBox="1"/>
          <p:nvPr/>
        </p:nvSpPr>
        <p:spPr>
          <a:xfrm rot="20830232">
            <a:off x="6774994" y="3833090"/>
            <a:ext cx="1746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i="1" dirty="0" smtClean="0">
                <a:solidFill>
                  <a:srgbClr val="462300"/>
                </a:solidFill>
              </a:rPr>
              <a:t>Vida e natureza, tudo se completa.</a:t>
            </a:r>
            <a:endParaRPr lang="pt-BR" sz="800" i="1" dirty="0">
              <a:solidFill>
                <a:srgbClr val="4623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 rot="20830232">
            <a:off x="6902257" y="3990695"/>
            <a:ext cx="15265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i="1" dirty="0" smtClean="0">
                <a:solidFill>
                  <a:srgbClr val="462300"/>
                </a:solidFill>
              </a:rPr>
              <a:t>Venha fazer parte da nossa família!</a:t>
            </a:r>
            <a:endParaRPr lang="pt-BR" sz="700" i="1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0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Campanha</a:t>
            </a:r>
            <a:r>
              <a:rPr lang="en-US" sz="3100" b="1" dirty="0"/>
              <a:t>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3681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err="1" smtClean="0"/>
              <a:t>Conceito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Será</a:t>
            </a:r>
            <a:r>
              <a:rPr lang="en-US" sz="2400" dirty="0" smtClean="0"/>
              <a:t> um </a:t>
            </a:r>
            <a:r>
              <a:rPr lang="en-US" sz="2400" dirty="0" err="1" smtClean="0"/>
              <a:t>estabelecimento</a:t>
            </a:r>
            <a:r>
              <a:rPr lang="en-US" sz="2400" dirty="0" smtClean="0"/>
              <a:t> </a:t>
            </a:r>
            <a:r>
              <a:rPr lang="en-US" sz="2400" dirty="0" err="1" smtClean="0"/>
              <a:t>comercial</a:t>
            </a:r>
            <a:r>
              <a:rPr lang="en-US" sz="2400" dirty="0" smtClean="0"/>
              <a:t> , </a:t>
            </a:r>
            <a:r>
              <a:rPr lang="en-US" sz="2400" dirty="0" err="1" smtClean="0"/>
              <a:t>semelhante</a:t>
            </a:r>
            <a:r>
              <a:rPr lang="en-US" sz="2400" dirty="0" smtClean="0"/>
              <a:t> a um hotel , </a:t>
            </a:r>
            <a:r>
              <a:rPr lang="en-US" sz="2400" dirty="0" err="1" smtClean="0"/>
              <a:t>modesto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tamanho</a:t>
            </a:r>
            <a:r>
              <a:rPr lang="en-US" sz="2400" dirty="0" smtClean="0"/>
              <a:t> e </a:t>
            </a:r>
            <a:r>
              <a:rPr lang="en-US" sz="2400" dirty="0" err="1" smtClean="0"/>
              <a:t>será</a:t>
            </a:r>
            <a:r>
              <a:rPr lang="en-US" sz="2400" dirty="0" smtClean="0"/>
              <a:t> </a:t>
            </a:r>
            <a:r>
              <a:rPr lang="en-US" sz="2400" dirty="0" err="1" smtClean="0"/>
              <a:t>administrado</a:t>
            </a:r>
            <a:r>
              <a:rPr lang="en-US" sz="2400" dirty="0" smtClean="0"/>
              <a:t> de </a:t>
            </a:r>
            <a:r>
              <a:rPr lang="en-US" sz="2400" dirty="0" err="1" smtClean="0"/>
              <a:t>maneira</a:t>
            </a:r>
            <a:r>
              <a:rPr lang="en-US" sz="2400" dirty="0" smtClean="0"/>
              <a:t> familiar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Objetivo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Alcançar</a:t>
            </a:r>
            <a:r>
              <a:rPr lang="en-US" sz="2400" dirty="0" smtClean="0"/>
              <a:t> </a:t>
            </a:r>
            <a:r>
              <a:rPr lang="en-US" sz="2400" dirty="0" err="1" smtClean="0"/>
              <a:t>uma</a:t>
            </a:r>
            <a:r>
              <a:rPr lang="en-US" sz="2400" dirty="0" smtClean="0"/>
              <a:t> </a:t>
            </a:r>
            <a:r>
              <a:rPr lang="en-US" sz="2400" dirty="0" err="1" smtClean="0"/>
              <a:t>posição</a:t>
            </a:r>
            <a:r>
              <a:rPr lang="en-US" sz="2400" dirty="0" smtClean="0"/>
              <a:t> de alto </a:t>
            </a:r>
            <a:r>
              <a:rPr lang="en-US" sz="2400" dirty="0" err="1" smtClean="0"/>
              <a:t>nível</a:t>
            </a:r>
            <a:r>
              <a:rPr lang="en-US" sz="2400" dirty="0" smtClean="0"/>
              <a:t> no </a:t>
            </a:r>
            <a:r>
              <a:rPr lang="en-US" sz="2400" dirty="0" err="1" smtClean="0"/>
              <a:t>ramo</a:t>
            </a:r>
            <a:r>
              <a:rPr lang="en-US" sz="2400" dirty="0" smtClean="0"/>
              <a:t> de </a:t>
            </a:r>
            <a:r>
              <a:rPr lang="en-US" sz="2400" dirty="0" err="1" smtClean="0"/>
              <a:t>pousadas</a:t>
            </a:r>
            <a:r>
              <a:rPr lang="en-US" sz="2400" dirty="0" smtClean="0"/>
              <a:t> , </a:t>
            </a:r>
            <a:r>
              <a:rPr lang="en-US" sz="2400" dirty="0" err="1" smtClean="0"/>
              <a:t>conquistando</a:t>
            </a:r>
            <a:r>
              <a:rPr lang="en-US" sz="2400" dirty="0" smtClean="0"/>
              <a:t> </a:t>
            </a:r>
            <a:r>
              <a:rPr lang="en-US" sz="2400" dirty="0" err="1" smtClean="0"/>
              <a:t>clientes</a:t>
            </a:r>
            <a:r>
              <a:rPr lang="en-US" sz="2400" dirty="0" smtClean="0"/>
              <a:t> de </a:t>
            </a:r>
            <a:r>
              <a:rPr lang="en-US" sz="2400" dirty="0" err="1" smtClean="0"/>
              <a:t>todas</a:t>
            </a:r>
            <a:r>
              <a:rPr lang="en-US" sz="2400" dirty="0" smtClean="0"/>
              <a:t> as classes e </a:t>
            </a:r>
            <a:r>
              <a:rPr lang="en-US" sz="2400" dirty="0" err="1" smtClean="0"/>
              <a:t>idades</a:t>
            </a:r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6507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Estratégias</a:t>
            </a:r>
            <a:r>
              <a:rPr lang="en-US" sz="3100" b="1" dirty="0" smtClean="0"/>
              <a:t> de marketing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772817"/>
            <a:ext cx="8232510" cy="34563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smtClean="0"/>
              <a:t>Marketing digital</a:t>
            </a:r>
          </a:p>
          <a:p>
            <a:endParaRPr lang="en-US" sz="2100" dirty="0" smtClean="0"/>
          </a:p>
          <a:p>
            <a:r>
              <a:rPr lang="en-US" sz="2100" dirty="0" err="1" smtClean="0"/>
              <a:t>Usar</a:t>
            </a:r>
            <a:r>
              <a:rPr lang="en-US" sz="2100" dirty="0" smtClean="0"/>
              <a:t> as </a:t>
            </a:r>
            <a:r>
              <a:rPr lang="en-US" sz="2100" dirty="0" err="1" smtClean="0"/>
              <a:t>redes</a:t>
            </a:r>
            <a:r>
              <a:rPr lang="en-US" sz="2100" dirty="0" smtClean="0"/>
              <a:t> </a:t>
            </a:r>
            <a:r>
              <a:rPr lang="en-US" sz="2100" dirty="0" err="1" smtClean="0"/>
              <a:t>sociais</a:t>
            </a:r>
            <a:r>
              <a:rPr lang="en-US" sz="2100" dirty="0" smtClean="0"/>
              <a:t> ( </a:t>
            </a:r>
            <a:r>
              <a:rPr lang="en-US" sz="2100" dirty="0" err="1" smtClean="0"/>
              <a:t>Facebook</a:t>
            </a:r>
            <a:r>
              <a:rPr lang="en-US" sz="2100" dirty="0" smtClean="0"/>
              <a:t> , Twitter , </a:t>
            </a:r>
            <a:r>
              <a:rPr lang="en-US" sz="2100" dirty="0" err="1" smtClean="0"/>
              <a:t>Instagram</a:t>
            </a:r>
            <a:r>
              <a:rPr lang="en-US" sz="2100" dirty="0" smtClean="0"/>
              <a:t> )</a:t>
            </a:r>
          </a:p>
          <a:p>
            <a:endParaRPr lang="en-US" sz="2100" dirty="0" smtClean="0"/>
          </a:p>
          <a:p>
            <a:r>
              <a:rPr lang="en-US" sz="2100" dirty="0" smtClean="0"/>
              <a:t>Videos </a:t>
            </a:r>
            <a:r>
              <a:rPr lang="en-US" sz="2100" dirty="0" err="1" smtClean="0"/>
              <a:t>interativos</a:t>
            </a:r>
            <a:r>
              <a:rPr lang="en-US" sz="2100" dirty="0" smtClean="0"/>
              <a:t> no </a:t>
            </a:r>
            <a:r>
              <a:rPr lang="en-US" sz="2100" dirty="0" err="1" smtClean="0"/>
              <a:t>youtube</a:t>
            </a:r>
            <a:r>
              <a:rPr lang="en-US" sz="2100" dirty="0" smtClean="0"/>
              <a:t> </a:t>
            </a:r>
          </a:p>
          <a:p>
            <a:endParaRPr lang="en-US" sz="2100" dirty="0" smtClean="0"/>
          </a:p>
          <a:p>
            <a:r>
              <a:rPr lang="en-US" sz="2100" dirty="0" smtClean="0"/>
              <a:t>Email Marketing , mala </a:t>
            </a:r>
            <a:r>
              <a:rPr lang="en-US" sz="2100" dirty="0" err="1" smtClean="0"/>
              <a:t>direta</a:t>
            </a:r>
            <a:r>
              <a:rPr lang="en-US" sz="2100" dirty="0" smtClean="0"/>
              <a:t> digital</a:t>
            </a:r>
          </a:p>
          <a:p>
            <a:endParaRPr lang="en-US" sz="2100" dirty="0"/>
          </a:p>
          <a:p>
            <a:r>
              <a:rPr lang="en-US" sz="2100" dirty="0" err="1" smtClean="0"/>
              <a:t>Rádio</a:t>
            </a:r>
            <a:r>
              <a:rPr lang="en-US" sz="2100" dirty="0" smtClean="0"/>
              <a:t>, Outdoor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26517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ownloads\cattan_outdoor_opcao_03.jpg"/>
          <p:cNvPicPr>
            <a:picLocks noChangeAspect="1" noChangeArrowheads="1"/>
          </p:cNvPicPr>
          <p:nvPr/>
        </p:nvPicPr>
        <p:blipFill rotWithShape="1">
          <a:blip r:embed="rId2" cstate="print"/>
          <a:srcRect t="16318"/>
          <a:stretch/>
        </p:blipFill>
        <p:spPr bwMode="auto">
          <a:xfrm>
            <a:off x="323528" y="1678675"/>
            <a:ext cx="8220473" cy="5179325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Campanha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Outdoor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1547664" y="2294288"/>
            <a:ext cx="5544616" cy="2160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10" descr="C:\Users\User\Downloads\modelo suites pousa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2638" y="3478850"/>
            <a:ext cx="1167017" cy="962030"/>
          </a:xfrm>
          <a:prstGeom prst="rect">
            <a:avLst/>
          </a:prstGeom>
          <a:noFill/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318" y="2362131"/>
            <a:ext cx="1346215" cy="124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987824" y="2420888"/>
            <a:ext cx="39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462300"/>
                </a:solidFill>
              </a:rPr>
              <a:t>Vida e natureza, tudo se completa.</a:t>
            </a:r>
            <a:endParaRPr lang="pt-BR" b="1" i="1" dirty="0">
              <a:solidFill>
                <a:srgbClr val="462300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19872" y="2697601"/>
            <a:ext cx="3688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solidFill>
                  <a:srgbClr val="462300"/>
                </a:solidFill>
              </a:rPr>
              <a:t>Venha fazer parte da nossa família!</a:t>
            </a:r>
            <a:endParaRPr lang="pt-BR" b="1" i="1" dirty="0">
              <a:solidFill>
                <a:srgbClr val="462300"/>
              </a:solidFill>
            </a:endParaRPr>
          </a:p>
        </p:txBody>
      </p:sp>
      <p:pic>
        <p:nvPicPr>
          <p:cNvPr id="21" name="Picture 8" descr="C:\Users\User\Downloads\Pousada-Maravilha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7536" y="3492498"/>
            <a:ext cx="1052824" cy="962029"/>
          </a:xfrm>
          <a:prstGeom prst="rect">
            <a:avLst/>
          </a:prstGeom>
          <a:noFill/>
        </p:spPr>
      </p:pic>
      <p:pic>
        <p:nvPicPr>
          <p:cNvPr id="22" name="Picture 9" descr="C:\Users\User\Downloads\quarto pousada 2 to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5607" y="3478850"/>
            <a:ext cx="1202537" cy="962030"/>
          </a:xfrm>
          <a:prstGeom prst="rect">
            <a:avLst/>
          </a:prstGeom>
          <a:noFill/>
        </p:spPr>
      </p:pic>
      <p:sp>
        <p:nvSpPr>
          <p:cNvPr id="23" name="Retângulo 22"/>
          <p:cNvSpPr/>
          <p:nvPr/>
        </p:nvSpPr>
        <p:spPr>
          <a:xfrm>
            <a:off x="1589559" y="3878736"/>
            <a:ext cx="2190353" cy="48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00" b="1" i="1" dirty="0" smtClean="0">
                <a:solidFill>
                  <a:srgbClr val="462300"/>
                </a:solidFill>
              </a:rPr>
              <a:t>(16)34121212  </a:t>
            </a:r>
          </a:p>
          <a:p>
            <a:r>
              <a:rPr lang="pt-BR" sz="1050" b="1" i="1" dirty="0" smtClean="0">
                <a:solidFill>
                  <a:srgbClr val="462300"/>
                </a:solidFill>
              </a:rPr>
              <a:t>Moribanaecopousada.com.br</a:t>
            </a:r>
            <a:endParaRPr lang="pt-BR" sz="1050" b="1" i="1" dirty="0">
              <a:solidFill>
                <a:srgbClr val="462300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3995936" y="3068960"/>
            <a:ext cx="2490210" cy="45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b="1" i="1" dirty="0" smtClean="0">
                <a:solidFill>
                  <a:srgbClr val="462300"/>
                </a:solidFill>
              </a:rPr>
              <a:t>Hospedagem – Restaurante - lazer</a:t>
            </a:r>
            <a:endParaRPr lang="pt-BR" sz="1200" b="1" i="1" dirty="0">
              <a:solidFill>
                <a:srgbClr val="462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2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b="1" dirty="0" err="1" smtClean="0"/>
              <a:t>Campanha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err="1" smtClean="0"/>
              <a:t>Rádio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389732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Rádio</a:t>
            </a:r>
            <a:r>
              <a:rPr lang="en-US" sz="2400" dirty="0" smtClean="0"/>
              <a:t> –Spot – 15s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Locução</a:t>
            </a:r>
            <a:r>
              <a:rPr lang="en-US" sz="2400" dirty="0" smtClean="0"/>
              <a:t> : OI </a:t>
            </a:r>
            <a:r>
              <a:rPr lang="en-US" sz="2400" dirty="0" err="1" smtClean="0"/>
              <a:t>está</a:t>
            </a:r>
            <a:r>
              <a:rPr lang="en-US" sz="2400" dirty="0" smtClean="0"/>
              <a:t> de </a:t>
            </a:r>
            <a:r>
              <a:rPr lang="en-US" sz="2400" dirty="0" err="1" smtClean="0"/>
              <a:t>férias</a:t>
            </a:r>
            <a:r>
              <a:rPr lang="en-US" sz="2400" dirty="0" smtClean="0"/>
              <a:t> ? </a:t>
            </a:r>
            <a:r>
              <a:rPr lang="en-US" sz="2400" dirty="0" err="1" smtClean="0"/>
              <a:t>Quer</a:t>
            </a:r>
            <a:r>
              <a:rPr lang="en-US" sz="2400" dirty="0" smtClean="0"/>
              <a:t> </a:t>
            </a:r>
            <a:r>
              <a:rPr lang="en-US" sz="2400" dirty="0" err="1" smtClean="0"/>
              <a:t>aproveitar</a:t>
            </a:r>
            <a:r>
              <a:rPr lang="en-US" sz="2400" dirty="0" smtClean="0"/>
              <a:t> o </a:t>
            </a:r>
            <a:r>
              <a:rPr lang="en-US" sz="2400" dirty="0" err="1" smtClean="0"/>
              <a:t>fim</a:t>
            </a:r>
            <a:r>
              <a:rPr lang="en-US" sz="2400" dirty="0" smtClean="0"/>
              <a:t> de </a:t>
            </a:r>
            <a:r>
              <a:rPr lang="en-US" sz="2400" dirty="0" err="1" smtClean="0"/>
              <a:t>semana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se </a:t>
            </a:r>
            <a:r>
              <a:rPr lang="en-US" sz="2400" dirty="0" err="1" smtClean="0"/>
              <a:t>divertir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descansar</a:t>
            </a:r>
            <a:r>
              <a:rPr lang="en-US" sz="2400" dirty="0" smtClean="0"/>
              <a:t> </a:t>
            </a:r>
            <a:r>
              <a:rPr lang="en-US" sz="2400" dirty="0" err="1" smtClean="0"/>
              <a:t>junto</a:t>
            </a:r>
            <a:r>
              <a:rPr lang="en-US" sz="2400" dirty="0" smtClean="0"/>
              <a:t> a </a:t>
            </a:r>
            <a:r>
              <a:rPr lang="en-US" sz="2400" dirty="0" err="1" smtClean="0"/>
              <a:t>natureza</a:t>
            </a:r>
            <a:r>
              <a:rPr lang="en-US" sz="2400" dirty="0" smtClean="0"/>
              <a:t> ?  </a:t>
            </a:r>
            <a:r>
              <a:rPr lang="en-US" sz="2400" dirty="0" err="1" smtClean="0"/>
              <a:t>Moribana</a:t>
            </a:r>
            <a:r>
              <a:rPr lang="en-US" sz="2400" dirty="0" smtClean="0"/>
              <a:t> Eco </a:t>
            </a:r>
            <a:r>
              <a:rPr lang="en-US" sz="2400" dirty="0" err="1" smtClean="0"/>
              <a:t>Pousada</a:t>
            </a:r>
            <a:r>
              <a:rPr lang="en-US" sz="2400" dirty="0" smtClean="0"/>
              <a:t> </a:t>
            </a:r>
            <a:r>
              <a:rPr lang="en-US" sz="2400" dirty="0" err="1" smtClean="0"/>
              <a:t>venha</a:t>
            </a:r>
            <a:r>
              <a:rPr lang="en-US" sz="2400" dirty="0" smtClean="0"/>
              <a:t> </a:t>
            </a:r>
            <a:r>
              <a:rPr lang="en-US" sz="2400" dirty="0" err="1" smtClean="0"/>
              <a:t>fazer</a:t>
            </a:r>
            <a:r>
              <a:rPr lang="en-US" sz="2400" dirty="0" smtClean="0"/>
              <a:t> parte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nossa</a:t>
            </a:r>
            <a:r>
              <a:rPr lang="en-US" sz="2400" dirty="0" smtClean="0"/>
              <a:t> </a:t>
            </a:r>
            <a:r>
              <a:rPr lang="en-US" sz="2400" dirty="0" err="1" smtClean="0"/>
              <a:t>familia</a:t>
            </a:r>
            <a:r>
              <a:rPr lang="en-US" sz="2400" dirty="0" smtClean="0"/>
              <a:t> , </a:t>
            </a:r>
            <a:r>
              <a:rPr lang="en-US" sz="2400" dirty="0" err="1" smtClean="0"/>
              <a:t>confira</a:t>
            </a:r>
            <a:r>
              <a:rPr lang="en-US" sz="2400" dirty="0" smtClean="0"/>
              <a:t> </a:t>
            </a:r>
            <a:r>
              <a:rPr lang="en-US" sz="2400" dirty="0" err="1" smtClean="0"/>
              <a:t>nossos</a:t>
            </a:r>
            <a:r>
              <a:rPr lang="en-US" sz="2400" dirty="0" smtClean="0"/>
              <a:t> </a:t>
            </a:r>
            <a:r>
              <a:rPr lang="en-US" sz="2400" dirty="0" err="1" smtClean="0"/>
              <a:t>preços</a:t>
            </a:r>
            <a:r>
              <a:rPr lang="en-US" sz="2400" dirty="0" smtClean="0"/>
              <a:t> e </a:t>
            </a:r>
            <a:r>
              <a:rPr lang="en-US" sz="2400" dirty="0" err="1" smtClean="0"/>
              <a:t>serviços</a:t>
            </a:r>
            <a:r>
              <a:rPr lang="en-US" sz="2400" dirty="0" smtClean="0"/>
              <a:t> </a:t>
            </a:r>
            <a:r>
              <a:rPr lang="en-US" sz="2400" dirty="0" err="1" smtClean="0"/>
              <a:t>pelo</a:t>
            </a:r>
            <a:r>
              <a:rPr lang="en-US" sz="2400" dirty="0" smtClean="0"/>
              <a:t> </a:t>
            </a:r>
            <a:r>
              <a:rPr lang="en-US" sz="2400" dirty="0" err="1" smtClean="0"/>
              <a:t>fone</a:t>
            </a:r>
            <a:r>
              <a:rPr lang="en-US" sz="2400" dirty="0" smtClean="0"/>
              <a:t> 34121212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acesse</a:t>
            </a:r>
            <a:r>
              <a:rPr lang="en-US" sz="2400" dirty="0" smtClean="0"/>
              <a:t> o site </a:t>
            </a:r>
            <a:r>
              <a:rPr lang="en-US" sz="2400" dirty="0" smtClean="0">
                <a:hlinkClick r:id="rId3"/>
              </a:rPr>
              <a:t>www.moribanaecopousada.com.br</a:t>
            </a:r>
            <a:r>
              <a:rPr lang="en-US" sz="2400" dirty="0" smtClean="0"/>
              <a:t> e </a:t>
            </a:r>
            <a:r>
              <a:rPr lang="en-US" sz="2400" dirty="0" err="1" smtClean="0"/>
              <a:t>tenha</a:t>
            </a:r>
            <a:r>
              <a:rPr lang="en-US" sz="2400" dirty="0" smtClean="0"/>
              <a:t> </a:t>
            </a:r>
            <a:r>
              <a:rPr lang="en-US" sz="2400" dirty="0" err="1" smtClean="0"/>
              <a:t>qualidade</a:t>
            </a:r>
            <a:r>
              <a:rPr lang="en-US" sz="2400" dirty="0" smtClean="0"/>
              <a:t> de </a:t>
            </a:r>
            <a:r>
              <a:rPr lang="en-US" sz="2400" dirty="0" err="1" smtClean="0"/>
              <a:t>vida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73791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Campanha</a:t>
            </a:r>
            <a:r>
              <a:rPr lang="en-US" sz="2800" b="1" dirty="0" smtClean="0"/>
              <a:t> / </a:t>
            </a:r>
            <a:r>
              <a:rPr lang="en-US" sz="2800" b="1" dirty="0" err="1" smtClean="0"/>
              <a:t>Facebook</a:t>
            </a:r>
            <a:r>
              <a:rPr lang="en-US" sz="2800" b="1" dirty="0" smtClean="0"/>
              <a:t> </a:t>
            </a:r>
            <a:r>
              <a:rPr lang="en-US" sz="2800" b="1" dirty="0" smtClean="0"/>
              <a:t>/ </a:t>
            </a:r>
            <a:r>
              <a:rPr lang="en-US" sz="2800" b="1" dirty="0" err="1" smtClean="0"/>
              <a:t>Capa</a:t>
            </a:r>
            <a:r>
              <a:rPr lang="en-US" sz="2800" b="1" dirty="0" smtClean="0"/>
              <a:t> </a:t>
            </a:r>
            <a:r>
              <a:rPr lang="en-US" sz="2800" b="1" dirty="0" smtClean="0"/>
              <a:t>Fan </a:t>
            </a:r>
            <a:r>
              <a:rPr lang="en-US" sz="2800" b="1" dirty="0" err="1" smtClean="0"/>
              <a:t>Pag</a:t>
            </a:r>
            <a:endParaRPr lang="pt-BR" sz="2800" b="1" dirty="0"/>
          </a:p>
        </p:txBody>
      </p:sp>
      <p:pic>
        <p:nvPicPr>
          <p:cNvPr id="12" name="Espaço Reservado para Conteúdo 11" descr="logo morib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16" r="7314"/>
          <a:stretch>
            <a:fillRect/>
          </a:stretch>
        </p:blipFill>
        <p:spPr>
          <a:xfrm>
            <a:off x="6084168" y="2060848"/>
            <a:ext cx="2304256" cy="1584176"/>
          </a:xfrm>
        </p:spPr>
      </p:pic>
      <p:pic>
        <p:nvPicPr>
          <p:cNvPr id="14" name="Picture 6" descr="C:\Users\User\Downloads\pousada ecologica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8784976" cy="4536504"/>
          </a:xfrm>
          <a:prstGeom prst="rect">
            <a:avLst/>
          </a:prstGeom>
          <a:noFill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88840"/>
            <a:ext cx="23042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User\Downloads\Pousada-Maravilha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869160"/>
            <a:ext cx="2880320" cy="1584176"/>
          </a:xfrm>
          <a:prstGeom prst="rect">
            <a:avLst/>
          </a:prstGeom>
          <a:noFill/>
        </p:spPr>
      </p:pic>
      <p:pic>
        <p:nvPicPr>
          <p:cNvPr id="1033" name="Picture 9" descr="C:\Users\User\Downloads\quarto pousada 2 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192" y="4869160"/>
            <a:ext cx="2449288" cy="1512168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323528" y="299695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Vida 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Natureza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 ,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tudo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 se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completa</a:t>
            </a:r>
            <a:r>
              <a:rPr lang="en-US" dirty="0" smtClean="0">
                <a:solidFill>
                  <a:schemeClr val="bg1"/>
                </a:solidFill>
                <a:latin typeface="Lucida Calligraphy" pitchFamily="66" charset="0"/>
              </a:rPr>
              <a:t>. </a:t>
            </a:r>
            <a:endParaRPr lang="pt-BR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CaixaDeTexto 23"/>
          <p:cNvSpPr txBox="1"/>
          <p:nvPr/>
        </p:nvSpPr>
        <p:spPr>
          <a:xfrm>
            <a:off x="179512" y="4149080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Site : www.moribanaecopousada.com.br</a:t>
            </a:r>
            <a:endParaRPr lang="pt-B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1034" name="Picture 10" descr="C:\Users\User\Downloads\RESTAURANTE POUSA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869160"/>
            <a:ext cx="1440161" cy="1584176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971600" y="357301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Venha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fazer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 parte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da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nossa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itchFamily="66" charset="0"/>
              </a:rPr>
              <a:t>familia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1026" name="Picture 2" descr="C:\Users\User\Downloads\modelo suites pousad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4869160"/>
            <a:ext cx="223224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Bibliografia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411334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62300"/>
                </a:solidFill>
              </a:rPr>
              <a:t>www.equipotel.com.br</a:t>
            </a:r>
          </a:p>
          <a:p>
            <a:pPr marL="0" indent="0">
              <a:buNone/>
            </a:pPr>
            <a:endParaRPr lang="en-US" sz="2400" dirty="0" smtClean="0">
              <a:solidFill>
                <a:srgbClr val="462300"/>
              </a:solidFill>
            </a:endParaRPr>
          </a:p>
          <a:p>
            <a:r>
              <a:rPr lang="en-US" sz="2400" dirty="0" smtClean="0">
                <a:solidFill>
                  <a:srgbClr val="462300"/>
                </a:solidFill>
              </a:rPr>
              <a:t>www.braziltur.com.br</a:t>
            </a:r>
          </a:p>
          <a:p>
            <a:endParaRPr lang="en-US" sz="2400" dirty="0" smtClean="0">
              <a:solidFill>
                <a:srgbClr val="462300"/>
              </a:solidFill>
            </a:endParaRPr>
          </a:p>
          <a:p>
            <a:r>
              <a:rPr lang="en-US" sz="2400" dirty="0" smtClean="0">
                <a:solidFill>
                  <a:srgbClr val="462300"/>
                </a:solidFill>
              </a:rPr>
              <a:t>www.senac.com.br</a:t>
            </a:r>
          </a:p>
          <a:p>
            <a:endParaRPr lang="en-US" sz="2400" dirty="0" smtClean="0">
              <a:solidFill>
                <a:srgbClr val="462300"/>
              </a:solidFill>
            </a:endParaRPr>
          </a:p>
          <a:p>
            <a:r>
              <a:rPr lang="en-US" sz="2400" dirty="0" smtClean="0">
                <a:solidFill>
                  <a:srgbClr val="462300"/>
                </a:solidFill>
              </a:rPr>
              <a:t>www.sebrae.com.br</a:t>
            </a:r>
          </a:p>
          <a:p>
            <a:endParaRPr lang="en-US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8726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3100" b="1" dirty="0" err="1" smtClean="0"/>
              <a:t>Agradecimentos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332126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Agradecemos</a:t>
            </a:r>
            <a:r>
              <a:rPr lang="en-US" sz="2400" dirty="0" smtClean="0"/>
              <a:t> o </a:t>
            </a:r>
            <a:r>
              <a:rPr lang="en-US" sz="2400" dirty="0" err="1" smtClean="0"/>
              <a:t>corpo</a:t>
            </a:r>
            <a:r>
              <a:rPr lang="en-US" sz="2400" dirty="0" smtClean="0"/>
              <a:t> </a:t>
            </a:r>
            <a:r>
              <a:rPr lang="en-US" sz="2400" dirty="0" err="1" smtClean="0"/>
              <a:t>docente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instituição</a:t>
            </a:r>
            <a:r>
              <a:rPr lang="en-US" sz="2400" dirty="0" smtClean="0"/>
              <a:t> Anglo Scholl </a:t>
            </a:r>
            <a:r>
              <a:rPr lang="en-US" sz="2400" dirty="0" err="1" smtClean="0"/>
              <a:t>Franchinsing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contribuirem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a </a:t>
            </a:r>
            <a:r>
              <a:rPr lang="en-US" sz="2400" dirty="0" err="1" smtClean="0"/>
              <a:t>execução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nosso</a:t>
            </a:r>
            <a:r>
              <a:rPr lang="en-US" sz="2400" dirty="0" smtClean="0"/>
              <a:t> </a:t>
            </a:r>
            <a:r>
              <a:rPr lang="en-US" sz="2400" dirty="0" err="1" smtClean="0"/>
              <a:t>projeto</a:t>
            </a:r>
            <a:r>
              <a:rPr lang="en-US" sz="2400" dirty="0" smtClean="0"/>
              <a:t> de </a:t>
            </a:r>
            <a:r>
              <a:rPr lang="en-US" sz="2400" dirty="0" err="1" smtClean="0"/>
              <a:t>markenting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Agradecemos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especial o Professor Rodrigo </a:t>
            </a:r>
            <a:r>
              <a:rPr lang="en-US" sz="2400" dirty="0" err="1" smtClean="0"/>
              <a:t>Rodrigues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todos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momentos</a:t>
            </a:r>
            <a:r>
              <a:rPr lang="en-US" sz="2400" dirty="0" smtClean="0"/>
              <a:t> </a:t>
            </a:r>
            <a:r>
              <a:rPr lang="en-US" sz="2400" dirty="0" err="1" smtClean="0"/>
              <a:t>esteve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presente</a:t>
            </a:r>
            <a:r>
              <a:rPr lang="en-US" sz="2400" dirty="0" smtClean="0"/>
              <a:t> </a:t>
            </a:r>
            <a:r>
              <a:rPr lang="en-US" sz="2400" dirty="0" err="1" smtClean="0"/>
              <a:t>nos</a:t>
            </a:r>
            <a:r>
              <a:rPr lang="en-US" sz="2400" dirty="0" smtClean="0"/>
              <a:t> </a:t>
            </a:r>
            <a:r>
              <a:rPr lang="en-US" sz="2400" dirty="0" err="1" smtClean="0"/>
              <a:t>auxiliando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8726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Identidade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Institucional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39969" cy="5372409"/>
          </a:xfrm>
        </p:spPr>
        <p:txBody>
          <a:bodyPr>
            <a:normAutofit/>
          </a:bodyPr>
          <a:lstStyle/>
          <a:p>
            <a:r>
              <a:rPr lang="en-US" sz="2100" dirty="0" err="1" smtClean="0"/>
              <a:t>Razão</a:t>
            </a:r>
            <a:r>
              <a:rPr lang="en-US" sz="2100" dirty="0" smtClean="0"/>
              <a:t> Social : </a:t>
            </a:r>
            <a:r>
              <a:rPr lang="en-US" sz="2100" dirty="0" err="1" smtClean="0"/>
              <a:t>Moribana</a:t>
            </a:r>
            <a:r>
              <a:rPr lang="en-US" sz="2100" dirty="0" smtClean="0"/>
              <a:t> Eco </a:t>
            </a:r>
            <a:r>
              <a:rPr lang="en-US" sz="2100" dirty="0" err="1" smtClean="0"/>
              <a:t>Pousada</a:t>
            </a:r>
            <a:endParaRPr lang="en-US" sz="2100" dirty="0"/>
          </a:p>
          <a:p>
            <a:pPr marL="0" indent="0">
              <a:buNone/>
            </a:pPr>
            <a:endParaRPr lang="en-US" sz="2100" dirty="0" smtClean="0"/>
          </a:p>
          <a:p>
            <a:r>
              <a:rPr lang="en-US" sz="2100" dirty="0" err="1" smtClean="0"/>
              <a:t>Sócios</a:t>
            </a:r>
            <a:r>
              <a:rPr lang="en-US" sz="2100" dirty="0" smtClean="0"/>
              <a:t> : </a:t>
            </a:r>
            <a:r>
              <a:rPr lang="en-US" sz="2100" dirty="0" err="1" smtClean="0"/>
              <a:t>Ronaldo</a:t>
            </a:r>
            <a:r>
              <a:rPr lang="en-US" sz="2100" dirty="0" smtClean="0"/>
              <a:t> Silva, Rafael </a:t>
            </a:r>
            <a:r>
              <a:rPr lang="en-US" sz="2100" dirty="0" err="1" smtClean="0"/>
              <a:t>Leite</a:t>
            </a:r>
            <a:r>
              <a:rPr lang="en-US" sz="2100" dirty="0" smtClean="0"/>
              <a:t>, </a:t>
            </a:r>
            <a:r>
              <a:rPr lang="en-US" sz="2100" dirty="0" err="1" smtClean="0"/>
              <a:t>Janaina</a:t>
            </a:r>
            <a:r>
              <a:rPr lang="en-US" sz="2100" dirty="0" smtClean="0"/>
              <a:t> de </a:t>
            </a:r>
            <a:r>
              <a:rPr lang="en-US" sz="2100" dirty="0" err="1" smtClean="0"/>
              <a:t>Brito</a:t>
            </a:r>
            <a:r>
              <a:rPr lang="en-US" sz="2100" dirty="0" smtClean="0"/>
              <a:t>, Patricia Santos, </a:t>
            </a:r>
            <a:r>
              <a:rPr lang="en-US" sz="2100" dirty="0" err="1" smtClean="0"/>
              <a:t>Elisangela</a:t>
            </a:r>
            <a:r>
              <a:rPr lang="en-US" sz="2100" dirty="0" smtClean="0"/>
              <a:t> </a:t>
            </a:r>
            <a:r>
              <a:rPr lang="en-US" sz="2100" dirty="0" err="1" smtClean="0"/>
              <a:t>Silveira</a:t>
            </a:r>
            <a:r>
              <a:rPr lang="en-US" sz="2100" dirty="0" smtClean="0"/>
              <a:t>, </a:t>
            </a:r>
            <a:r>
              <a:rPr lang="en-US" sz="2100" dirty="0" err="1" smtClean="0"/>
              <a:t>Kaloraen</a:t>
            </a:r>
            <a:r>
              <a:rPr lang="en-US" sz="2100" dirty="0" smtClean="0"/>
              <a:t> </a:t>
            </a:r>
            <a:r>
              <a:rPr lang="en-US" sz="2100" dirty="0" err="1" smtClean="0"/>
              <a:t>Pedroso</a:t>
            </a:r>
            <a:r>
              <a:rPr lang="en-US" sz="2100" dirty="0" smtClean="0"/>
              <a:t>, </a:t>
            </a:r>
            <a:r>
              <a:rPr lang="en-US" sz="2100" dirty="0" err="1" smtClean="0"/>
              <a:t>Girlane</a:t>
            </a:r>
            <a:r>
              <a:rPr lang="en-US" sz="2100" dirty="0" smtClean="0"/>
              <a:t> </a:t>
            </a:r>
            <a:r>
              <a:rPr lang="en-US" sz="2100" dirty="0" err="1" smtClean="0"/>
              <a:t>P.da</a:t>
            </a:r>
            <a:r>
              <a:rPr lang="en-US" sz="2100" dirty="0" smtClean="0"/>
              <a:t> Silva</a:t>
            </a:r>
          </a:p>
          <a:p>
            <a:endParaRPr lang="en-US" sz="2100" dirty="0" smtClean="0"/>
          </a:p>
          <a:p>
            <a:r>
              <a:rPr lang="en-US" sz="2100" dirty="0" err="1" smtClean="0"/>
              <a:t>Segmento</a:t>
            </a:r>
            <a:r>
              <a:rPr lang="en-US" sz="2100" dirty="0" smtClean="0"/>
              <a:t> : </a:t>
            </a:r>
            <a:r>
              <a:rPr lang="en-US" sz="2100" dirty="0" err="1" smtClean="0"/>
              <a:t>Hospedagem</a:t>
            </a:r>
            <a:r>
              <a:rPr lang="en-US" sz="2100" dirty="0" smtClean="0"/>
              <a:t> e Eco </a:t>
            </a:r>
            <a:r>
              <a:rPr lang="en-US" sz="2100" dirty="0" err="1" smtClean="0"/>
              <a:t>Turismo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Mercado </a:t>
            </a:r>
            <a:r>
              <a:rPr lang="en-US" sz="2100" dirty="0" err="1" smtClean="0"/>
              <a:t>Atuante</a:t>
            </a:r>
            <a:r>
              <a:rPr lang="en-US" sz="2100" dirty="0" smtClean="0"/>
              <a:t> : São Carlos e </a:t>
            </a:r>
            <a:r>
              <a:rPr lang="en-US" sz="2100" dirty="0" err="1" smtClean="0"/>
              <a:t>Região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err="1" smtClean="0"/>
              <a:t>Investimento</a:t>
            </a:r>
            <a:r>
              <a:rPr lang="en-US" sz="2100" dirty="0" smtClean="0"/>
              <a:t> </a:t>
            </a:r>
            <a:r>
              <a:rPr lang="en-US" sz="2100" dirty="0" err="1" smtClean="0"/>
              <a:t>estimado</a:t>
            </a:r>
            <a:r>
              <a:rPr lang="en-US" sz="2100" dirty="0" smtClean="0"/>
              <a:t> : R$ 2.000.000,00</a:t>
            </a:r>
          </a:p>
          <a:p>
            <a:endParaRPr lang="en-US" sz="2100" dirty="0" smtClean="0"/>
          </a:p>
          <a:p>
            <a:r>
              <a:rPr lang="en-US" sz="2100" dirty="0" err="1" smtClean="0"/>
              <a:t>Público</a:t>
            </a:r>
            <a:r>
              <a:rPr lang="en-US" sz="2100" dirty="0" smtClean="0"/>
              <a:t> </a:t>
            </a:r>
            <a:r>
              <a:rPr lang="en-US" sz="2100" dirty="0" err="1" smtClean="0"/>
              <a:t>Alvo</a:t>
            </a:r>
            <a:r>
              <a:rPr lang="en-US" sz="2100" dirty="0" smtClean="0"/>
              <a:t> : </a:t>
            </a:r>
            <a:r>
              <a:rPr lang="en-US" sz="2100" dirty="0" err="1" smtClean="0"/>
              <a:t>Todas</a:t>
            </a:r>
            <a:r>
              <a:rPr lang="en-US" sz="2100" dirty="0" smtClean="0"/>
              <a:t> </a:t>
            </a:r>
            <a:r>
              <a:rPr lang="en-US" sz="2100" dirty="0" err="1" smtClean="0"/>
              <a:t>pessoas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buscam</a:t>
            </a:r>
            <a:r>
              <a:rPr lang="en-US" sz="2100" dirty="0" smtClean="0"/>
              <a:t> </a:t>
            </a:r>
            <a:r>
              <a:rPr lang="en-US" sz="2100" dirty="0" err="1" smtClean="0"/>
              <a:t>conforto,boa</a:t>
            </a:r>
            <a:r>
              <a:rPr lang="en-US" sz="2100" dirty="0" smtClean="0"/>
              <a:t> </a:t>
            </a:r>
            <a:r>
              <a:rPr lang="en-US" sz="2100" dirty="0" err="1" smtClean="0"/>
              <a:t>gastronomia</a:t>
            </a:r>
            <a:r>
              <a:rPr lang="en-US" sz="2100" dirty="0" smtClean="0"/>
              <a:t> ,</a:t>
            </a:r>
            <a:r>
              <a:rPr lang="en-US" sz="2100" dirty="0" err="1" smtClean="0"/>
              <a:t>lazer</a:t>
            </a:r>
            <a:r>
              <a:rPr lang="en-US" sz="2100" dirty="0" smtClean="0"/>
              <a:t> e </a:t>
            </a:r>
            <a:r>
              <a:rPr lang="en-US" sz="2100" dirty="0" err="1" smtClean="0"/>
              <a:t>serviços</a:t>
            </a:r>
            <a:r>
              <a:rPr lang="en-US" sz="2100" dirty="0" smtClean="0"/>
              <a:t> </a:t>
            </a:r>
            <a:r>
              <a:rPr lang="en-US" sz="2100" dirty="0" err="1" smtClean="0"/>
              <a:t>que</a:t>
            </a:r>
            <a:r>
              <a:rPr lang="en-US" sz="2100" dirty="0" smtClean="0"/>
              <a:t> </a:t>
            </a:r>
            <a:r>
              <a:rPr lang="en-US" sz="2100" dirty="0" err="1" smtClean="0"/>
              <a:t>tragam</a:t>
            </a:r>
            <a:r>
              <a:rPr lang="en-US" sz="2100" dirty="0" smtClean="0"/>
              <a:t> </a:t>
            </a:r>
            <a:r>
              <a:rPr lang="en-US" sz="2100" dirty="0" err="1" smtClean="0"/>
              <a:t>bem</a:t>
            </a:r>
            <a:r>
              <a:rPr lang="en-US" sz="2100" dirty="0" smtClean="0"/>
              <a:t> </a:t>
            </a:r>
            <a:r>
              <a:rPr lang="en-US" sz="2100" dirty="0" err="1" smtClean="0"/>
              <a:t>estar</a:t>
            </a:r>
            <a:r>
              <a:rPr lang="en-US" sz="2100" dirty="0" smtClean="0"/>
              <a:t> </a:t>
            </a:r>
            <a:r>
              <a:rPr lang="en-US" sz="2100" dirty="0" err="1" smtClean="0"/>
              <a:t>junto</a:t>
            </a:r>
            <a:r>
              <a:rPr lang="en-US" sz="2100" dirty="0" smtClean="0"/>
              <a:t> a </a:t>
            </a:r>
            <a:r>
              <a:rPr lang="en-US" sz="2100" dirty="0" err="1" smtClean="0"/>
              <a:t>natureza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24010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461002" cy="4837113"/>
          </a:xfrm>
        </p:spPr>
        <p:txBody>
          <a:bodyPr>
            <a:normAutofit/>
          </a:bodyPr>
          <a:lstStyle/>
          <a:p>
            <a:pPr algn="just">
              <a:buFont typeface="Wingdings 2" pitchFamily="18" charset="2"/>
              <a:buNone/>
            </a:pPr>
            <a:r>
              <a:rPr lang="en-US" sz="1900" b="1" dirty="0" smtClean="0"/>
              <a:t>MISSÃO : </a:t>
            </a:r>
            <a:r>
              <a:rPr lang="en-US" sz="1900" dirty="0" err="1" smtClean="0"/>
              <a:t>Fornecer</a:t>
            </a:r>
            <a:r>
              <a:rPr lang="en-US" sz="1900" dirty="0" smtClean="0"/>
              <a:t> </a:t>
            </a:r>
            <a:r>
              <a:rPr lang="en-US" sz="1900" dirty="0" err="1" smtClean="0"/>
              <a:t>atendimento</a:t>
            </a:r>
            <a:r>
              <a:rPr lang="en-US" sz="1900" dirty="0" smtClean="0"/>
              <a:t> </a:t>
            </a:r>
            <a:r>
              <a:rPr lang="en-US" sz="1900" dirty="0" err="1" smtClean="0"/>
              <a:t>personalizado</a:t>
            </a:r>
            <a:r>
              <a:rPr lang="en-US" sz="1900" dirty="0" smtClean="0"/>
              <a:t> , com </a:t>
            </a:r>
            <a:r>
              <a:rPr lang="en-US" sz="1900" dirty="0" err="1" smtClean="0"/>
              <a:t>serviços</a:t>
            </a:r>
            <a:r>
              <a:rPr lang="en-US" sz="1900" dirty="0" smtClean="0"/>
              <a:t> de </a:t>
            </a:r>
            <a:r>
              <a:rPr lang="en-US" sz="1900" dirty="0" err="1" smtClean="0"/>
              <a:t>qualidade</a:t>
            </a:r>
            <a:r>
              <a:rPr lang="en-US" sz="1900" dirty="0" smtClean="0"/>
              <a:t> </a:t>
            </a:r>
            <a:r>
              <a:rPr lang="en-US" sz="1900" dirty="0" err="1" smtClean="0"/>
              <a:t>em</a:t>
            </a:r>
            <a:r>
              <a:rPr lang="en-US" sz="1900" dirty="0" smtClean="0"/>
              <a:t> </a:t>
            </a:r>
            <a:r>
              <a:rPr lang="en-US" sz="1900" dirty="0" err="1" smtClean="0"/>
              <a:t>hospedagem</a:t>
            </a:r>
            <a:r>
              <a:rPr lang="en-US" sz="1900" dirty="0" smtClean="0"/>
              <a:t> e </a:t>
            </a:r>
            <a:r>
              <a:rPr lang="en-US" sz="1900" dirty="0" err="1" smtClean="0"/>
              <a:t>lazer</a:t>
            </a:r>
            <a:r>
              <a:rPr lang="en-US" sz="1900" dirty="0" smtClean="0"/>
              <a:t> com </a:t>
            </a:r>
            <a:r>
              <a:rPr lang="en-US" sz="1900" dirty="0" err="1" smtClean="0"/>
              <a:t>segurança</a:t>
            </a:r>
            <a:r>
              <a:rPr lang="en-US" sz="1900" dirty="0" smtClean="0"/>
              <a:t> e </a:t>
            </a:r>
            <a:r>
              <a:rPr lang="en-US" sz="1900" dirty="0" err="1" smtClean="0"/>
              <a:t>responsabilidade</a:t>
            </a:r>
            <a:r>
              <a:rPr lang="en-US" sz="1900" dirty="0" smtClean="0"/>
              <a:t> </a:t>
            </a:r>
            <a:r>
              <a:rPr lang="en-US" sz="1900" dirty="0" err="1" smtClean="0"/>
              <a:t>gerando</a:t>
            </a:r>
            <a:r>
              <a:rPr lang="en-US" sz="1900" dirty="0" smtClean="0"/>
              <a:t> a </a:t>
            </a:r>
            <a:r>
              <a:rPr lang="en-US" sz="1900" dirty="0" err="1" smtClean="0"/>
              <a:t>satisfação</a:t>
            </a:r>
            <a:r>
              <a:rPr lang="en-US" sz="1900" dirty="0" smtClean="0"/>
              <a:t> dos </a:t>
            </a:r>
            <a:r>
              <a:rPr lang="en-US" sz="1900" dirty="0" err="1" smtClean="0"/>
              <a:t>clientes</a:t>
            </a:r>
            <a:r>
              <a:rPr lang="en-US" sz="1900" dirty="0" smtClean="0"/>
              <a:t> </a:t>
            </a:r>
            <a:r>
              <a:rPr lang="en-US" sz="1900" dirty="0" err="1" smtClean="0"/>
              <a:t>colaboradores</a:t>
            </a:r>
            <a:endParaRPr lang="en-US" sz="1900" dirty="0" smtClean="0"/>
          </a:p>
          <a:p>
            <a:pPr algn="just">
              <a:buFont typeface="Wingdings 2" pitchFamily="18" charset="2"/>
              <a:buNone/>
            </a:pPr>
            <a:endParaRPr lang="en-US" sz="1900" dirty="0" smtClean="0"/>
          </a:p>
          <a:p>
            <a:pPr algn="just">
              <a:buFont typeface="Wingdings 2" pitchFamily="18" charset="2"/>
              <a:buNone/>
            </a:pPr>
            <a:endParaRPr lang="en-US" sz="1900" dirty="0" smtClean="0"/>
          </a:p>
          <a:p>
            <a:pPr algn="just">
              <a:buFont typeface="Wingdings 2" pitchFamily="18" charset="2"/>
              <a:buNone/>
            </a:pPr>
            <a:r>
              <a:rPr lang="en-US" sz="1900" b="1" dirty="0" smtClean="0"/>
              <a:t>VISÃO : </a:t>
            </a:r>
            <a:r>
              <a:rPr lang="en-US" sz="1900" dirty="0" err="1" smtClean="0"/>
              <a:t>Crescer</a:t>
            </a:r>
            <a:r>
              <a:rPr lang="en-US" sz="1900" dirty="0" smtClean="0"/>
              <a:t> de forma </a:t>
            </a:r>
            <a:r>
              <a:rPr lang="en-US" sz="1900" dirty="0" err="1" smtClean="0"/>
              <a:t>consolidada</a:t>
            </a:r>
            <a:r>
              <a:rPr lang="en-US" sz="1900" dirty="0" smtClean="0"/>
              <a:t> e ser </a:t>
            </a:r>
            <a:r>
              <a:rPr lang="en-US" sz="1900" dirty="0" err="1" smtClean="0"/>
              <a:t>reconhecido</a:t>
            </a:r>
            <a:r>
              <a:rPr lang="en-US" sz="1900" dirty="0" smtClean="0"/>
              <a:t> entre </a:t>
            </a:r>
            <a:r>
              <a:rPr lang="en-US" sz="1900" dirty="0" err="1" smtClean="0"/>
              <a:t>os</a:t>
            </a:r>
            <a:r>
              <a:rPr lang="en-US" sz="1900" dirty="0" smtClean="0"/>
              <a:t> </a:t>
            </a:r>
            <a:r>
              <a:rPr lang="en-US" sz="1900" dirty="0" err="1" smtClean="0"/>
              <a:t>melhores</a:t>
            </a:r>
            <a:r>
              <a:rPr lang="en-US" sz="1900" dirty="0" smtClean="0"/>
              <a:t> no </a:t>
            </a:r>
            <a:r>
              <a:rPr lang="en-US" sz="1900" dirty="0" err="1" smtClean="0"/>
              <a:t>seguimento</a:t>
            </a:r>
            <a:r>
              <a:rPr lang="en-US" sz="1900" dirty="0" smtClean="0"/>
              <a:t> de </a:t>
            </a:r>
            <a:r>
              <a:rPr lang="en-US" sz="1900" dirty="0" err="1" smtClean="0"/>
              <a:t>hospedagem</a:t>
            </a:r>
            <a:r>
              <a:rPr lang="en-US" sz="1900" dirty="0" smtClean="0"/>
              <a:t> e </a:t>
            </a:r>
            <a:r>
              <a:rPr lang="en-US" sz="1900" dirty="0" err="1" smtClean="0"/>
              <a:t>entretenimento</a:t>
            </a:r>
            <a:r>
              <a:rPr lang="en-US" sz="1900" dirty="0" smtClean="0"/>
              <a:t> </a:t>
            </a:r>
            <a:r>
              <a:rPr lang="en-US" sz="1900" dirty="0" err="1" smtClean="0"/>
              <a:t>em</a:t>
            </a:r>
            <a:r>
              <a:rPr lang="en-US" sz="1900" dirty="0" smtClean="0"/>
              <a:t> São Carlos e </a:t>
            </a:r>
            <a:r>
              <a:rPr lang="en-US" sz="1900" dirty="0" err="1" smtClean="0"/>
              <a:t>região</a:t>
            </a:r>
            <a:r>
              <a:rPr lang="en-US" sz="1900" dirty="0" smtClean="0"/>
              <a:t> , </a:t>
            </a:r>
            <a:r>
              <a:rPr lang="en-US" sz="1900" dirty="0" err="1" smtClean="0"/>
              <a:t>como</a:t>
            </a:r>
            <a:r>
              <a:rPr lang="en-US" sz="1900" dirty="0" smtClean="0"/>
              <a:t> um </a:t>
            </a:r>
            <a:r>
              <a:rPr lang="en-US" sz="1900" dirty="0" err="1" smtClean="0"/>
              <a:t>lugar</a:t>
            </a:r>
            <a:r>
              <a:rPr lang="en-US" sz="1900" dirty="0" smtClean="0"/>
              <a:t> </a:t>
            </a:r>
            <a:r>
              <a:rPr lang="en-US" sz="1900" dirty="0" err="1" smtClean="0"/>
              <a:t>sustentável</a:t>
            </a:r>
            <a:r>
              <a:rPr lang="en-US" sz="1900" dirty="0" smtClean="0"/>
              <a:t> e </a:t>
            </a:r>
            <a:r>
              <a:rPr lang="en-US" sz="1900" dirty="0" err="1" smtClean="0"/>
              <a:t>econômico</a:t>
            </a:r>
            <a:r>
              <a:rPr lang="en-US" sz="1900" dirty="0" smtClean="0"/>
              <a:t> </a:t>
            </a:r>
            <a:r>
              <a:rPr lang="en-US" sz="1900" dirty="0" err="1" smtClean="0"/>
              <a:t>gerando</a:t>
            </a:r>
            <a:r>
              <a:rPr lang="en-US" sz="1900" dirty="0" smtClean="0"/>
              <a:t> </a:t>
            </a:r>
            <a:r>
              <a:rPr lang="en-US" sz="1900" dirty="0" err="1" smtClean="0"/>
              <a:t>momentos</a:t>
            </a:r>
            <a:r>
              <a:rPr lang="en-US" sz="1900" dirty="0" smtClean="0"/>
              <a:t> </a:t>
            </a:r>
            <a:r>
              <a:rPr lang="en-US" sz="1900" dirty="0" err="1" smtClean="0"/>
              <a:t>inesquecíveis</a:t>
            </a:r>
            <a:endParaRPr lang="en-US" sz="1900" dirty="0" smtClean="0"/>
          </a:p>
          <a:p>
            <a:pPr algn="just">
              <a:buFont typeface="Wingdings 2" pitchFamily="18" charset="2"/>
              <a:buNone/>
            </a:pPr>
            <a:endParaRPr lang="en-US" sz="1900" dirty="0" smtClean="0"/>
          </a:p>
          <a:p>
            <a:pPr algn="just">
              <a:buFont typeface="Wingdings 2" pitchFamily="18" charset="2"/>
              <a:buNone/>
            </a:pPr>
            <a:endParaRPr lang="en-US" sz="1900" dirty="0" smtClean="0"/>
          </a:p>
          <a:p>
            <a:pPr algn="just">
              <a:buFont typeface="Wingdings 2" pitchFamily="18" charset="2"/>
              <a:buNone/>
            </a:pPr>
            <a:r>
              <a:rPr lang="en-US" sz="1900" b="1" dirty="0" smtClean="0"/>
              <a:t>VALORES :  </a:t>
            </a:r>
            <a:r>
              <a:rPr lang="en-US" sz="1900" dirty="0" err="1" smtClean="0"/>
              <a:t>Trabalhar</a:t>
            </a:r>
            <a:r>
              <a:rPr lang="en-US" sz="1900" dirty="0" smtClean="0"/>
              <a:t> com </a:t>
            </a:r>
            <a:r>
              <a:rPr lang="en-US" sz="1900" dirty="0" err="1" smtClean="0"/>
              <a:t>ética</a:t>
            </a:r>
            <a:r>
              <a:rPr lang="en-US" sz="1900" dirty="0" smtClean="0"/>
              <a:t> , </a:t>
            </a:r>
            <a:r>
              <a:rPr lang="en-US" sz="1900" dirty="0" err="1" smtClean="0"/>
              <a:t>respeito</a:t>
            </a:r>
            <a:r>
              <a:rPr lang="en-US" sz="1900" dirty="0" smtClean="0"/>
              <a:t> , </a:t>
            </a:r>
            <a:r>
              <a:rPr lang="en-US" sz="1900" dirty="0" err="1" smtClean="0"/>
              <a:t>honestidade</a:t>
            </a:r>
            <a:r>
              <a:rPr lang="en-US" sz="1900" dirty="0" smtClean="0"/>
              <a:t> , </a:t>
            </a:r>
            <a:r>
              <a:rPr lang="en-US" sz="1900" dirty="0" err="1" smtClean="0"/>
              <a:t>integridade</a:t>
            </a:r>
            <a:r>
              <a:rPr lang="en-US" sz="1900" dirty="0" smtClean="0"/>
              <a:t> com </a:t>
            </a:r>
            <a:r>
              <a:rPr lang="en-US" sz="1900" dirty="0" err="1" smtClean="0"/>
              <a:t>os</a:t>
            </a:r>
            <a:r>
              <a:rPr lang="en-US" sz="1900" dirty="0" smtClean="0"/>
              <a:t> </a:t>
            </a:r>
            <a:r>
              <a:rPr lang="en-US" sz="1900" dirty="0" err="1" smtClean="0"/>
              <a:t>clientes</a:t>
            </a:r>
            <a:r>
              <a:rPr lang="en-US" sz="1900" dirty="0" smtClean="0"/>
              <a:t> e </a:t>
            </a:r>
            <a:r>
              <a:rPr lang="en-US" sz="1900" dirty="0" err="1" smtClean="0"/>
              <a:t>colaboradores</a:t>
            </a:r>
            <a:r>
              <a:rPr lang="en-US" sz="1900" dirty="0" smtClean="0"/>
              <a:t> </a:t>
            </a:r>
            <a:r>
              <a:rPr lang="en-US" sz="1900" dirty="0" err="1" smtClean="0"/>
              <a:t>promovendo</a:t>
            </a:r>
            <a:r>
              <a:rPr lang="en-US" sz="1900" dirty="0" smtClean="0"/>
              <a:t> a </a:t>
            </a:r>
            <a:r>
              <a:rPr lang="en-US" sz="1900" dirty="0" err="1" smtClean="0"/>
              <a:t>sustentabilidade</a:t>
            </a:r>
            <a:r>
              <a:rPr lang="en-US" sz="1900" dirty="0" smtClean="0"/>
              <a:t> </a:t>
            </a:r>
            <a:r>
              <a:rPr lang="en-US" sz="1900" dirty="0" err="1" smtClean="0"/>
              <a:t>econômica</a:t>
            </a:r>
            <a:r>
              <a:rPr lang="en-US" sz="1900" dirty="0" smtClean="0"/>
              <a:t> e </a:t>
            </a:r>
            <a:r>
              <a:rPr lang="en-US" sz="1900" dirty="0" err="1" smtClean="0"/>
              <a:t>ambiental</a:t>
            </a:r>
            <a:endParaRPr lang="pt-BR" sz="1900" dirty="0" smtClean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Identidade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Institucional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57968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Mix de </a:t>
            </a:r>
            <a:r>
              <a:rPr lang="en-US" sz="2800" b="1" dirty="0" err="1" smtClean="0"/>
              <a:t>serviços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4031" y="1763925"/>
            <a:ext cx="8232510" cy="3105235"/>
          </a:xfrm>
        </p:spPr>
        <p:txBody>
          <a:bodyPr>
            <a:normAutofit/>
          </a:bodyPr>
          <a:lstStyle/>
          <a:p>
            <a:r>
              <a:rPr lang="en-US" sz="2100" dirty="0" err="1" smtClean="0"/>
              <a:t>Pacote</a:t>
            </a:r>
            <a:r>
              <a:rPr lang="en-US" sz="2100" dirty="0" smtClean="0"/>
              <a:t> individual </a:t>
            </a:r>
          </a:p>
          <a:p>
            <a:r>
              <a:rPr lang="en-US" sz="2100" dirty="0" err="1" smtClean="0"/>
              <a:t>Pacote</a:t>
            </a:r>
            <a:r>
              <a:rPr lang="en-US" sz="2100" dirty="0" smtClean="0"/>
              <a:t> familiar</a:t>
            </a:r>
          </a:p>
          <a:p>
            <a:r>
              <a:rPr lang="en-US" sz="2100" dirty="0" err="1" smtClean="0"/>
              <a:t>Pacotes</a:t>
            </a:r>
            <a:r>
              <a:rPr lang="en-US" sz="2100" dirty="0" smtClean="0"/>
              <a:t> </a:t>
            </a:r>
            <a:r>
              <a:rPr lang="en-US" sz="2100" dirty="0" err="1" smtClean="0"/>
              <a:t>promocionais</a:t>
            </a:r>
            <a:r>
              <a:rPr lang="en-US" sz="2100" dirty="0" smtClean="0"/>
              <a:t> </a:t>
            </a:r>
            <a:r>
              <a:rPr lang="en-US" sz="2100" dirty="0" err="1" smtClean="0"/>
              <a:t>em</a:t>
            </a:r>
            <a:r>
              <a:rPr lang="en-US" sz="2100" dirty="0" smtClean="0"/>
              <a:t> </a:t>
            </a:r>
            <a:r>
              <a:rPr lang="en-US" sz="2100" dirty="0" err="1" smtClean="0"/>
              <a:t>datas</a:t>
            </a:r>
            <a:r>
              <a:rPr lang="en-US" sz="2100" dirty="0" smtClean="0"/>
              <a:t> </a:t>
            </a:r>
            <a:r>
              <a:rPr lang="en-US" sz="2100" dirty="0" err="1" smtClean="0"/>
              <a:t>festivas</a:t>
            </a:r>
            <a:endParaRPr lang="en-US" sz="2100" dirty="0" smtClean="0"/>
          </a:p>
          <a:p>
            <a:r>
              <a:rPr lang="en-US" sz="2100" dirty="0" err="1" smtClean="0"/>
              <a:t>Pacotes</a:t>
            </a:r>
            <a:r>
              <a:rPr lang="en-US" sz="2100" dirty="0" smtClean="0"/>
              <a:t> </a:t>
            </a:r>
            <a:r>
              <a:rPr lang="en-US" sz="2100" dirty="0" err="1" smtClean="0"/>
              <a:t>especiais</a:t>
            </a:r>
            <a:r>
              <a:rPr lang="en-US" sz="2100" dirty="0" smtClean="0"/>
              <a:t> para </a:t>
            </a:r>
            <a:r>
              <a:rPr lang="en-US" sz="2100" dirty="0" err="1" smtClean="0"/>
              <a:t>terceira</a:t>
            </a:r>
            <a:r>
              <a:rPr lang="en-US" sz="2100" dirty="0" smtClean="0"/>
              <a:t> </a:t>
            </a:r>
            <a:r>
              <a:rPr lang="en-US" sz="2100" dirty="0" err="1" smtClean="0"/>
              <a:t>idade</a:t>
            </a:r>
            <a:endParaRPr lang="en-US" sz="2100" dirty="0" smtClean="0"/>
          </a:p>
          <a:p>
            <a:r>
              <a:rPr lang="en-US" sz="2100" dirty="0" err="1" smtClean="0"/>
              <a:t>Pacote</a:t>
            </a:r>
            <a:r>
              <a:rPr lang="en-US" sz="2100" dirty="0" smtClean="0"/>
              <a:t> </a:t>
            </a:r>
            <a:r>
              <a:rPr lang="en-US" sz="2100" dirty="0" err="1" smtClean="0"/>
              <a:t>casal</a:t>
            </a:r>
            <a:endParaRPr lang="en-US" sz="2100" dirty="0" smtClean="0"/>
          </a:p>
          <a:p>
            <a:r>
              <a:rPr lang="en-US" sz="2100" dirty="0" err="1" smtClean="0"/>
              <a:t>Crianças</a:t>
            </a:r>
            <a:r>
              <a:rPr lang="en-US" sz="2100" dirty="0" smtClean="0"/>
              <a:t> </a:t>
            </a:r>
            <a:r>
              <a:rPr lang="en-US" sz="2100" dirty="0" err="1" smtClean="0"/>
              <a:t>até</a:t>
            </a:r>
            <a:r>
              <a:rPr lang="en-US" sz="2100" dirty="0" smtClean="0"/>
              <a:t> 12 </a:t>
            </a:r>
            <a:r>
              <a:rPr lang="en-US" sz="2100" dirty="0" err="1" smtClean="0"/>
              <a:t>anos</a:t>
            </a:r>
            <a:r>
              <a:rPr lang="en-US" sz="2100" dirty="0" smtClean="0"/>
              <a:t> </a:t>
            </a:r>
            <a:r>
              <a:rPr lang="en-US" sz="2100" dirty="0" err="1" smtClean="0"/>
              <a:t>grátis</a:t>
            </a:r>
            <a:endParaRPr lang="en-US" sz="2100" dirty="0" smtClean="0"/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2487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Estrutura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Organizacional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368959"/>
            <a:ext cx="8232510" cy="537240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SzPct val="100000"/>
              <a:defRPr/>
            </a:pPr>
            <a:r>
              <a:rPr lang="en-US" sz="2100" dirty="0" err="1" smtClean="0"/>
              <a:t>Chácara</a:t>
            </a:r>
            <a:r>
              <a:rPr lang="en-US" sz="2100" dirty="0" smtClean="0"/>
              <a:t> com 100.000 m2  </a:t>
            </a:r>
            <a:r>
              <a:rPr lang="en-US" sz="2100" dirty="0" err="1" smtClean="0"/>
              <a:t>em</a:t>
            </a:r>
            <a:r>
              <a:rPr lang="en-US" sz="2100" dirty="0" smtClean="0"/>
              <a:t> </a:t>
            </a:r>
            <a:r>
              <a:rPr lang="en-US" sz="2100" dirty="0" err="1" smtClean="0"/>
              <a:t>área</a:t>
            </a:r>
            <a:r>
              <a:rPr lang="en-US" sz="2100" dirty="0" smtClean="0"/>
              <a:t> rural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Área</a:t>
            </a:r>
            <a:r>
              <a:rPr lang="en-US" sz="2100" dirty="0" smtClean="0"/>
              <a:t> de </a:t>
            </a:r>
            <a:r>
              <a:rPr lang="en-US" sz="2100" dirty="0" err="1" smtClean="0"/>
              <a:t>hospedagem</a:t>
            </a:r>
            <a:r>
              <a:rPr lang="en-US" sz="2100" dirty="0" smtClean="0"/>
              <a:t> </a:t>
            </a:r>
            <a:r>
              <a:rPr lang="en-US" sz="2100" dirty="0" err="1" smtClean="0"/>
              <a:t>composta</a:t>
            </a:r>
            <a:r>
              <a:rPr lang="en-US" sz="2100" dirty="0" smtClean="0"/>
              <a:t> </a:t>
            </a:r>
            <a:r>
              <a:rPr lang="en-US" sz="2100" dirty="0" err="1" smtClean="0"/>
              <a:t>por</a:t>
            </a:r>
            <a:r>
              <a:rPr lang="en-US" sz="2100" dirty="0" smtClean="0"/>
              <a:t> :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Recepção</a:t>
            </a:r>
            <a:r>
              <a:rPr lang="en-US" sz="2100" dirty="0" smtClean="0"/>
              <a:t>/</a:t>
            </a:r>
            <a:r>
              <a:rPr lang="en-US" sz="2100" dirty="0" err="1" smtClean="0"/>
              <a:t>Reservas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Telefônia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Gerência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Cozinha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Salão</a:t>
            </a:r>
            <a:r>
              <a:rPr lang="en-US" sz="2100" dirty="0" smtClean="0"/>
              <a:t>  de </a:t>
            </a:r>
            <a:r>
              <a:rPr lang="en-US" sz="2100" dirty="0" err="1" smtClean="0"/>
              <a:t>jogos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Restaurante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Piscinas</a:t>
            </a:r>
            <a:r>
              <a:rPr lang="en-US" sz="2100" dirty="0" smtClean="0"/>
              <a:t> </a:t>
            </a:r>
            <a:r>
              <a:rPr lang="en-US" sz="2100" dirty="0" err="1" smtClean="0"/>
              <a:t>Adulto</a:t>
            </a:r>
            <a:r>
              <a:rPr lang="en-US" sz="2100" dirty="0" smtClean="0"/>
              <a:t> e </a:t>
            </a:r>
            <a:r>
              <a:rPr lang="en-US" sz="2100" dirty="0" err="1" smtClean="0"/>
              <a:t>Infantil</a:t>
            </a:r>
            <a:r>
              <a:rPr lang="en-US" sz="2100" dirty="0" smtClean="0"/>
              <a:t> com </a:t>
            </a:r>
            <a:r>
              <a:rPr lang="en-US" sz="2100" dirty="0" err="1" smtClean="0"/>
              <a:t>Tobo</a:t>
            </a:r>
            <a:r>
              <a:rPr lang="en-US" sz="2100" dirty="0" smtClean="0"/>
              <a:t> </a:t>
            </a:r>
            <a:r>
              <a:rPr lang="en-US" sz="2100" dirty="0" err="1" smtClean="0"/>
              <a:t>água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Churrasqueiras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err="1" smtClean="0"/>
              <a:t>Quiosques</a:t>
            </a:r>
            <a:endParaRPr lang="en-US" sz="2100" dirty="0" smtClean="0"/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smtClean="0"/>
              <a:t>Mini campo </a:t>
            </a:r>
            <a:r>
              <a:rPr lang="en-US" sz="2100" dirty="0" err="1" smtClean="0"/>
              <a:t>futebol</a:t>
            </a:r>
            <a:r>
              <a:rPr lang="en-US" sz="2100" dirty="0" smtClean="0"/>
              <a:t> </a:t>
            </a:r>
          </a:p>
          <a:p>
            <a:pPr fontAlgn="auto">
              <a:spcAft>
                <a:spcPts val="0"/>
              </a:spcAft>
              <a:buClr>
                <a:schemeClr val="tx1"/>
              </a:buClr>
              <a:buSzPct val="100000"/>
              <a:defRPr/>
            </a:pPr>
            <a:r>
              <a:rPr lang="en-US" sz="2100" dirty="0" smtClean="0"/>
              <a:t>Quadra de </a:t>
            </a:r>
            <a:r>
              <a:rPr lang="en-US" sz="2100" dirty="0" err="1" smtClean="0"/>
              <a:t>vôlei</a:t>
            </a:r>
            <a:r>
              <a:rPr lang="en-US" sz="2100" dirty="0" smtClean="0"/>
              <a:t> de </a:t>
            </a:r>
            <a:r>
              <a:rPr lang="en-US" sz="2100" dirty="0" err="1" smtClean="0"/>
              <a:t>areia</a:t>
            </a:r>
            <a:endParaRPr lang="en-US" sz="2100" dirty="0" smtClean="0"/>
          </a:p>
          <a:p>
            <a:pPr marL="302383" indent="-30238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100" dirty="0" smtClean="0"/>
          </a:p>
          <a:p>
            <a:pPr marL="302383" indent="-302383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xmlns="" val="34073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Estrutura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Organizacional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232510" cy="5372409"/>
          </a:xfrm>
        </p:spPr>
        <p:txBody>
          <a:bodyPr>
            <a:normAutofit/>
          </a:bodyPr>
          <a:lstStyle/>
          <a:p>
            <a:r>
              <a:rPr lang="en-US" sz="2100" dirty="0" smtClean="0"/>
              <a:t>20 quartos de </a:t>
            </a:r>
            <a:r>
              <a:rPr lang="en-US" sz="2100" dirty="0" err="1" smtClean="0"/>
              <a:t>casal</a:t>
            </a:r>
            <a:r>
              <a:rPr lang="en-US" sz="2100" dirty="0" smtClean="0"/>
              <a:t> </a:t>
            </a:r>
            <a:r>
              <a:rPr lang="en-US" sz="2100" dirty="0" err="1" smtClean="0"/>
              <a:t>equipados</a:t>
            </a:r>
            <a:r>
              <a:rPr lang="en-US" sz="2100" dirty="0" smtClean="0"/>
              <a:t> com:</a:t>
            </a:r>
          </a:p>
          <a:p>
            <a:r>
              <a:rPr lang="en-US" sz="2100" dirty="0" smtClean="0"/>
              <a:t>01 </a:t>
            </a:r>
            <a:r>
              <a:rPr lang="en-US" sz="2100" dirty="0" err="1" smtClean="0"/>
              <a:t>cama</a:t>
            </a:r>
            <a:r>
              <a:rPr lang="en-US" sz="2100" dirty="0" smtClean="0"/>
              <a:t> </a:t>
            </a:r>
            <a:r>
              <a:rPr lang="en-US" sz="2100" dirty="0" err="1" smtClean="0"/>
              <a:t>casal</a:t>
            </a:r>
            <a:r>
              <a:rPr lang="en-US" sz="2100" dirty="0" smtClean="0"/>
              <a:t> e 02 </a:t>
            </a:r>
            <a:r>
              <a:rPr lang="en-US" sz="2100" dirty="0" err="1" smtClean="0"/>
              <a:t>beliches</a:t>
            </a:r>
            <a:r>
              <a:rPr lang="en-US" sz="2100" dirty="0" smtClean="0"/>
              <a:t> </a:t>
            </a:r>
            <a:r>
              <a:rPr lang="en-US" sz="2100" dirty="0" err="1" smtClean="0"/>
              <a:t>duplos</a:t>
            </a:r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10 quartos de </a:t>
            </a:r>
            <a:r>
              <a:rPr lang="en-US" sz="2100" dirty="0" err="1" smtClean="0"/>
              <a:t>solteiro</a:t>
            </a:r>
            <a:r>
              <a:rPr lang="en-US" sz="2100" dirty="0" smtClean="0"/>
              <a:t> </a:t>
            </a:r>
            <a:r>
              <a:rPr lang="en-US" sz="2100" dirty="0" err="1" smtClean="0"/>
              <a:t>equipados</a:t>
            </a:r>
            <a:r>
              <a:rPr lang="en-US" sz="2100" dirty="0" smtClean="0"/>
              <a:t> com:</a:t>
            </a:r>
          </a:p>
          <a:p>
            <a:r>
              <a:rPr lang="en-US" sz="2100" dirty="0" smtClean="0"/>
              <a:t>01 </a:t>
            </a:r>
            <a:r>
              <a:rPr lang="en-US" sz="2100" dirty="0" err="1" smtClean="0"/>
              <a:t>cama</a:t>
            </a:r>
            <a:r>
              <a:rPr lang="en-US" sz="2100" dirty="0" smtClean="0"/>
              <a:t> </a:t>
            </a:r>
            <a:r>
              <a:rPr lang="en-US" sz="2100" dirty="0" err="1" smtClean="0"/>
              <a:t>solteiro</a:t>
            </a:r>
            <a:r>
              <a:rPr lang="en-US" sz="2100" dirty="0" smtClean="0"/>
              <a:t> e 01 </a:t>
            </a:r>
            <a:r>
              <a:rPr lang="en-US" sz="2100" dirty="0" err="1" smtClean="0"/>
              <a:t>beliche</a:t>
            </a:r>
            <a:r>
              <a:rPr lang="en-US" sz="2100" dirty="0" smtClean="0"/>
              <a:t> </a:t>
            </a:r>
            <a:r>
              <a:rPr lang="en-US" sz="2100" dirty="0" err="1" smtClean="0"/>
              <a:t>duplo</a:t>
            </a:r>
            <a:endParaRPr lang="en-US" sz="2100" dirty="0" smtClean="0"/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dirty="0" err="1" smtClean="0"/>
              <a:t>Todos</a:t>
            </a:r>
            <a:r>
              <a:rPr lang="en-US" sz="2100" dirty="0" smtClean="0"/>
              <a:t> </a:t>
            </a:r>
            <a:r>
              <a:rPr lang="en-US" sz="2100" dirty="0" err="1" smtClean="0"/>
              <a:t>os</a:t>
            </a:r>
            <a:r>
              <a:rPr lang="en-US" sz="2100" dirty="0" smtClean="0"/>
              <a:t> quartos </a:t>
            </a:r>
            <a:r>
              <a:rPr lang="en-US" sz="2100" dirty="0" err="1" smtClean="0"/>
              <a:t>equipados</a:t>
            </a:r>
            <a:r>
              <a:rPr lang="en-US" sz="2100" dirty="0" smtClean="0"/>
              <a:t> com :</a:t>
            </a:r>
          </a:p>
          <a:p>
            <a:r>
              <a:rPr lang="en-US" sz="2100" dirty="0" smtClean="0"/>
              <a:t>TV 32 </a:t>
            </a:r>
          </a:p>
          <a:p>
            <a:r>
              <a:rPr lang="en-US" sz="2100" dirty="0" err="1" smtClean="0"/>
              <a:t>Frigobar</a:t>
            </a:r>
            <a:endParaRPr lang="en-US" sz="2100" dirty="0" smtClean="0"/>
          </a:p>
          <a:p>
            <a:r>
              <a:rPr lang="en-US" sz="2100" dirty="0" err="1" smtClean="0"/>
              <a:t>Ar</a:t>
            </a:r>
            <a:r>
              <a:rPr lang="en-US" sz="2100" dirty="0" smtClean="0"/>
              <a:t> </a:t>
            </a:r>
            <a:r>
              <a:rPr lang="en-US" sz="2100" dirty="0" err="1" smtClean="0"/>
              <a:t>condicionado</a:t>
            </a:r>
            <a:endParaRPr lang="en-US" sz="2100" dirty="0" smtClean="0"/>
          </a:p>
          <a:p>
            <a:r>
              <a:rPr lang="en-US" sz="2100" dirty="0" err="1" smtClean="0"/>
              <a:t>Wi-fi</a:t>
            </a:r>
            <a:endParaRPr lang="en-US" sz="2100" dirty="0" smtClean="0"/>
          </a:p>
          <a:p>
            <a:r>
              <a:rPr lang="en-US" sz="2100" dirty="0" err="1" smtClean="0"/>
              <a:t>Serviço</a:t>
            </a:r>
            <a:r>
              <a:rPr lang="en-US" sz="2100" dirty="0" smtClean="0"/>
              <a:t> de </a:t>
            </a:r>
            <a:r>
              <a:rPr lang="en-US" sz="2100" dirty="0" err="1" smtClean="0"/>
              <a:t>interfone</a:t>
            </a:r>
            <a:endParaRPr lang="en-US" sz="21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6496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9126" y="116632"/>
            <a:ext cx="156269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60015" y="260648"/>
            <a:ext cx="7092305" cy="111593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 smtClean="0"/>
              <a:t>Estrutura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Organizacional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pt-BR" sz="280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9777" y="1582177"/>
            <a:ext cx="6969349" cy="4259753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 smtClean="0"/>
              <a:t>Total de </a:t>
            </a:r>
            <a:r>
              <a:rPr lang="en-US" sz="2100" dirty="0" err="1" smtClean="0"/>
              <a:t>colaboradores</a:t>
            </a:r>
            <a:r>
              <a:rPr lang="en-US" sz="2100" dirty="0" smtClean="0"/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02 </a:t>
            </a:r>
            <a:r>
              <a:rPr lang="en-US" sz="2100" dirty="0" err="1" smtClean="0"/>
              <a:t>recepcionistas</a:t>
            </a:r>
            <a:r>
              <a:rPr lang="en-US" sz="21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02 </a:t>
            </a:r>
            <a:r>
              <a:rPr lang="en-US" sz="2100" dirty="0" err="1" smtClean="0"/>
              <a:t>cozinheiros</a:t>
            </a: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02 </a:t>
            </a:r>
            <a:r>
              <a:rPr lang="en-US" sz="2100" dirty="0" err="1" smtClean="0"/>
              <a:t>auxiliares</a:t>
            </a:r>
            <a:r>
              <a:rPr lang="en-US" sz="2100" dirty="0" smtClean="0"/>
              <a:t> de </a:t>
            </a:r>
            <a:r>
              <a:rPr lang="en-US" sz="2100" dirty="0" err="1" smtClean="0"/>
              <a:t>cozinha</a:t>
            </a: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04 </a:t>
            </a:r>
            <a:r>
              <a:rPr lang="en-US" sz="2100" dirty="0" err="1" smtClean="0"/>
              <a:t>garçons</a:t>
            </a: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03 </a:t>
            </a:r>
            <a:r>
              <a:rPr lang="en-US" sz="2100" dirty="0" err="1" smtClean="0"/>
              <a:t>arrumadeiras</a:t>
            </a: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03 </a:t>
            </a:r>
            <a:r>
              <a:rPr lang="en-US" sz="2100" dirty="0" err="1" smtClean="0"/>
              <a:t>monitores</a:t>
            </a: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100" dirty="0" smtClean="0"/>
              <a:t>01 </a:t>
            </a:r>
            <a:r>
              <a:rPr lang="en-US" sz="2100" dirty="0" err="1" smtClean="0"/>
              <a:t>tec.manutenção</a:t>
            </a: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endParaRPr lang="en-US" sz="2100" dirty="0" smtClean="0"/>
          </a:p>
          <a:p>
            <a:pPr marL="342900" lvl="5" indent="-342900">
              <a:defRPr/>
            </a:pP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endParaRPr lang="en-US" sz="2100" dirty="0" smtClean="0"/>
          </a:p>
          <a:p>
            <a:pPr fontAlgn="auto">
              <a:spcAft>
                <a:spcPts val="0"/>
              </a:spcAft>
              <a:defRPr/>
            </a:pPr>
            <a:endParaRPr lang="en-US" sz="2100" dirty="0" err="1" smtClean="0"/>
          </a:p>
        </p:txBody>
      </p:sp>
    </p:spTree>
    <p:extLst>
      <p:ext uri="{BB962C8B-B14F-4D97-AF65-F5344CB8AC3E}">
        <p14:creationId xmlns:p14="http://schemas.microsoft.com/office/powerpoint/2010/main" xmlns="" val="32218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540</TotalTime>
  <Words>1273</Words>
  <Application>Microsoft Office PowerPoint</Application>
  <PresentationFormat>Apresentação na tela (4:3)</PresentationFormat>
  <Paragraphs>291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Pesquisa de mercado Metodologia : Pesquisa bibliográfica realizada pela internet</vt:lpstr>
      <vt:lpstr>Análise da concorrência </vt:lpstr>
      <vt:lpstr>Identidade Institucional </vt:lpstr>
      <vt:lpstr>Identidade Institucional </vt:lpstr>
      <vt:lpstr>Mix de serviços </vt:lpstr>
      <vt:lpstr>Estrutura Organizacional </vt:lpstr>
      <vt:lpstr>Estrutura Organizacional </vt:lpstr>
      <vt:lpstr>Estrutura Organizacional </vt:lpstr>
      <vt:lpstr>Análise SWOT </vt:lpstr>
      <vt:lpstr>Análise SWOT Oportunidades</vt:lpstr>
      <vt:lpstr>Análise SWOT Ameaças</vt:lpstr>
      <vt:lpstr>Composto de marketing </vt:lpstr>
      <vt:lpstr>Composto de marketing </vt:lpstr>
      <vt:lpstr>Composto de marketing </vt:lpstr>
      <vt:lpstr>Composto de marketing </vt:lpstr>
      <vt:lpstr>Composto de marketing </vt:lpstr>
      <vt:lpstr>Identidade Visual  </vt:lpstr>
      <vt:lpstr>Identidade Visual Nome </vt:lpstr>
      <vt:lpstr>Identidade Visual Logotipo </vt:lpstr>
      <vt:lpstr>Identidade Visual Posicionamento </vt:lpstr>
      <vt:lpstr>Identidade Visual  </vt:lpstr>
      <vt:lpstr>Identidade Visual Fonte Alex Brush </vt:lpstr>
      <vt:lpstr>Identidade Visual Slogan </vt:lpstr>
      <vt:lpstr>Identidade Visual Fachada </vt:lpstr>
      <vt:lpstr>Identidade Visual site </vt:lpstr>
      <vt:lpstr>Identidade Visual frota </vt:lpstr>
      <vt:lpstr>Identidade Visual crachá </vt:lpstr>
      <vt:lpstr>Identidade Visual cartão de visita </vt:lpstr>
      <vt:lpstr>Identidade Visual Uniforme </vt:lpstr>
      <vt:lpstr>Identidade Visual Brindes </vt:lpstr>
      <vt:lpstr>Campanha  </vt:lpstr>
      <vt:lpstr>Estratégias de marketing </vt:lpstr>
      <vt:lpstr>Campanha Outdoor </vt:lpstr>
      <vt:lpstr>Campanha Rádio </vt:lpstr>
      <vt:lpstr>Campanha / Facebook / Capa Fan Pag</vt:lpstr>
      <vt:lpstr>Bibliografia </vt:lpstr>
      <vt:lpstr>Agradecimentos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92</cp:revision>
  <dcterms:created xsi:type="dcterms:W3CDTF">2017-06-23T14:16:35Z</dcterms:created>
  <dcterms:modified xsi:type="dcterms:W3CDTF">2017-06-26T17:47:08Z</dcterms:modified>
</cp:coreProperties>
</file>