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46"/>
  </p:notesMasterIdLst>
  <p:sldIdLst>
    <p:sldId id="299" r:id="rId2"/>
    <p:sldId id="256" r:id="rId3"/>
    <p:sldId id="273" r:id="rId4"/>
    <p:sldId id="257" r:id="rId5"/>
    <p:sldId id="293" r:id="rId6"/>
    <p:sldId id="294" r:id="rId7"/>
    <p:sldId id="260" r:id="rId8"/>
    <p:sldId id="259" r:id="rId9"/>
    <p:sldId id="306" r:id="rId10"/>
    <p:sldId id="274" r:id="rId11"/>
    <p:sldId id="261" r:id="rId12"/>
    <p:sldId id="262" r:id="rId13"/>
    <p:sldId id="264" r:id="rId14"/>
    <p:sldId id="265" r:id="rId15"/>
    <p:sldId id="269" r:id="rId16"/>
    <p:sldId id="275" r:id="rId17"/>
    <p:sldId id="266" r:id="rId18"/>
    <p:sldId id="278" r:id="rId19"/>
    <p:sldId id="271" r:id="rId20"/>
    <p:sldId id="279" r:id="rId21"/>
    <p:sldId id="282" r:id="rId22"/>
    <p:sldId id="284" r:id="rId23"/>
    <p:sldId id="280" r:id="rId24"/>
    <p:sldId id="289" r:id="rId25"/>
    <p:sldId id="292" r:id="rId26"/>
    <p:sldId id="281" r:id="rId27"/>
    <p:sldId id="276" r:id="rId28"/>
    <p:sldId id="291" r:id="rId29"/>
    <p:sldId id="300" r:id="rId30"/>
    <p:sldId id="301" r:id="rId31"/>
    <p:sldId id="302" r:id="rId32"/>
    <p:sldId id="303" r:id="rId33"/>
    <p:sldId id="304" r:id="rId34"/>
    <p:sldId id="307" r:id="rId35"/>
    <p:sldId id="285" r:id="rId36"/>
    <p:sldId id="286" r:id="rId37"/>
    <p:sldId id="287" r:id="rId38"/>
    <p:sldId id="277" r:id="rId39"/>
    <p:sldId id="288" r:id="rId40"/>
    <p:sldId id="305" r:id="rId41"/>
    <p:sldId id="290" r:id="rId42"/>
    <p:sldId id="296" r:id="rId43"/>
    <p:sldId id="297" r:id="rId44"/>
    <p:sldId id="295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31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24" autoAdjust="0"/>
    <p:restoredTop sz="92115" autoAdjust="0"/>
  </p:normalViewPr>
  <p:slideViewPr>
    <p:cSldViewPr>
      <p:cViewPr varScale="1">
        <p:scale>
          <a:sx n="67" d="100"/>
          <a:sy n="67" d="100"/>
        </p:scale>
        <p:origin x="-15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1950D-A530-40A4-94DF-F6F45C6A49AE}" type="datetimeFigureOut">
              <a:rPr lang="pt-BR" smtClean="0"/>
              <a:pPr/>
              <a:t>09/08/2018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19BC0-3D70-492E-A571-4C0175A897D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19BC0-3D70-492E-A571-4C0175A897D6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7BFA-242A-4CFE-94A1-C3E74C204E6E}" type="datetimeFigureOut">
              <a:rPr lang="pt-BR" smtClean="0"/>
              <a:pPr/>
              <a:t>09/08/2018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D67D-820D-4C09-8255-4E39B8E3F95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7BFA-242A-4CFE-94A1-C3E74C204E6E}" type="datetimeFigureOut">
              <a:rPr lang="pt-BR" smtClean="0"/>
              <a:pPr/>
              <a:t>09/08/2018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D67D-820D-4C09-8255-4E39B8E3F95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7BFA-242A-4CFE-94A1-C3E74C204E6E}" type="datetimeFigureOut">
              <a:rPr lang="pt-BR" smtClean="0"/>
              <a:pPr/>
              <a:t>09/08/2018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D67D-820D-4C09-8255-4E39B8E3F95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430" cy="4351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7BFA-242A-4CFE-94A1-C3E74C204E6E}" type="datetimeFigureOut">
              <a:rPr lang="pt-BR" smtClean="0"/>
              <a:pPr/>
              <a:t>09/08/2018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D67D-820D-4C09-8255-4E39B8E3F95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7BFA-242A-4CFE-94A1-C3E74C204E6E}" type="datetimeFigureOut">
              <a:rPr lang="pt-BR" smtClean="0"/>
              <a:pPr/>
              <a:t>09/08/2018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D67D-820D-4C09-8255-4E39B8E3F95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7BFA-242A-4CFE-94A1-C3E74C204E6E}" type="datetimeFigureOut">
              <a:rPr lang="pt-BR" smtClean="0"/>
              <a:pPr/>
              <a:t>09/08/2018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D67D-820D-4C09-8255-4E39B8E3F95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7BFA-242A-4CFE-94A1-C3E74C204E6E}" type="datetimeFigureOut">
              <a:rPr lang="pt-BR" smtClean="0"/>
              <a:pPr/>
              <a:t>09/08/2018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D67D-820D-4C09-8255-4E39B8E3F95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7BFA-242A-4CFE-94A1-C3E74C204E6E}" type="datetimeFigureOut">
              <a:rPr lang="pt-BR" smtClean="0"/>
              <a:pPr/>
              <a:t>09/08/2018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D67D-820D-4C09-8255-4E39B8E3F95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7BFA-242A-4CFE-94A1-C3E74C204E6E}" type="datetimeFigureOut">
              <a:rPr lang="pt-BR" smtClean="0"/>
              <a:pPr/>
              <a:t>09/08/2018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D67D-820D-4C09-8255-4E39B8E3F95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7BFA-242A-4CFE-94A1-C3E74C204E6E}" type="datetimeFigureOut">
              <a:rPr lang="pt-BR" smtClean="0"/>
              <a:pPr/>
              <a:t>09/08/2018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D67D-820D-4C09-8255-4E39B8E3F95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4DE7BFA-242A-4CFE-94A1-C3E74C204E6E}" type="datetimeFigureOut">
              <a:rPr lang="pt-BR" smtClean="0"/>
              <a:pPr/>
              <a:t>09/08/2018</a:t>
            </a:fld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E0D67D-820D-4C09-8255-4E39B8E3F95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DE7BFA-242A-4CFE-94A1-C3E74C204E6E}" type="datetimeFigureOut">
              <a:rPr lang="pt-BR" smtClean="0"/>
              <a:pPr/>
              <a:t>09/08/2018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E0D67D-820D-4C09-8255-4E39B8E3F95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ripadvisor.com.br/LocationPhotoDirectLink-g2229474-d7256661-i146793420-Empadao_Goiano_Da_Tania-Rio_Quente_State_of_Goias.html" TargetMode="External"/><Relationship Id="rId3" Type="http://schemas.openxmlformats.org/officeDocument/2006/relationships/hyperlink" Target="http://alimentacaoforadolar.com.br/a-industria-ainda-esta-distante-da-alimentacao-fora-do-lar/" TargetMode="External"/><Relationship Id="rId7" Type="http://schemas.openxmlformats.org/officeDocument/2006/relationships/hyperlink" Target="https://www.tripadvisor.com.br/FAQ_Answers-g303506-d1020727-t1163161-Qual_o_valor_cobrado_pela_feijoada.html" TargetMode="External"/><Relationship Id="rId2" Type="http://schemas.openxmlformats.org/officeDocument/2006/relationships/hyperlink" Target="http://www.sebraemercados.com.br/boletim-analise-do-mercado-de-restaurant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onomia.uol.com.br/empreendedorismo/noticias/redacao/2017/01/16/irmas-fazem-secesso-vendendo-feijoada-em-balde-de-ate-10-litros-em-manaus.htm" TargetMode="External"/><Relationship Id="rId5" Type="http://schemas.openxmlformats.org/officeDocument/2006/relationships/hyperlink" Target="https://kekanto.com.br/biz/casa-do-norte-e-restaurante-baiao-de-dois/precos" TargetMode="External"/><Relationship Id="rId4" Type="http://schemas.openxmlformats.org/officeDocument/2006/relationships/hyperlink" Target="https://vejasp.abril.com.br/comida-bebida/restaurante-badejo-promocao/" TargetMode="Externa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273750" y="1342440"/>
            <a:ext cx="2646000" cy="2301120"/>
          </a:xfrm>
          <a:prstGeom prst="rect">
            <a:avLst/>
          </a:prstGeom>
        </p:spPr>
      </p:pic>
      <p:sp>
        <p:nvSpPr>
          <p:cNvPr id="75" name="CustomShape 1"/>
          <p:cNvSpPr/>
          <p:nvPr/>
        </p:nvSpPr>
        <p:spPr>
          <a:xfrm>
            <a:off x="1142910" y="3501000"/>
            <a:ext cx="6857730" cy="1103040"/>
          </a:xfrm>
          <a:prstGeom prst="rect">
            <a:avLst/>
          </a:prstGeom>
          <a:solidFill>
            <a:srgbClr val="C00000"/>
          </a:solidFill>
        </p:spPr>
      </p:sp>
      <p:pic>
        <p:nvPicPr>
          <p:cNvPr id="76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2143108" y="214290"/>
            <a:ext cx="1144800" cy="824040"/>
          </a:xfrm>
          <a:prstGeom prst="rect">
            <a:avLst/>
          </a:prstGeom>
        </p:spPr>
      </p:pic>
      <p:sp>
        <p:nvSpPr>
          <p:cNvPr id="77" name="CustomShape 2"/>
          <p:cNvSpPr/>
          <p:nvPr/>
        </p:nvSpPr>
        <p:spPr>
          <a:xfrm>
            <a:off x="2681910" y="3501000"/>
            <a:ext cx="3726270" cy="10047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dirty="0">
                <a:solidFill>
                  <a:srgbClr val="FFFFFF"/>
                </a:solidFill>
                <a:latin typeface="Arial"/>
              </a:rPr>
              <a:t>Projeto Experimental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2400" dirty="0">
                <a:solidFill>
                  <a:srgbClr val="FFFFFF"/>
                </a:solidFill>
                <a:latin typeface="Arial"/>
              </a:rPr>
              <a:t>Plano de Marketing</a:t>
            </a:r>
            <a:endParaRPr/>
          </a:p>
        </p:txBody>
      </p:sp>
      <p:sp>
        <p:nvSpPr>
          <p:cNvPr id="78" name="CustomShape 3"/>
          <p:cNvSpPr/>
          <p:nvPr/>
        </p:nvSpPr>
        <p:spPr>
          <a:xfrm>
            <a:off x="904770" y="5373720"/>
            <a:ext cx="2916000" cy="6390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dirty="0" smtClean="0">
                <a:solidFill>
                  <a:srgbClr val="000000"/>
                </a:solidFill>
                <a:latin typeface="Arial"/>
              </a:rPr>
              <a:t>De todos os cantos</a:t>
            </a:r>
            <a:endParaRPr/>
          </a:p>
        </p:txBody>
      </p:sp>
      <p:sp>
        <p:nvSpPr>
          <p:cNvPr id="79" name="CustomShape 4"/>
          <p:cNvSpPr/>
          <p:nvPr/>
        </p:nvSpPr>
        <p:spPr>
          <a:xfrm>
            <a:off x="2643174" y="201240"/>
            <a:ext cx="4172436" cy="9133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b="1" dirty="0">
                <a:solidFill>
                  <a:srgbClr val="000000"/>
                </a:solidFill>
                <a:latin typeface="Arial"/>
              </a:rPr>
              <a:t>ANGLOSCHOOL SÃO CARLOS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Arial"/>
              </a:rPr>
              <a:t>Curso Técnico em Administração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Arial"/>
              </a:rPr>
              <a:t>Módulo de Marketing</a:t>
            </a:r>
            <a:endParaRPr/>
          </a:p>
        </p:txBody>
      </p:sp>
      <p:sp>
        <p:nvSpPr>
          <p:cNvPr id="80" name="CustomShape 5"/>
          <p:cNvSpPr/>
          <p:nvPr/>
        </p:nvSpPr>
        <p:spPr>
          <a:xfrm>
            <a:off x="1277640" y="5014800"/>
            <a:ext cx="1512000" cy="4561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b="1" dirty="0" smtClean="0">
                <a:solidFill>
                  <a:srgbClr val="000000"/>
                </a:solidFill>
                <a:latin typeface="Arial"/>
              </a:rPr>
              <a:t>Empresa</a:t>
            </a:r>
            <a:endParaRPr/>
          </a:p>
        </p:txBody>
      </p:sp>
      <p:sp>
        <p:nvSpPr>
          <p:cNvPr id="81" name="CustomShape 6"/>
          <p:cNvSpPr/>
          <p:nvPr/>
        </p:nvSpPr>
        <p:spPr>
          <a:xfrm>
            <a:off x="6246186" y="4839480"/>
            <a:ext cx="2808312" cy="18298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357950" y="4549676"/>
            <a:ext cx="20703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Joyce Nayara</a:t>
            </a:r>
          </a:p>
          <a:p>
            <a:r>
              <a:rPr lang="pt-BR" dirty="0" smtClean="0"/>
              <a:t>Rosiane Santos</a:t>
            </a:r>
          </a:p>
          <a:p>
            <a:r>
              <a:rPr lang="pt-BR" dirty="0" smtClean="0"/>
              <a:t>Rafaela Xavier</a:t>
            </a:r>
          </a:p>
          <a:p>
            <a:r>
              <a:rPr lang="pt-BR" dirty="0" smtClean="0"/>
              <a:t>Renan Marzonni</a:t>
            </a:r>
          </a:p>
          <a:p>
            <a:r>
              <a:rPr lang="pt-BR" dirty="0" smtClean="0"/>
              <a:t>Djenyfer Silva</a:t>
            </a:r>
          </a:p>
          <a:p>
            <a:r>
              <a:rPr lang="pt-BR" dirty="0" smtClean="0"/>
              <a:t>Valdicelia Gaspa</a:t>
            </a:r>
          </a:p>
          <a:p>
            <a:r>
              <a:rPr lang="pt-BR" dirty="0" smtClean="0"/>
              <a:t>Marcos Vinicius</a:t>
            </a:r>
          </a:p>
          <a:p>
            <a:r>
              <a:rPr lang="pt-BR" dirty="0" smtClean="0"/>
              <a:t>Gustavo Cavalcante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pt-BR" sz="7200" i="1" u="sng" dirty="0" smtClean="0">
                <a:latin typeface="Lucida Handwriting" pitchFamily="66" charset="0"/>
              </a:rPr>
              <a:t>Planejamento</a:t>
            </a:r>
            <a:endParaRPr lang="pt-BR" sz="5400" i="1" u="sng" dirty="0">
              <a:latin typeface="Lucida Handwriting" pitchFamily="66" charset="0"/>
            </a:endParaRPr>
          </a:p>
        </p:txBody>
      </p:sp>
      <p:pic>
        <p:nvPicPr>
          <p:cNvPr id="5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>
                <a:latin typeface="Lucida Handwriting" pitchFamily="66" charset="0"/>
              </a:rPr>
              <a:t>Planejamento</a:t>
            </a:r>
            <a:endParaRPr lang="pt-BR" sz="3600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643050"/>
            <a:ext cx="8215370" cy="4714908"/>
          </a:xfrm>
        </p:spPr>
        <p:txBody>
          <a:bodyPr>
            <a:normAutofit fontScale="25000" lnSpcReduction="20000"/>
          </a:bodyPr>
          <a:lstStyle/>
          <a:p>
            <a:pPr>
              <a:buClrTx/>
              <a:buFont typeface="Wingdings" pitchFamily="2" charset="2"/>
              <a:buChar char="q"/>
            </a:pPr>
            <a:r>
              <a:rPr lang="pt-BR" sz="9600" b="1" dirty="0" smtClean="0">
                <a:latin typeface="Lucida Handwriting" pitchFamily="66" charset="0"/>
              </a:rPr>
              <a:t>Nome fantasia</a:t>
            </a:r>
            <a:r>
              <a:rPr lang="pt-BR" sz="4800" dirty="0" smtClean="0"/>
              <a:t/>
            </a:r>
            <a:br>
              <a:rPr lang="pt-BR" sz="4800" dirty="0" smtClean="0"/>
            </a:br>
            <a:r>
              <a:rPr lang="pt-BR" sz="8000" dirty="0" smtClean="0"/>
              <a:t>De todos os cantos</a:t>
            </a:r>
            <a:endParaRPr lang="pt-BR" sz="3600" dirty="0" smtClean="0"/>
          </a:p>
          <a:p>
            <a:pPr>
              <a:buNone/>
            </a:pPr>
            <a:endParaRPr lang="pt-BR" sz="6400" b="1" dirty="0" smtClean="0">
              <a:latin typeface="Blackadder ITC" pitchFamily="82" charset="0"/>
            </a:endParaRPr>
          </a:p>
          <a:p>
            <a:pPr>
              <a:buClrTx/>
              <a:buFont typeface="Wingdings" pitchFamily="2" charset="2"/>
              <a:buChar char="q"/>
            </a:pPr>
            <a:r>
              <a:rPr lang="pt-BR" sz="9600" b="1" dirty="0" smtClean="0">
                <a:latin typeface="Lucida Handwriting" pitchFamily="66" charset="0"/>
              </a:rPr>
              <a:t> </a:t>
            </a:r>
            <a:r>
              <a:rPr lang="pt-BR" sz="8000" b="1" dirty="0" smtClean="0">
                <a:latin typeface="Lucida Handwriting" pitchFamily="66" charset="0"/>
              </a:rPr>
              <a:t>Sócios e proprietários</a:t>
            </a:r>
            <a:endParaRPr lang="pt-BR" sz="4400" b="1" dirty="0" smtClean="0">
              <a:latin typeface="Lucida Handwriting" pitchFamily="66" charset="0"/>
            </a:endParaRPr>
          </a:p>
          <a:p>
            <a:pPr>
              <a:buNone/>
            </a:pPr>
            <a:r>
              <a:rPr lang="pt-BR" dirty="0" smtClean="0"/>
              <a:t>     </a:t>
            </a:r>
            <a:r>
              <a:rPr lang="pt-BR" sz="8000" dirty="0" smtClean="0"/>
              <a:t>Joyce Nayara, Rosiane Santos, Rafaela Xavier, Renan Marzonni, Djenyfer Silva, Valdicelia Gaspar, Marcos Vinicius, Gustavo Cavalcante.</a:t>
            </a:r>
            <a:br>
              <a:rPr lang="pt-BR" sz="8000" dirty="0" smtClean="0"/>
            </a:br>
            <a:endParaRPr lang="pt-BR" sz="4800" dirty="0" smtClean="0">
              <a:latin typeface="Lucida Handwriting" pitchFamily="66" charset="0"/>
            </a:endParaRPr>
          </a:p>
          <a:p>
            <a:pPr>
              <a:buClrTx/>
              <a:buFont typeface="Wingdings" pitchFamily="2" charset="2"/>
              <a:buChar char="q"/>
            </a:pPr>
            <a:r>
              <a:rPr lang="pt-BR" sz="9600" b="1" dirty="0" smtClean="0">
                <a:latin typeface="Lucida Handwriting" pitchFamily="66" charset="0"/>
              </a:rPr>
              <a:t> </a:t>
            </a:r>
            <a:r>
              <a:rPr lang="pt-BR" sz="8000" b="1" dirty="0" smtClean="0">
                <a:latin typeface="Lucida Handwriting" pitchFamily="66" charset="0"/>
              </a:rPr>
              <a:t>Localização/sede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8000" dirty="0" smtClean="0"/>
              <a:t>Av. São Carlos, Centro – São Carlos /SP</a:t>
            </a:r>
            <a:r>
              <a:rPr lang="pt-BR" sz="7200" dirty="0" smtClean="0"/>
              <a:t/>
            </a:r>
            <a:br>
              <a:rPr lang="pt-BR" sz="7200" dirty="0" smtClean="0"/>
            </a:br>
            <a:endParaRPr lang="pt-BR" sz="3600" dirty="0" smtClean="0">
              <a:latin typeface="Lucida Handwriting" pitchFamily="66" charset="0"/>
            </a:endParaRPr>
          </a:p>
          <a:p>
            <a:pPr>
              <a:buClrTx/>
              <a:buFont typeface="Wingdings" pitchFamily="2" charset="2"/>
              <a:buChar char="q"/>
            </a:pPr>
            <a:r>
              <a:rPr lang="pt-BR" sz="8000" b="1" dirty="0" smtClean="0">
                <a:latin typeface="Lucida Handwriting" pitchFamily="66" charset="0"/>
              </a:rPr>
              <a:t>Segmento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8000" dirty="0" smtClean="0"/>
              <a:t>Restaurante goumert</a:t>
            </a:r>
            <a:endParaRPr lang="pt-BR" sz="7200" dirty="0" smtClean="0"/>
          </a:p>
          <a:p>
            <a:pPr>
              <a:buClrTx/>
              <a:buNone/>
            </a:pPr>
            <a:endParaRPr lang="pt-BR" dirty="0" smtClean="0"/>
          </a:p>
          <a:p>
            <a:pPr>
              <a:buClrTx/>
              <a:buFont typeface="Wingdings" pitchFamily="2" charset="2"/>
              <a:buChar char="q"/>
            </a:pPr>
            <a:r>
              <a:rPr lang="pt-BR" sz="8000" b="1" dirty="0" smtClean="0">
                <a:latin typeface="Lucida Handwriting" pitchFamily="66" charset="0"/>
              </a:rPr>
              <a:t> Mercado de atuação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8000" dirty="0" smtClean="0"/>
              <a:t>São Carlos e região </a:t>
            </a:r>
          </a:p>
          <a:p>
            <a:endParaRPr lang="pt-BR" sz="5600" dirty="0" smtClean="0"/>
          </a:p>
          <a:p>
            <a:pPr>
              <a:buClrTx/>
              <a:buFont typeface="Wingdings" pitchFamily="2" charset="2"/>
              <a:buChar char="q"/>
            </a:pPr>
            <a:r>
              <a:rPr lang="pt-BR" sz="8000" b="1" dirty="0" smtClean="0">
                <a:latin typeface="Lucida Handwriting" pitchFamily="66" charset="0"/>
              </a:rPr>
              <a:t>Investimento estimado</a:t>
            </a:r>
          </a:p>
          <a:p>
            <a:pPr>
              <a:buNone/>
            </a:pPr>
            <a:r>
              <a:rPr lang="pt-BR" sz="8000" dirty="0" smtClean="0"/>
              <a:t>400 mil</a:t>
            </a:r>
            <a:endParaRPr lang="pt-BR" sz="11200" dirty="0" smtClean="0"/>
          </a:p>
          <a:p>
            <a:pPr>
              <a:buNone/>
            </a:pPr>
            <a:endParaRPr lang="pt-BR" dirty="0" smtClean="0">
              <a:latin typeface="Lucida Handwriting" pitchFamily="66" charset="0"/>
            </a:endParaRPr>
          </a:p>
          <a:p>
            <a:pPr>
              <a:buClrTx/>
              <a:buFont typeface="Wingdings" pitchFamily="2" charset="2"/>
              <a:buChar char="q"/>
            </a:pPr>
            <a:r>
              <a:rPr lang="pt-BR" sz="9600" b="1" dirty="0" smtClean="0">
                <a:latin typeface="Lucida Handwriting" pitchFamily="66" charset="0"/>
              </a:rPr>
              <a:t> </a:t>
            </a:r>
            <a:r>
              <a:rPr lang="pt-BR" sz="8000" b="1" dirty="0" smtClean="0">
                <a:latin typeface="Lucida Handwriting" pitchFamily="66" charset="0"/>
              </a:rPr>
              <a:t>Definição do público alvo</a:t>
            </a:r>
            <a:r>
              <a:rPr lang="pt-BR" sz="11200" b="1" dirty="0" smtClean="0">
                <a:latin typeface="Blackadder ITC" pitchFamily="82" charset="0"/>
              </a:rPr>
              <a:t> </a:t>
            </a:r>
            <a:endParaRPr lang="pt-BR" sz="12800" b="1" dirty="0" smtClean="0">
              <a:latin typeface="Blackadder ITC" pitchFamily="82" charset="0"/>
            </a:endParaRPr>
          </a:p>
          <a:p>
            <a:pPr>
              <a:buNone/>
            </a:pPr>
            <a:r>
              <a:rPr lang="pt-BR" sz="8000" dirty="0" smtClean="0"/>
              <a:t>Classe A e B</a:t>
            </a:r>
          </a:p>
          <a:p>
            <a:endParaRPr lang="pt-BR" dirty="0"/>
          </a:p>
        </p:txBody>
      </p:sp>
      <p:pic>
        <p:nvPicPr>
          <p:cNvPr id="5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>
                <a:latin typeface="Lucida Handwriting" pitchFamily="66" charset="0"/>
              </a:rPr>
              <a:t>Planejamento</a:t>
            </a:r>
            <a:endParaRPr lang="pt-BR" sz="4400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71612"/>
            <a:ext cx="8286808" cy="500066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2000" dirty="0" smtClean="0">
                <a:latin typeface="Lucida Handwriting" pitchFamily="66" charset="0"/>
              </a:rPr>
              <a:t>❑</a:t>
            </a:r>
            <a:r>
              <a:rPr lang="pt-BR" sz="2400" b="1" dirty="0" smtClean="0">
                <a:latin typeface="Lucida Handwriting" pitchFamily="66" charset="0"/>
              </a:rPr>
              <a:t>Missão</a:t>
            </a:r>
            <a:endParaRPr lang="pt-BR" sz="1800" b="1" dirty="0" smtClean="0">
              <a:latin typeface="Lucida Handwriting" pitchFamily="66" charset="0"/>
            </a:endParaRPr>
          </a:p>
          <a:p>
            <a:pPr algn="just">
              <a:buNone/>
            </a:pPr>
            <a:r>
              <a:rPr lang="pt-BR" sz="2200" dirty="0" smtClean="0"/>
              <a:t>     </a:t>
            </a:r>
            <a:r>
              <a:rPr lang="pt-BR" sz="2000" dirty="0" smtClean="0"/>
              <a:t>Proporcionar refeições de qualidade com deliciosos pratos típicos das 5 regiões do nosso Brasil, em um ambiente agradável e sempre muito bem higienizado juntamente com profissionais qualificados para os devidos serviços do restaurante.</a:t>
            </a:r>
          </a:p>
          <a:p>
            <a:pPr algn="just">
              <a:buNone/>
            </a:pPr>
            <a:endParaRPr lang="pt-BR" sz="2200" dirty="0" smtClean="0"/>
          </a:p>
          <a:p>
            <a:pPr>
              <a:buNone/>
            </a:pPr>
            <a:r>
              <a:rPr lang="pt-BR" sz="1800" dirty="0" smtClean="0">
                <a:latin typeface="Lucida Handwriting" pitchFamily="66" charset="0"/>
              </a:rPr>
              <a:t>❑</a:t>
            </a:r>
            <a:r>
              <a:rPr lang="pt-BR" sz="2400" b="1" dirty="0" smtClean="0">
                <a:latin typeface="Lucida Handwriting" pitchFamily="66" charset="0"/>
              </a:rPr>
              <a:t>Visão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Ser a melhor empresa no segmento gastronômico oferecendo excelência na qualidade dos produtos e no atendimento do cliente, primando por ambiente acolhedor.</a:t>
            </a:r>
          </a:p>
          <a:p>
            <a:pPr algn="just">
              <a:buNone/>
            </a:pPr>
            <a:endParaRPr lang="pt-BR" sz="1800" dirty="0" smtClean="0">
              <a:latin typeface="Lucida Handwriting" pitchFamily="66" charset="0"/>
            </a:endParaRPr>
          </a:p>
          <a:p>
            <a:pPr algn="just">
              <a:buNone/>
            </a:pPr>
            <a:r>
              <a:rPr lang="pt-BR" sz="2000" dirty="0" smtClean="0">
                <a:latin typeface="Lucida Handwriting" pitchFamily="66" charset="0"/>
              </a:rPr>
              <a:t>❑</a:t>
            </a:r>
            <a:r>
              <a:rPr lang="pt-BR" sz="2400" dirty="0" smtClean="0">
                <a:latin typeface="Lucida Handwriting" pitchFamily="66" charset="0"/>
              </a:rPr>
              <a:t> </a:t>
            </a:r>
            <a:r>
              <a:rPr lang="pt-BR" sz="2400" b="1" dirty="0" smtClean="0">
                <a:latin typeface="Lucida Handwriting" pitchFamily="66" charset="0"/>
              </a:rPr>
              <a:t>Valores</a:t>
            </a:r>
            <a:endParaRPr lang="pt-BR" sz="2000" b="1" dirty="0" smtClean="0">
              <a:latin typeface="Lucida Handwriting" pitchFamily="66" charset="0"/>
            </a:endParaRPr>
          </a:p>
          <a:p>
            <a:pPr algn="just">
              <a:buNone/>
            </a:pPr>
            <a:r>
              <a:rPr lang="pt-BR" sz="2200" dirty="0" smtClean="0"/>
              <a:t>     Perseverança na melhoria, agilidade nos serviços, comprometimento com o Cliente, alimentos com qualidade, atendimento com excelência e trabalho em equipe.</a:t>
            </a:r>
            <a:endParaRPr lang="pt-BR" sz="2200" dirty="0"/>
          </a:p>
        </p:txBody>
      </p:sp>
      <p:pic>
        <p:nvPicPr>
          <p:cNvPr id="7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55448"/>
            <a:ext cx="8401080" cy="1252728"/>
          </a:xfrm>
        </p:spPr>
        <p:txBody>
          <a:bodyPr>
            <a:normAutofit/>
          </a:bodyPr>
          <a:lstStyle/>
          <a:p>
            <a:r>
              <a:rPr lang="pt-BR" sz="4400" dirty="0" smtClean="0">
                <a:latin typeface="Lucida Handwriting" pitchFamily="66" charset="0"/>
              </a:rPr>
              <a:t>Planejamento</a:t>
            </a:r>
            <a:endParaRPr lang="pt-BR" sz="4400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5"/>
          </a:xfrm>
        </p:spPr>
        <p:txBody>
          <a:bodyPr>
            <a:normAutofit fontScale="92500" lnSpcReduction="20000"/>
          </a:bodyPr>
          <a:lstStyle/>
          <a:p>
            <a:pPr algn="ctr">
              <a:buClrTx/>
              <a:buNone/>
            </a:pPr>
            <a:r>
              <a:rPr lang="pt-BR" sz="3500" b="1" u="sng" dirty="0" smtClean="0">
                <a:latin typeface="Lucida Handwriting" pitchFamily="66" charset="0"/>
              </a:rPr>
              <a:t>Estrutura Organizacional</a:t>
            </a:r>
          </a:p>
          <a:p>
            <a:pPr>
              <a:buClrTx/>
              <a:buNone/>
            </a:pPr>
            <a:r>
              <a:rPr lang="pt-BR" sz="1900" b="1" dirty="0" smtClean="0">
                <a:latin typeface="Lucida Handwriting" pitchFamily="66" charset="0"/>
              </a:rPr>
              <a:t>Ambiente Externo</a:t>
            </a:r>
            <a:endParaRPr lang="pt-BR" sz="1500" b="1" dirty="0" smtClean="0">
              <a:latin typeface="Lucida Handwriting" pitchFamily="66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pt-BR" sz="2200" dirty="0" smtClean="0"/>
              <a:t>Estacionamento Próprio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pt-BR" sz="2200" dirty="0" smtClean="0"/>
              <a:t>segurança</a:t>
            </a:r>
          </a:p>
          <a:p>
            <a:pPr>
              <a:buClrTx/>
              <a:buNone/>
            </a:pPr>
            <a:r>
              <a:rPr lang="pt-BR" sz="1900" b="1" dirty="0" smtClean="0">
                <a:latin typeface="Lucida Handwriting" pitchFamily="66" charset="0"/>
              </a:rPr>
              <a:t>Ambiente interno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pt-BR" sz="2200" dirty="0" smtClean="0"/>
              <a:t>Balcões térmicos frio e a vapor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pt-BR" sz="2200" dirty="0" smtClean="0"/>
              <a:t>Banheiros feminino e masculino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pt-BR" sz="2200" dirty="0" smtClean="0"/>
              <a:t>Cozinha Industrial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pt-BR" sz="2200" dirty="0" smtClean="0"/>
              <a:t>Depósito e estoque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pt-BR" sz="2200" dirty="0" smtClean="0"/>
              <a:t>Mesas e cadeiras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pt-BR" sz="2200" dirty="0" smtClean="0"/>
              <a:t>3 freezers comuns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pt-BR" sz="2200" dirty="0" smtClean="0"/>
              <a:t>2 ar condicionado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pt-BR" sz="2200" dirty="0" smtClean="0"/>
              <a:t>04 televisões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pt-BR" sz="2200" dirty="0" err="1" smtClean="0"/>
              <a:t>Wi-fi</a:t>
            </a:r>
            <a:endParaRPr lang="pt-BR" sz="22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pt-BR" sz="2200" dirty="0" smtClean="0"/>
              <a:t>Utensílios  de cozinha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pt-BR" sz="2200" dirty="0" smtClean="0"/>
              <a:t>1 cozinheiro chef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pt-BR" sz="2200" dirty="0" smtClean="0"/>
              <a:t>1 caixa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pt-BR" sz="2200" dirty="0" smtClean="0"/>
              <a:t>2 ajudantes de cozinha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pt-BR" sz="2200" dirty="0" smtClean="0"/>
              <a:t>2 garçons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pt-BR" sz="2200" dirty="0" smtClean="0"/>
              <a:t>2 auxiliares em serviço</a:t>
            </a:r>
            <a:endParaRPr lang="pt-BR" sz="2000" dirty="0" smtClean="0"/>
          </a:p>
          <a:p>
            <a:pPr>
              <a:buClrTx/>
              <a:buFont typeface="Arial" pitchFamily="34" charset="0"/>
              <a:buChar char="•"/>
            </a:pPr>
            <a:endParaRPr lang="pt-BR" sz="2000" dirty="0" smtClean="0"/>
          </a:p>
          <a:p>
            <a:pPr>
              <a:buClrTx/>
              <a:buFont typeface="Arial" pitchFamily="34" charset="0"/>
              <a:buChar char="•"/>
            </a:pPr>
            <a:endParaRPr lang="pt-BR" sz="2400" dirty="0" smtClean="0"/>
          </a:p>
          <a:p>
            <a:pPr>
              <a:buClrTx/>
              <a:buNone/>
            </a:pPr>
            <a:endParaRPr lang="pt-BR" sz="2400" dirty="0" smtClean="0"/>
          </a:p>
          <a:p>
            <a:pPr>
              <a:buClrTx/>
              <a:buFont typeface="Arial" pitchFamily="34" charset="0"/>
              <a:buChar char="•"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</p:txBody>
      </p:sp>
      <p:pic>
        <p:nvPicPr>
          <p:cNvPr id="5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>
                <a:latin typeface="Lucida Handwriting" pitchFamily="66" charset="0"/>
              </a:rPr>
              <a:t>Planejamento</a:t>
            </a:r>
            <a:endParaRPr lang="pt-BR" sz="4400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75"/>
            <a:ext cx="5715008" cy="5357825"/>
          </a:xfrm>
        </p:spPr>
        <p:txBody>
          <a:bodyPr numCol="1">
            <a:normAutofit fontScale="47500" lnSpcReduction="20000"/>
          </a:bodyPr>
          <a:lstStyle/>
          <a:p>
            <a:pPr algn="ctr">
              <a:buClrTx/>
              <a:buNone/>
            </a:pPr>
            <a:r>
              <a:rPr lang="pt-BR" sz="4200" b="1" u="sng" dirty="0" smtClean="0">
                <a:latin typeface="Lucida Handwriting" pitchFamily="66" charset="0"/>
              </a:rPr>
              <a:t>Mix de Produtos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pt-BR" sz="3800" dirty="0" smtClean="0"/>
              <a:t>Comidas típicas de cada região, almoço e Janta. Sendo cada dia</a:t>
            </a:r>
          </a:p>
          <a:p>
            <a:pPr>
              <a:buClrTx/>
              <a:buNone/>
            </a:pPr>
            <a:r>
              <a:rPr lang="pt-BR" sz="3800" dirty="0" smtClean="0"/>
              <a:t>da semana um prato respectivo de uma região</a:t>
            </a:r>
            <a:r>
              <a:rPr lang="pt-BR" sz="3400" dirty="0" smtClean="0"/>
              <a:t>.</a:t>
            </a:r>
          </a:p>
          <a:p>
            <a:endParaRPr lang="pt-BR" dirty="0" smtClean="0"/>
          </a:p>
          <a:p>
            <a:pPr>
              <a:buNone/>
            </a:pPr>
            <a:r>
              <a:rPr lang="pt-BR" sz="3800" b="1" dirty="0" smtClean="0">
                <a:latin typeface="Lucida Handwriting" pitchFamily="66" charset="0"/>
              </a:rPr>
              <a:t>Receitas do Sul:</a:t>
            </a:r>
            <a:endParaRPr lang="pt-BR" sz="2500" b="1" dirty="0" smtClean="0">
              <a:latin typeface="Lucida Handwriting" pitchFamily="66" charset="0"/>
            </a:endParaRPr>
          </a:p>
          <a:p>
            <a:pPr>
              <a:buNone/>
            </a:pPr>
            <a:r>
              <a:rPr lang="pt-BR" sz="3400" dirty="0" smtClean="0"/>
              <a:t>Arroz carreteiro, Churrasco Gaúcho, </a:t>
            </a:r>
          </a:p>
          <a:p>
            <a:pPr>
              <a:buNone/>
            </a:pPr>
            <a:r>
              <a:rPr lang="pt-BR" sz="3400" dirty="0" smtClean="0"/>
              <a:t>Barreado, Matambre Recheado</a:t>
            </a:r>
            <a:endParaRPr lang="pt-BR" sz="4200" dirty="0" smtClean="0"/>
          </a:p>
          <a:p>
            <a:pPr>
              <a:buNone/>
            </a:pPr>
            <a:endParaRPr lang="pt-BR" sz="3400" dirty="0" smtClean="0"/>
          </a:p>
          <a:p>
            <a:pPr>
              <a:buNone/>
            </a:pPr>
            <a:r>
              <a:rPr lang="pt-BR" sz="3800" b="1" dirty="0" smtClean="0">
                <a:latin typeface="Lucida Handwriting" pitchFamily="66" charset="0"/>
              </a:rPr>
              <a:t>Receitas do Sudeste:</a:t>
            </a:r>
          </a:p>
          <a:p>
            <a:pPr>
              <a:buNone/>
            </a:pPr>
            <a:r>
              <a:rPr lang="pt-BR" sz="3400" dirty="0" smtClean="0"/>
              <a:t> Pão de queijo, Feijoada,</a:t>
            </a:r>
          </a:p>
          <a:p>
            <a:pPr>
              <a:buNone/>
            </a:pPr>
            <a:r>
              <a:rPr lang="pt-BR" sz="3400" dirty="0" smtClean="0"/>
              <a:t> Virado a Paulista, Moqueca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sz="3800" b="1" dirty="0" smtClean="0">
                <a:latin typeface="Lucida Handwriting" pitchFamily="66" charset="0"/>
              </a:rPr>
              <a:t>Receitas do Centro-Oeste: </a:t>
            </a:r>
          </a:p>
          <a:p>
            <a:pPr>
              <a:buNone/>
            </a:pPr>
            <a:r>
              <a:rPr lang="pt-BR" sz="3400" dirty="0" smtClean="0"/>
              <a:t>Caldo de Pacu, Frango com Pequi,</a:t>
            </a:r>
          </a:p>
          <a:p>
            <a:pPr>
              <a:buNone/>
            </a:pPr>
            <a:r>
              <a:rPr lang="pt-BR" sz="3400" dirty="0" smtClean="0"/>
              <a:t>Chambaril, Empadão Goiano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sz="3800" b="1" dirty="0" smtClean="0">
                <a:latin typeface="Lucida Handwriting" pitchFamily="66" charset="0"/>
              </a:rPr>
              <a:t>Receitas Nordeste:</a:t>
            </a:r>
          </a:p>
          <a:p>
            <a:pPr>
              <a:buNone/>
            </a:pPr>
            <a:r>
              <a:rPr lang="pt-BR" sz="4200" dirty="0" smtClean="0"/>
              <a:t> </a:t>
            </a:r>
            <a:r>
              <a:rPr lang="pt-BR" sz="3400" dirty="0" smtClean="0"/>
              <a:t>Bolo de Macaxeira, Camarão na moranga,</a:t>
            </a:r>
          </a:p>
          <a:p>
            <a:pPr>
              <a:buNone/>
            </a:pPr>
            <a:r>
              <a:rPr lang="pt-BR" sz="3400" dirty="0" smtClean="0"/>
              <a:t> Bobó de Camarão, Tapioca</a:t>
            </a:r>
            <a:endParaRPr lang="pt-BR" sz="4200" dirty="0" smtClean="0"/>
          </a:p>
          <a:p>
            <a:pPr>
              <a:buNone/>
            </a:pPr>
            <a:endParaRPr lang="pt-BR" sz="2900" dirty="0" smtClean="0">
              <a:latin typeface="Lucida Handwriting" pitchFamily="66" charset="0"/>
            </a:endParaRPr>
          </a:p>
          <a:p>
            <a:pPr>
              <a:buNone/>
            </a:pPr>
            <a:r>
              <a:rPr lang="pt-BR" sz="4200" b="1" dirty="0" smtClean="0">
                <a:latin typeface="Lucida Handwriting" pitchFamily="66" charset="0"/>
              </a:rPr>
              <a:t>Receitas do Norte: </a:t>
            </a:r>
          </a:p>
          <a:p>
            <a:pPr>
              <a:buNone/>
            </a:pPr>
            <a:r>
              <a:rPr lang="pt-BR" sz="3400" dirty="0" smtClean="0"/>
              <a:t>Baião de Dois, Pato de Tucupi,</a:t>
            </a:r>
          </a:p>
          <a:p>
            <a:pPr>
              <a:buNone/>
            </a:pPr>
            <a:r>
              <a:rPr lang="pt-BR" sz="3400" dirty="0" smtClean="0"/>
              <a:t> Rabada de Tucupi, Tacacá</a:t>
            </a:r>
            <a:endParaRPr lang="pt-BR" sz="4200" dirty="0"/>
          </a:p>
        </p:txBody>
      </p:sp>
      <p:pic>
        <p:nvPicPr>
          <p:cNvPr id="18434" name="Picture 2" descr="Resultado de imagem para comidas tipicas do s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643314"/>
            <a:ext cx="1980375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8436" name="Picture 4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8" y="2643182"/>
            <a:ext cx="1494338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8438" name="Picture 6" descr="Resultado de imagem para comidas tipicas do centro oes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3478" y="4357694"/>
            <a:ext cx="1628786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8440" name="Picture 8" descr="Imagem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5357826"/>
            <a:ext cx="214314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8442" name="Picture 10" descr="Resultado de imagem para comidas tipicas do nor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2071678"/>
            <a:ext cx="2071702" cy="1174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>
                <a:latin typeface="Lucida Handwriting" pitchFamily="66" charset="0"/>
              </a:rPr>
              <a:t>Planejamento</a:t>
            </a:r>
            <a:endParaRPr lang="pt-BR" sz="4400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75"/>
            <a:ext cx="3786182" cy="5357825"/>
          </a:xfrm>
        </p:spPr>
        <p:txBody>
          <a:bodyPr>
            <a:normAutofit/>
          </a:bodyPr>
          <a:lstStyle/>
          <a:p>
            <a:pPr algn="ctr">
              <a:buClrTx/>
              <a:buNone/>
            </a:pPr>
            <a:r>
              <a:rPr lang="pt-BR" b="1" i="1" u="sng" dirty="0" smtClean="0">
                <a:latin typeface="Lucida Handwriting" pitchFamily="66" charset="0"/>
              </a:rPr>
              <a:t>Bebidas</a:t>
            </a:r>
          </a:p>
          <a:p>
            <a:pPr>
              <a:buClrTx/>
              <a:buNone/>
            </a:pPr>
            <a:r>
              <a:rPr lang="pt-BR" sz="2000" b="1" dirty="0" smtClean="0">
                <a:latin typeface="Lucida Handwriting" pitchFamily="66" charset="0"/>
              </a:rPr>
              <a:t>Sucos:</a:t>
            </a:r>
          </a:p>
          <a:p>
            <a:pPr>
              <a:buClrTx/>
              <a:buNone/>
            </a:pPr>
            <a:r>
              <a:rPr lang="pt-BR" sz="1800" dirty="0" smtClean="0"/>
              <a:t>Laranja, abacaxi (com ou sem</a:t>
            </a:r>
          </a:p>
          <a:p>
            <a:pPr>
              <a:buClrTx/>
              <a:buNone/>
            </a:pPr>
            <a:r>
              <a:rPr lang="pt-BR" sz="1800" dirty="0" smtClean="0"/>
              <a:t>hortelã), limão, açaí (com ou sem</a:t>
            </a:r>
          </a:p>
          <a:p>
            <a:pPr>
              <a:buClrTx/>
              <a:buNone/>
            </a:pPr>
            <a:r>
              <a:rPr lang="pt-BR" sz="1800" dirty="0" smtClean="0"/>
              <a:t>laranja e maracujá).</a:t>
            </a:r>
          </a:p>
          <a:p>
            <a:pPr>
              <a:buClrTx/>
              <a:buNone/>
            </a:pPr>
            <a:r>
              <a:rPr lang="pt-BR" sz="2000" b="1" dirty="0" smtClean="0">
                <a:latin typeface="Lucida Handwriting" pitchFamily="66" charset="0"/>
              </a:rPr>
              <a:t>Refrigerantes:</a:t>
            </a:r>
          </a:p>
          <a:p>
            <a:pPr>
              <a:buClrTx/>
              <a:buNone/>
            </a:pPr>
            <a:r>
              <a:rPr lang="pt-BR" sz="1800" dirty="0" smtClean="0"/>
              <a:t>Coca-cola, fanta laranja, fanta uva,</a:t>
            </a:r>
          </a:p>
          <a:p>
            <a:pPr>
              <a:buClrTx/>
              <a:buNone/>
            </a:pPr>
            <a:r>
              <a:rPr lang="pt-BR" sz="1800" dirty="0" smtClean="0"/>
              <a:t>Sprite, Kuat.</a:t>
            </a:r>
          </a:p>
          <a:p>
            <a:pPr>
              <a:buClrTx/>
              <a:buNone/>
            </a:pPr>
            <a:r>
              <a:rPr lang="pt-BR" sz="2000" b="1" dirty="0" smtClean="0">
                <a:latin typeface="Lucida Handwriting" pitchFamily="66" charset="0"/>
              </a:rPr>
              <a:t>Bebidas Ácóolicas:</a:t>
            </a:r>
          </a:p>
          <a:p>
            <a:pPr>
              <a:buClrTx/>
              <a:buNone/>
            </a:pPr>
            <a:r>
              <a:rPr lang="pt-BR" sz="1800" dirty="0" smtClean="0"/>
              <a:t>Heineken, Itaipava, Brahma,</a:t>
            </a:r>
          </a:p>
          <a:p>
            <a:pPr>
              <a:buClrTx/>
              <a:buNone/>
            </a:pPr>
            <a:r>
              <a:rPr lang="pt-BR" sz="1800" dirty="0" smtClean="0"/>
              <a:t>Skol, Budweiser, Stella Atóis, Vinho,</a:t>
            </a:r>
          </a:p>
          <a:p>
            <a:pPr>
              <a:buClrTx/>
              <a:buNone/>
            </a:pPr>
            <a:r>
              <a:rPr lang="pt-BR" sz="1800" dirty="0" smtClean="0"/>
              <a:t>Whisky.</a:t>
            </a:r>
          </a:p>
          <a:p>
            <a:pPr>
              <a:buClrTx/>
              <a:buNone/>
            </a:pPr>
            <a:r>
              <a:rPr lang="pt-BR" sz="2000" b="1" dirty="0" smtClean="0">
                <a:latin typeface="Lucida Handwriting" pitchFamily="66" charset="0"/>
              </a:rPr>
              <a:t>Água Mineral:</a:t>
            </a:r>
          </a:p>
          <a:p>
            <a:pPr>
              <a:buClrTx/>
              <a:buNone/>
            </a:pPr>
            <a:r>
              <a:rPr lang="pt-BR" sz="1800" dirty="0" smtClean="0"/>
              <a:t>Bonafont</a:t>
            </a:r>
          </a:p>
          <a:p>
            <a:pPr>
              <a:buClrTx/>
              <a:buNone/>
            </a:pPr>
            <a:r>
              <a:rPr lang="pt-BR" sz="2000" b="1" dirty="0" smtClean="0">
                <a:latin typeface="Lucida Handwriting" pitchFamily="66" charset="0"/>
              </a:rPr>
              <a:t>Bebida Típica:</a:t>
            </a:r>
          </a:p>
          <a:p>
            <a:pPr>
              <a:buClrTx/>
              <a:buNone/>
            </a:pPr>
            <a:r>
              <a:rPr lang="pt-BR" sz="1800" dirty="0" smtClean="0"/>
              <a:t>Chimarrão (sul)</a:t>
            </a:r>
          </a:p>
          <a:p>
            <a:pPr>
              <a:buClrTx/>
              <a:buNone/>
            </a:pPr>
            <a:r>
              <a:rPr lang="pt-BR" sz="1800" dirty="0" smtClean="0"/>
              <a:t>Caipirinha (sudeste)</a:t>
            </a:r>
            <a:endParaRPr lang="pt-BR" sz="2000" dirty="0"/>
          </a:p>
        </p:txBody>
      </p:sp>
      <p:pic>
        <p:nvPicPr>
          <p:cNvPr id="4098" name="Picture 2" descr="Resultado de imagem para suc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785926"/>
            <a:ext cx="1785950" cy="1189673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0" name="Picture 4" descr="Resultado de imagem para refrigeran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643050"/>
            <a:ext cx="3143272" cy="139701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2" name="Picture 6" descr="Resultado de imagem para marcas de cervej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3357562"/>
            <a:ext cx="1500198" cy="1500199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4" name="Picture 8" descr="Resultado de imagem para marcas de ag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5214950"/>
            <a:ext cx="1603685" cy="1357322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6" name="Picture 10" descr="Resultado de imagem para suco de aÃ§a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500438"/>
            <a:ext cx="1571636" cy="1237049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pt-BR" sz="7200" i="1" u="sng" dirty="0" smtClean="0">
                <a:latin typeface="Lucida Handwriting" pitchFamily="66" charset="0"/>
              </a:rPr>
              <a:t>Identidade Visual</a:t>
            </a:r>
            <a:endParaRPr lang="pt-BR" sz="7200" i="1" u="sng" dirty="0">
              <a:latin typeface="Lucida Handwriting" pitchFamily="66" charset="0"/>
            </a:endParaRPr>
          </a:p>
        </p:txBody>
      </p:sp>
      <p:pic>
        <p:nvPicPr>
          <p:cNvPr id="6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Lucida Handwriting" pitchFamily="66" charset="0"/>
              </a:rPr>
              <a:t>Identidade</a:t>
            </a:r>
            <a:r>
              <a:rPr lang="pt-BR" sz="4000" i="1" dirty="0" smtClean="0">
                <a:latin typeface="Lucida Handwriting" pitchFamily="66" charset="0"/>
              </a:rPr>
              <a:t> </a:t>
            </a:r>
            <a:r>
              <a:rPr lang="pt-BR" sz="4000" dirty="0" smtClean="0">
                <a:latin typeface="Lucida Handwriting" pitchFamily="66" charset="0"/>
              </a:rPr>
              <a:t>Visual</a:t>
            </a:r>
            <a:endParaRPr lang="pt-BR" sz="4000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5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q"/>
            </a:pPr>
            <a:r>
              <a:rPr lang="pt-BR" sz="2800" u="sng" dirty="0" smtClean="0">
                <a:latin typeface="Lucida Handwriting" pitchFamily="66" charset="0"/>
              </a:rPr>
              <a:t>Defesa do nome</a:t>
            </a:r>
          </a:p>
          <a:p>
            <a:pPr>
              <a:buClrTx/>
              <a:buNone/>
            </a:pPr>
            <a:r>
              <a:rPr lang="pt-BR" sz="2600" dirty="0" smtClean="0"/>
              <a:t>O nome “De todos os cantos” foi criado referindo-se as regiões (cantos) do Brasil que será um restaurante tipicamente brasileiro.</a:t>
            </a:r>
          </a:p>
          <a:p>
            <a:pPr>
              <a:buNone/>
            </a:pPr>
            <a:endParaRPr lang="pt-BR" dirty="0" smtClean="0"/>
          </a:p>
          <a:p>
            <a:pPr>
              <a:buClrTx/>
              <a:buFont typeface="Wingdings" pitchFamily="2" charset="2"/>
              <a:buChar char="q"/>
            </a:pPr>
            <a:r>
              <a:rPr lang="pt-BR" sz="2800" u="sng" dirty="0" smtClean="0">
                <a:latin typeface="Lucida Handwriting" pitchFamily="66" charset="0"/>
              </a:rPr>
              <a:t>Posicionamento</a:t>
            </a:r>
          </a:p>
          <a:p>
            <a:pPr>
              <a:buClrTx/>
              <a:buNone/>
            </a:pPr>
            <a:r>
              <a:rPr lang="pt-BR" sz="2600" dirty="0" smtClean="0"/>
              <a:t>Ser um restaurante de comidas típicas com deliciosos pratos saborosos, oferecendo qualidade em todos os serviços.</a:t>
            </a:r>
          </a:p>
          <a:p>
            <a:pPr>
              <a:buClrTx/>
              <a:buNone/>
            </a:pPr>
            <a:endParaRPr lang="pt-BR" sz="2600" dirty="0" smtClean="0"/>
          </a:p>
          <a:p>
            <a:pPr>
              <a:buNone/>
            </a:pPr>
            <a:endParaRPr lang="pt-BR" dirty="0" smtClean="0"/>
          </a:p>
          <a:p>
            <a:pPr>
              <a:buClrTx/>
              <a:buNone/>
            </a:pPr>
            <a:endParaRPr lang="pt-BR" sz="2800" dirty="0" smtClean="0"/>
          </a:p>
        </p:txBody>
      </p:sp>
      <p:pic>
        <p:nvPicPr>
          <p:cNvPr id="5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Lucida Handwriting" pitchFamily="66" charset="0"/>
              </a:rPr>
              <a:t>Identidade Visual</a:t>
            </a:r>
            <a:endParaRPr lang="pt-BR" sz="4000" dirty="0">
              <a:latin typeface="Lucida Handwriting" pitchFamily="66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57784"/>
          </a:xfrm>
        </p:spPr>
        <p:txBody>
          <a:bodyPr>
            <a:normAutofit lnSpcReduction="10000"/>
          </a:bodyPr>
          <a:lstStyle/>
          <a:p>
            <a:pPr>
              <a:buClrTx/>
              <a:buNone/>
            </a:pPr>
            <a:r>
              <a:rPr lang="pt-BR" sz="2600" b="1" i="1" u="sng" dirty="0" smtClean="0">
                <a:latin typeface="Lucida Handwriting" pitchFamily="66" charset="0"/>
              </a:rPr>
              <a:t>Logotipo</a:t>
            </a:r>
          </a:p>
          <a:p>
            <a:pPr>
              <a:buClrTx/>
              <a:buNone/>
            </a:pPr>
            <a:endParaRPr lang="pt-BR" i="1" u="sng" dirty="0" smtClean="0"/>
          </a:p>
          <a:p>
            <a:pPr>
              <a:buClrTx/>
              <a:buNone/>
            </a:pPr>
            <a:endParaRPr lang="pt-BR" i="1" u="sng" dirty="0" smtClean="0"/>
          </a:p>
          <a:p>
            <a:pPr>
              <a:buClrTx/>
              <a:buNone/>
            </a:pPr>
            <a:endParaRPr lang="pt-BR" i="1" u="sng" dirty="0" smtClean="0"/>
          </a:p>
          <a:p>
            <a:pPr>
              <a:buClrTx/>
              <a:buNone/>
            </a:pPr>
            <a:endParaRPr lang="pt-BR" i="1" u="sng" dirty="0" smtClean="0"/>
          </a:p>
          <a:p>
            <a:pPr>
              <a:buClrTx/>
              <a:buNone/>
            </a:pPr>
            <a:endParaRPr lang="pt-BR" i="1" u="sng" dirty="0" smtClean="0"/>
          </a:p>
          <a:p>
            <a:pPr>
              <a:buClrTx/>
              <a:buNone/>
            </a:pPr>
            <a:endParaRPr lang="pt-BR" i="1" u="sng" dirty="0" smtClean="0"/>
          </a:p>
          <a:p>
            <a:pPr algn="just">
              <a:buClrTx/>
              <a:buNone/>
            </a:pPr>
            <a:r>
              <a:rPr lang="pt-BR" sz="2200" b="1" i="1" dirty="0" smtClean="0">
                <a:latin typeface="Lucida Handwriting" pitchFamily="66" charset="0"/>
              </a:rPr>
              <a:t>Slogan</a:t>
            </a:r>
            <a:r>
              <a:rPr lang="pt-BR" sz="1900" i="1" u="sng" dirty="0" smtClean="0">
                <a:latin typeface="Lucida Handwriting" pitchFamily="66" charset="0"/>
              </a:rPr>
              <a:t>: </a:t>
            </a:r>
            <a:r>
              <a:rPr lang="pt-BR" sz="2800" i="1" u="sng" dirty="0" smtClean="0"/>
              <a:t>O Brasil direto da nossa cozinha</a:t>
            </a:r>
          </a:p>
          <a:p>
            <a:pPr>
              <a:buClrTx/>
              <a:buNone/>
            </a:pPr>
            <a:r>
              <a:rPr lang="pt-BR" sz="1900" b="1" i="1" dirty="0" smtClean="0">
                <a:latin typeface="Lucida Handwriting" pitchFamily="66" charset="0"/>
              </a:rPr>
              <a:t>Defesa do Logotipo</a:t>
            </a:r>
            <a:r>
              <a:rPr lang="pt-BR" sz="2200" b="1" i="1" dirty="0" smtClean="0">
                <a:latin typeface="Lucida Handwriting" pitchFamily="66" charset="0"/>
              </a:rPr>
              <a:t>: </a:t>
            </a:r>
            <a:r>
              <a:rPr lang="pt-BR" sz="2400" dirty="0" smtClean="0"/>
              <a:t>Marcas laterais remetendo a “cantos, lugares”</a:t>
            </a:r>
          </a:p>
          <a:p>
            <a:pPr>
              <a:buClrTx/>
              <a:buNone/>
            </a:pPr>
            <a:r>
              <a:rPr lang="pt-BR" sz="2400" b="1" dirty="0" smtClean="0">
                <a:latin typeface="Lucida Handwriting" pitchFamily="66" charset="0"/>
              </a:rPr>
              <a:t>Fonte:</a:t>
            </a:r>
            <a:r>
              <a:rPr lang="pt-BR" sz="2400" dirty="0" smtClean="0">
                <a:latin typeface="Lucida Handwriting" pitchFamily="66" charset="0"/>
              </a:rPr>
              <a:t> </a:t>
            </a:r>
            <a:r>
              <a:rPr lang="pt-BR" sz="2400" dirty="0" smtClean="0"/>
              <a:t>Ananda, manuscrita artística lembrando uma assinatura</a:t>
            </a:r>
            <a:endParaRPr lang="pt-BR" sz="2400" b="1" dirty="0" smtClean="0"/>
          </a:p>
          <a:p>
            <a:pPr>
              <a:buClrTx/>
              <a:buNone/>
            </a:pPr>
            <a:endParaRPr lang="pt-BR" sz="2400" dirty="0" smtClean="0"/>
          </a:p>
          <a:p>
            <a:pPr>
              <a:buClrTx/>
              <a:buNone/>
            </a:pPr>
            <a:endParaRPr lang="pt-BR" sz="2800" b="1" i="1" dirty="0" smtClean="0"/>
          </a:p>
        </p:txBody>
      </p:sp>
      <p:pic>
        <p:nvPicPr>
          <p:cNvPr id="8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  <p:pic>
        <p:nvPicPr>
          <p:cNvPr id="7" name="Imagem 6" descr="IMG-20180724-WA00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214554"/>
            <a:ext cx="5500726" cy="2632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Lucida Handwriting" pitchFamily="66" charset="0"/>
              </a:rPr>
              <a:t>Identidade</a:t>
            </a:r>
            <a:r>
              <a:rPr lang="pt-BR" sz="4000" i="1" dirty="0" smtClean="0">
                <a:latin typeface="Lucida Handwriting" pitchFamily="66" charset="0"/>
              </a:rPr>
              <a:t> </a:t>
            </a:r>
            <a:r>
              <a:rPr lang="pt-BR" sz="4000" dirty="0" smtClean="0">
                <a:latin typeface="Lucida Handwriting" pitchFamily="66" charset="0"/>
              </a:rPr>
              <a:t>visual</a:t>
            </a:r>
            <a:endParaRPr lang="pt-BR" sz="4000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ClrTx/>
              <a:buNone/>
            </a:pPr>
            <a:r>
              <a:rPr lang="pt-BR" sz="2400" u="sng" dirty="0" smtClean="0">
                <a:latin typeface="Lucida Handwriting" pitchFamily="66" charset="0"/>
              </a:rPr>
              <a:t>Cores: </a:t>
            </a:r>
            <a:r>
              <a:rPr lang="pt-BR" sz="2400" dirty="0" smtClean="0"/>
              <a:t>Ressalta as cores da bandeira do Brasil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42910" y="5214950"/>
            <a:ext cx="1214446" cy="1428760"/>
          </a:xfrm>
          <a:prstGeom prst="roundRect">
            <a:avLst/>
          </a:prstGeom>
          <a:solidFill>
            <a:srgbClr val="19331A"/>
          </a:solidFill>
          <a:ln>
            <a:solidFill>
              <a:srgbClr val="193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85786" y="47863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Lucida Handwriting" pitchFamily="66" charset="0"/>
              </a:rPr>
              <a:t>Verde</a:t>
            </a:r>
            <a:endParaRPr lang="pt-BR" dirty="0">
              <a:latin typeface="Lucida Handwriting" pitchFamily="66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642910" y="3143248"/>
            <a:ext cx="1285884" cy="150019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42910" y="2714620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latin typeface="Lucida Handwriting" pitchFamily="66" charset="0"/>
              </a:rPr>
              <a:t>Amarelo</a:t>
            </a:r>
            <a:endParaRPr lang="pt-BR" dirty="0">
              <a:latin typeface="Lucida Handwriting" pitchFamily="66" charset="0"/>
            </a:endParaRPr>
          </a:p>
        </p:txBody>
      </p:sp>
      <p:pic>
        <p:nvPicPr>
          <p:cNvPr id="9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2214546" y="3071810"/>
            <a:ext cx="64294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O amarelo é a cor da luz do sol.Esta associada a alegria, felicidade,</a:t>
            </a:r>
          </a:p>
          <a:p>
            <a:pPr algn="just"/>
            <a:r>
              <a:rPr lang="pt-BR" sz="2000" dirty="0" smtClean="0"/>
              <a:t>Inteligência e energia. Produzindo um efeito de aquecimento, </a:t>
            </a:r>
          </a:p>
          <a:p>
            <a:pPr algn="just"/>
            <a:r>
              <a:rPr lang="pt-BR" sz="2000" dirty="0" smtClean="0"/>
              <a:t>Despertando energia.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214546" y="557214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O verde representa a natureza, simbolizando crescimento, harmonia,Frescor.</a:t>
            </a:r>
            <a:endParaRPr lang="pt-BR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 descr="IMG-20180724-WA0058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43108" y="2285992"/>
            <a:ext cx="5202238" cy="235743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Lucida Handwriting" pitchFamily="66" charset="0"/>
              </a:rPr>
              <a:t>Identidade Visual</a:t>
            </a:r>
            <a:endParaRPr lang="pt-BR" sz="4000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400" u="sng" dirty="0" smtClean="0">
                <a:latin typeface="Lucida Handwriting" pitchFamily="66" charset="0"/>
              </a:rPr>
              <a:t>Fachada</a:t>
            </a:r>
          </a:p>
          <a:p>
            <a:pPr>
              <a:buNone/>
            </a:pPr>
            <a:endParaRPr lang="pt-BR" sz="3600" u="sng" dirty="0">
              <a:latin typeface="Blackadder ITC" pitchFamily="82" charset="0"/>
            </a:endParaRPr>
          </a:p>
        </p:txBody>
      </p:sp>
      <p:pic>
        <p:nvPicPr>
          <p:cNvPr id="4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  <p:pic>
        <p:nvPicPr>
          <p:cNvPr id="1027" name="Picture 3" descr="C:\Users\User\Desktop\RAFAELA ENEM\estacionamen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785926"/>
            <a:ext cx="3143272" cy="2357454"/>
          </a:xfrm>
          <a:prstGeom prst="rect">
            <a:avLst/>
          </a:prstGeom>
          <a:noFill/>
        </p:spPr>
      </p:pic>
      <p:pic>
        <p:nvPicPr>
          <p:cNvPr id="10" name="Imagem 9" descr="IMG-20180807-WA00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285992"/>
            <a:ext cx="5214974" cy="435771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Lucida Handwriting" pitchFamily="66" charset="0"/>
              </a:rPr>
              <a:t>Identidade Visual</a:t>
            </a:r>
            <a:endParaRPr lang="pt-BR" sz="4000" dirty="0">
              <a:latin typeface="Lucida Handwriting" pitchFamily="66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3600" u="sng" dirty="0">
              <a:latin typeface="Blackadder ITC" pitchFamily="82" charset="0"/>
            </a:endParaRPr>
          </a:p>
        </p:txBody>
      </p:sp>
      <p:pic>
        <p:nvPicPr>
          <p:cNvPr id="6" name="Imagem 5" descr="restauran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3"/>
            <a:ext cx="9144000" cy="5429267"/>
          </a:xfrm>
          <a:prstGeom prst="rect">
            <a:avLst/>
          </a:prstGeom>
        </p:spPr>
      </p:pic>
      <p:pic>
        <p:nvPicPr>
          <p:cNvPr id="8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Lucida Handwriting" pitchFamily="66" charset="0"/>
              </a:rPr>
              <a:t>Identidade Visual</a:t>
            </a:r>
            <a:endParaRPr lang="pt-BR" sz="4000" dirty="0">
              <a:latin typeface="Lucida Handwriting" pitchFamily="66" charset="0"/>
            </a:endParaRPr>
          </a:p>
        </p:txBody>
      </p:sp>
      <p:pic>
        <p:nvPicPr>
          <p:cNvPr id="5" name="Espaço Reservado para Conteúdo 4" descr="restaurante-self-servi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428736"/>
            <a:ext cx="9112105" cy="5429264"/>
          </a:xfrm>
        </p:spPr>
      </p:pic>
      <p:pic>
        <p:nvPicPr>
          <p:cNvPr id="4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Lucida Handwriting" pitchFamily="66" charset="0"/>
              </a:rPr>
              <a:t>Identidade Visual</a:t>
            </a:r>
            <a:endParaRPr lang="pt-BR" sz="4000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400" u="sng" dirty="0" smtClean="0">
                <a:latin typeface="Lucida Handwriting" pitchFamily="66" charset="0"/>
              </a:rPr>
              <a:t>Uniformes</a:t>
            </a:r>
          </a:p>
          <a:p>
            <a:pPr>
              <a:buNone/>
            </a:pPr>
            <a:endParaRPr lang="pt-BR" sz="3600" u="sng" dirty="0">
              <a:latin typeface="Blackadder ITC" pitchFamily="82" charset="0"/>
            </a:endParaRPr>
          </a:p>
        </p:txBody>
      </p:sp>
      <p:pic>
        <p:nvPicPr>
          <p:cNvPr id="4" name="Imagem 3" descr="uniform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643182"/>
            <a:ext cx="3873520" cy="3873520"/>
          </a:xfrm>
          <a:prstGeom prst="rect">
            <a:avLst/>
          </a:prstGeom>
        </p:spPr>
      </p:pic>
      <p:pic>
        <p:nvPicPr>
          <p:cNvPr id="5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3214678" y="3929066"/>
            <a:ext cx="357190" cy="148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4" cstate="print">
            <a:lum contrast="-30000"/>
          </a:blip>
          <a:srcRect/>
          <a:stretch>
            <a:fillRect/>
          </a:stretch>
        </p:blipFill>
        <p:spPr bwMode="auto">
          <a:xfrm>
            <a:off x="1928794" y="4071942"/>
            <a:ext cx="344038" cy="142876"/>
          </a:xfrm>
          <a:prstGeom prst="rect">
            <a:avLst/>
          </a:prstGeom>
          <a:noFill/>
        </p:spPr>
      </p:pic>
      <p:pic>
        <p:nvPicPr>
          <p:cNvPr id="7" name="Imagem 6" descr="uniform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2357430"/>
            <a:ext cx="3442484" cy="2184898"/>
          </a:xfrm>
          <a:prstGeom prst="rect">
            <a:avLst/>
          </a:prstGeom>
        </p:spPr>
      </p:pic>
      <p:pic>
        <p:nvPicPr>
          <p:cNvPr id="14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0" dirty="0" smtClean="0">
                <a:latin typeface="Lucida Handwriting" pitchFamily="66" charset="0"/>
              </a:rPr>
              <a:t>Identidade Visual</a:t>
            </a:r>
            <a:endParaRPr lang="pt-BR" sz="4000" b="0" dirty="0">
              <a:latin typeface="Lucida Handwriting" pitchFamily="66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40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b="1" u="sng" dirty="0" smtClean="0">
                <a:latin typeface="Lucida Handwriting" pitchFamily="66" charset="0"/>
              </a:rPr>
              <a:t>Crachá</a:t>
            </a:r>
            <a:endParaRPr lang="pt-BR" sz="2400" b="1" u="sng" dirty="0">
              <a:latin typeface="Lucida Handwriting" pitchFamily="66" charset="0"/>
            </a:endParaRPr>
          </a:p>
        </p:txBody>
      </p:sp>
      <p:pic>
        <p:nvPicPr>
          <p:cNvPr id="4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  <p:pic>
        <p:nvPicPr>
          <p:cNvPr id="8" name="Imagem 7" descr="1modelos-para-crachas-m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143116"/>
            <a:ext cx="3118511" cy="4357718"/>
          </a:xfrm>
          <a:prstGeom prst="rect">
            <a:avLst/>
          </a:prstGeom>
        </p:spPr>
      </p:pic>
      <p:pic>
        <p:nvPicPr>
          <p:cNvPr id="9" name="Imagem 8" descr="IMG-20180724-WA0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2714620"/>
            <a:ext cx="2000264" cy="957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Lucida Handwriting" pitchFamily="66" charset="0"/>
              </a:rPr>
              <a:t>Identidade Visual</a:t>
            </a:r>
            <a:endParaRPr lang="pt-BR" sz="4000" dirty="0">
              <a:latin typeface="Lucida Handwriting" pitchFamily="66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400" u="sng" dirty="0" smtClean="0">
                <a:latin typeface="Lucida Handwriting" pitchFamily="66" charset="0"/>
              </a:rPr>
              <a:t>Cartão Fidelidade</a:t>
            </a:r>
            <a:endParaRPr lang="pt-BR" sz="2400" u="sng" dirty="0">
              <a:latin typeface="Lucida Handwriting" pitchFamily="66" charset="0"/>
            </a:endParaRPr>
          </a:p>
        </p:txBody>
      </p:sp>
      <p:pic>
        <p:nvPicPr>
          <p:cNvPr id="4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  <p:pic>
        <p:nvPicPr>
          <p:cNvPr id="8" name="Imagem 7" descr="pfid_mini___fidelidade_mini_pi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643182"/>
            <a:ext cx="3250692" cy="3685032"/>
          </a:xfrm>
          <a:prstGeom prst="rect">
            <a:avLst/>
          </a:prstGeom>
        </p:spPr>
      </p:pic>
      <p:pic>
        <p:nvPicPr>
          <p:cNvPr id="9" name="Imagem 8" descr="IMG-20180724-WA00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643183"/>
            <a:ext cx="3268375" cy="178594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Lucida Handwriting" pitchFamily="66" charset="0"/>
              </a:rPr>
              <a:t>Identidade Visual</a:t>
            </a:r>
            <a:endParaRPr lang="pt-BR" sz="4000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800" u="sng" dirty="0" smtClean="0">
                <a:latin typeface="Lucida Handwriting" pitchFamily="66" charset="0"/>
              </a:rPr>
              <a:t>Brindes</a:t>
            </a:r>
            <a:endParaRPr lang="pt-BR" sz="2800" u="sng" dirty="0">
              <a:latin typeface="Lucida Handwriting" pitchFamily="66" charset="0"/>
            </a:endParaRPr>
          </a:p>
        </p:txBody>
      </p:sp>
      <p:pic>
        <p:nvPicPr>
          <p:cNvPr id="4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  <p:pic>
        <p:nvPicPr>
          <p:cNvPr id="7" name="Imagem 6" descr="chaveiro-mapa-do-brasil-lado-prata-personalizado-adic-5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6124"/>
            <a:ext cx="287895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 descr="IMG-20180724-WA0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4572008"/>
            <a:ext cx="500066" cy="239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m 9" descr="09_Acessorios_Saleiro_Pimenteir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3357562"/>
            <a:ext cx="3214710" cy="3214710"/>
          </a:xfrm>
          <a:prstGeom prst="rect">
            <a:avLst/>
          </a:prstGeom>
        </p:spPr>
      </p:pic>
      <p:pic>
        <p:nvPicPr>
          <p:cNvPr id="11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714884"/>
            <a:ext cx="357190" cy="148338"/>
          </a:xfrm>
          <a:prstGeom prst="rect">
            <a:avLst/>
          </a:prstGeom>
          <a:noFill/>
        </p:spPr>
      </p:pic>
      <p:pic>
        <p:nvPicPr>
          <p:cNvPr id="12" name="Imagem 11" descr="prato-fundo-hotel-300x22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5984" y="2428868"/>
            <a:ext cx="2857500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m 12" descr="IMG-20180724-WA0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2571744"/>
            <a:ext cx="500066" cy="239273"/>
          </a:xfrm>
          <a:prstGeom prst="rect">
            <a:avLst/>
          </a:prstGeom>
        </p:spPr>
      </p:pic>
      <p:pic>
        <p:nvPicPr>
          <p:cNvPr id="14" name="Imagem 13" descr="cf494a013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5075" y="2857497"/>
            <a:ext cx="180023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m 14" descr="IMG-20180724-WA0057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6572264" y="4143380"/>
            <a:ext cx="1080500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pt-BR" sz="6000" u="sng" dirty="0" smtClean="0">
                <a:latin typeface="Lucida Handwriting" pitchFamily="66" charset="0"/>
              </a:rPr>
              <a:t>Composto de Marketing:</a:t>
            </a:r>
          </a:p>
          <a:p>
            <a:pPr algn="ctr">
              <a:buNone/>
            </a:pPr>
            <a:r>
              <a:rPr lang="pt-BR" sz="6000" u="sng" dirty="0" smtClean="0">
                <a:latin typeface="Lucida Handwriting" pitchFamily="66" charset="0"/>
              </a:rPr>
              <a:t>4ps</a:t>
            </a:r>
            <a:endParaRPr lang="pt-BR" sz="6000" u="sng" dirty="0">
              <a:latin typeface="Lucida Handwriting" pitchFamily="66" charset="0"/>
            </a:endParaRPr>
          </a:p>
        </p:txBody>
      </p:sp>
      <p:pic>
        <p:nvPicPr>
          <p:cNvPr id="4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0" dirty="0" smtClean="0">
                <a:latin typeface="Lucida Handwriting" pitchFamily="66" charset="0"/>
              </a:rPr>
              <a:t>Composto de Marketing</a:t>
            </a:r>
            <a:endParaRPr lang="pt-BR" sz="3200" b="0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sz="2800" b="1" u="sng" dirty="0" smtClean="0">
                <a:latin typeface="Lucida Handwriting" pitchFamily="66" charset="0"/>
              </a:rPr>
              <a:t>Produto</a:t>
            </a:r>
          </a:p>
          <a:p>
            <a:pPr>
              <a:buNone/>
            </a:pPr>
            <a:r>
              <a:rPr lang="pt-BR" sz="2400" b="1" u="sng" dirty="0" smtClean="0">
                <a:latin typeface="Lucida Handwriting" pitchFamily="66" charset="0"/>
              </a:rPr>
              <a:t>Nordeste: Baião de Dois</a:t>
            </a:r>
          </a:p>
          <a:p>
            <a:pPr algn="just">
              <a:buNone/>
            </a:pPr>
            <a:r>
              <a:rPr lang="pt-BR" sz="2400" dirty="0" smtClean="0"/>
              <a:t>É um prato típico do estado do Ceará, muito apreciado na região do Nordeste e partes do Norte do Brasil.</a:t>
            </a:r>
          </a:p>
          <a:p>
            <a:pPr algn="just">
              <a:buNone/>
            </a:pPr>
            <a:r>
              <a:rPr lang="pt-BR" sz="2400" dirty="0" smtClean="0"/>
              <a:t>Consiste num prato preparado de arroz e feijão, de preferência o feijão verde ou feijão novo. É frequente adicionar queijo de coalho (No Ceará não é adicionada a carne seca/charque).</a:t>
            </a:r>
          </a:p>
        </p:txBody>
      </p:sp>
      <p:pic>
        <p:nvPicPr>
          <p:cNvPr id="4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  <p:pic>
        <p:nvPicPr>
          <p:cNvPr id="5" name="Imagem 4" descr="baiao-de-dois-1375729535610_615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507" y="4857760"/>
            <a:ext cx="4100493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Lucida Handwriting" pitchFamily="66" charset="0"/>
              </a:rPr>
              <a:t>Composto de Marketing</a:t>
            </a:r>
            <a:endParaRPr lang="pt-BR" sz="3200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400" b="1" u="sng" dirty="0" smtClean="0">
                <a:latin typeface="Lucida Handwriting" pitchFamily="66" charset="0"/>
              </a:rPr>
              <a:t>Nordeste: Bobó de Camarão</a:t>
            </a:r>
          </a:p>
          <a:p>
            <a:pPr>
              <a:buNone/>
            </a:pPr>
            <a:endParaRPr lang="pt-BR" sz="2400" b="1" u="sng" dirty="0" smtClean="0">
              <a:latin typeface="Lucida Handwriting" pitchFamily="66" charset="0"/>
            </a:endParaRPr>
          </a:p>
          <a:p>
            <a:pPr algn="just">
              <a:buNone/>
            </a:pPr>
            <a:r>
              <a:rPr lang="pt-BR" sz="2400" dirty="0" smtClean="0">
                <a:ea typeface="Arial Unicode MS" pitchFamily="34" charset="-128"/>
                <a:cs typeface="Arial Unicode MS" pitchFamily="34" charset="-128"/>
              </a:rPr>
              <a:t>É um prato da culinária afro-brasileira.</a:t>
            </a:r>
          </a:p>
          <a:p>
            <a:pPr algn="just">
              <a:buNone/>
            </a:pPr>
            <a:r>
              <a:rPr lang="pt-BR" sz="2400" dirty="0" smtClean="0">
                <a:ea typeface="Arial Unicode MS" pitchFamily="34" charset="-128"/>
                <a:cs typeface="Arial Unicode MS" pitchFamily="34" charset="-128"/>
              </a:rPr>
              <a:t>De consistência cremosa, é feito com camarões  refogados em temperos verdes e leite de coco, misturados no purê de aipim e mais azeite de dende (opcional), gengibre e camarões secos (opcionais).</a:t>
            </a:r>
          </a:p>
          <a:p>
            <a:pPr algn="just">
              <a:buNone/>
            </a:pPr>
            <a:r>
              <a:rPr lang="pt-BR" sz="2400" dirty="0" smtClean="0">
                <a:ea typeface="Arial Unicode MS" pitchFamily="34" charset="-128"/>
                <a:cs typeface="Arial Unicode MS" pitchFamily="34" charset="-128"/>
              </a:rPr>
              <a:t>É servido acompanhado de arroz branco, mas também pode ser servido com pirão.</a:t>
            </a:r>
            <a:endParaRPr lang="pt-BR" sz="2400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  <p:pic>
        <p:nvPicPr>
          <p:cNvPr id="5" name="Imagem 4" descr="receita-bobo-de-camarao-05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5429256" y="4924409"/>
            <a:ext cx="3714744" cy="19335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40056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pt-BR" sz="9600" u="sng" dirty="0" smtClean="0">
                <a:latin typeface="Lucida Handwriting" pitchFamily="66" charset="0"/>
              </a:rPr>
              <a:t>Pesquisa</a:t>
            </a:r>
            <a:endParaRPr lang="pt-BR" sz="9600" u="sng" dirty="0">
              <a:latin typeface="Lucida Handwriting" pitchFamily="66" charset="0"/>
            </a:endParaRPr>
          </a:p>
        </p:txBody>
      </p:sp>
      <p:pic>
        <p:nvPicPr>
          <p:cNvPr id="8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Lucida Handwriting" pitchFamily="66" charset="0"/>
              </a:rPr>
              <a:t>Composto de Marketing</a:t>
            </a:r>
            <a:endParaRPr lang="pt-BR" sz="3200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400" b="1" u="sng" dirty="0" smtClean="0">
                <a:latin typeface="Lucida Handwriting" pitchFamily="66" charset="0"/>
              </a:rPr>
              <a:t>Sul: Arroz Carreteiro</a:t>
            </a:r>
          </a:p>
          <a:p>
            <a:pPr>
              <a:buNone/>
            </a:pPr>
            <a:endParaRPr lang="pt-BR" sz="2800" b="1" u="sng" dirty="0" smtClean="0">
              <a:latin typeface="Lucida Handwriting" pitchFamily="66" charset="0"/>
            </a:endParaRPr>
          </a:p>
          <a:p>
            <a:pPr algn="just">
              <a:buNone/>
            </a:pPr>
            <a:r>
              <a:rPr lang="pt-BR" sz="2400" dirty="0" smtClean="0"/>
              <a:t>É um prato típico da região do sul do Brasil (embora, atualmente, já esteja incorporado a cozinha brasileira, sendo comum saboreá-lo em todo o país). É feito de arroz ao qual se adiciona carne-seca ou carne de sol desfiada ou picada, as vezes paio e lingüiça em pedaços, refogados em bastante gordura, com alho, cebola, tomate e cheiro-verde.</a:t>
            </a:r>
          </a:p>
          <a:p>
            <a:pPr>
              <a:buNone/>
            </a:pPr>
            <a:endParaRPr lang="pt-BR" sz="2800" b="1" u="sng" dirty="0">
              <a:latin typeface="Lucida Handwriting" pitchFamily="66" charset="0"/>
            </a:endParaRPr>
          </a:p>
        </p:txBody>
      </p:sp>
      <p:pic>
        <p:nvPicPr>
          <p:cNvPr id="4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  <p:pic>
        <p:nvPicPr>
          <p:cNvPr id="5" name="Imagem 4" descr="usuario-3270-30bd98d46d566c42e7904ecdb867e75f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5857884" y="4907764"/>
            <a:ext cx="3286116" cy="1950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Lucida Handwriting" pitchFamily="66" charset="0"/>
              </a:rPr>
              <a:t>Composto de Marketing</a:t>
            </a:r>
            <a:endParaRPr lang="pt-BR" sz="3200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400" b="1" u="sng" dirty="0" smtClean="0">
                <a:latin typeface="Lucida Handwriting" pitchFamily="66" charset="0"/>
              </a:rPr>
              <a:t>Sudeste: Feijoada</a:t>
            </a:r>
          </a:p>
          <a:p>
            <a:pPr>
              <a:buNone/>
            </a:pPr>
            <a:endParaRPr lang="pt-BR" sz="2400" b="1" u="sng" dirty="0" smtClean="0">
              <a:latin typeface="Lucida Handwriting" pitchFamily="66" charset="0"/>
            </a:endParaRPr>
          </a:p>
          <a:p>
            <a:pPr algn="just">
              <a:buNone/>
            </a:pPr>
            <a:r>
              <a:rPr lang="pt-BR" sz="2400" dirty="0" smtClean="0"/>
              <a:t>É um prato com origem no Norte de Portugal, e que hoje em dia constitui um dos pratos mais típicos das cozinhas portuguesas, com suas versões, dentre outras, a do Brasil, conhecida como feijoada a brasileira, feita com feijões pretos.</a:t>
            </a:r>
          </a:p>
          <a:p>
            <a:pPr algn="just">
              <a:buNone/>
            </a:pPr>
            <a:r>
              <a:rPr lang="pt-BR" sz="2400" dirty="0" smtClean="0"/>
              <a:t>A feijoada consiste num guisado de feijão, normalmente com carne, e quase sempre acompanhado com arroz.</a:t>
            </a:r>
          </a:p>
        </p:txBody>
      </p:sp>
      <p:pic>
        <p:nvPicPr>
          <p:cNvPr id="4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  <p:pic>
        <p:nvPicPr>
          <p:cNvPr id="5" name="Imagem 4" descr="feijoada__gran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4965951"/>
            <a:ext cx="3500430" cy="18920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Lucida Handwriting" pitchFamily="66" charset="0"/>
              </a:rPr>
              <a:t>Composto de Marketing</a:t>
            </a:r>
            <a:endParaRPr lang="pt-BR" sz="3200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800" b="1" u="sng" dirty="0" smtClean="0">
                <a:latin typeface="Lucida Handwriting" pitchFamily="66" charset="0"/>
              </a:rPr>
              <a:t>Centro-Oeste: Empadão- Goiano</a:t>
            </a:r>
          </a:p>
          <a:p>
            <a:pPr>
              <a:buNone/>
            </a:pPr>
            <a:endParaRPr lang="pt-BR" sz="2800" b="1" u="sng" dirty="0" smtClean="0">
              <a:latin typeface="Lucida Handwriting" pitchFamily="66" charset="0"/>
            </a:endParaRPr>
          </a:p>
          <a:p>
            <a:pPr algn="just">
              <a:buNone/>
            </a:pPr>
            <a:r>
              <a:rPr lang="pt-BR" sz="2400" dirty="0" smtClean="0"/>
              <a:t>O </a:t>
            </a:r>
            <a:r>
              <a:rPr lang="pt-BR" sz="2400" i="1" dirty="0" smtClean="0"/>
              <a:t>empadão-goiano</a:t>
            </a:r>
            <a:r>
              <a:rPr lang="pt-BR" sz="2400" dirty="0" smtClean="0"/>
              <a:t> é uma torta salgada típica do estado de Goiás com variedades e recheios.</a:t>
            </a:r>
          </a:p>
          <a:p>
            <a:pPr algn="just">
              <a:buNone/>
            </a:pPr>
            <a:r>
              <a:rPr lang="pt-BR" sz="2400" dirty="0" smtClean="0"/>
              <a:t>A torta é assada em forma, forrada com a própria massa, normalmente redonda e geralmente servida quente. Seu tamanho contudo varia muito. O recheio também varia bastante.</a:t>
            </a:r>
            <a:endParaRPr lang="pt-BR" sz="2400" dirty="0"/>
          </a:p>
        </p:txBody>
      </p:sp>
      <p:pic>
        <p:nvPicPr>
          <p:cNvPr id="4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  <p:pic>
        <p:nvPicPr>
          <p:cNvPr id="5" name="Imagem 4" descr="empadao-goiano-com-guariroba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699609"/>
            <a:ext cx="3929058" cy="21583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0" dirty="0" smtClean="0">
                <a:latin typeface="Lucida Handwriting" pitchFamily="66" charset="0"/>
              </a:rPr>
              <a:t>Composto de Marketing</a:t>
            </a:r>
            <a:endParaRPr lang="pt-BR" sz="3200" b="0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2800" b="1" u="sng" dirty="0" smtClean="0">
                <a:latin typeface="Lucida Handwriting" pitchFamily="66" charset="0"/>
              </a:rPr>
              <a:t>Análise  de  Preço</a:t>
            </a:r>
          </a:p>
          <a:p>
            <a:pPr algn="ctr">
              <a:buNone/>
            </a:pPr>
            <a:endParaRPr lang="pt-BR" sz="2800" b="1" u="sng" dirty="0">
              <a:latin typeface="Lucida Handwriting" pitchFamily="66" charset="0"/>
            </a:endParaRPr>
          </a:p>
        </p:txBody>
      </p:sp>
      <p:pic>
        <p:nvPicPr>
          <p:cNvPr id="4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071536" y="2786058"/>
          <a:ext cx="7143800" cy="22860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28760"/>
                <a:gridCol w="1428760"/>
                <a:gridCol w="1428760"/>
                <a:gridCol w="1428760"/>
                <a:gridCol w="1428760"/>
              </a:tblGrid>
              <a:tr h="800105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Baião</a:t>
                      </a:r>
                      <a:r>
                        <a:rPr lang="pt-BR" baseline="0" dirty="0" smtClean="0"/>
                        <a:t> de Dois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Bobó de Camarão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Arroz Carreteiro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Feijoada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Empadão Goiano</a:t>
                      </a:r>
                      <a:endParaRPr lang="pt-BR" dirty="0"/>
                    </a:p>
                  </a:txBody>
                  <a:tcPr/>
                </a:tc>
              </a:tr>
              <a:tr h="148591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Varia entre </a:t>
                      </a:r>
                      <a:r>
                        <a:rPr lang="pt-BR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R$26,00</a:t>
                      </a:r>
                      <a:r>
                        <a:rPr lang="pt-BR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pt-BR" baseline="0" dirty="0" smtClean="0"/>
                        <a:t>até </a:t>
                      </a:r>
                      <a:r>
                        <a:rPr lang="pt-BR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R$50,00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Varia entre </a:t>
                      </a:r>
                      <a:r>
                        <a:rPr lang="pt-BR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R$99,00</a:t>
                      </a:r>
                      <a:r>
                        <a:rPr lang="pt-BR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pt-BR" dirty="0" smtClean="0"/>
                        <a:t>até </a:t>
                      </a:r>
                      <a:r>
                        <a:rPr lang="pt-BR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R$174,00 </a:t>
                      </a:r>
                      <a:endParaRPr lang="pt-BR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Preço em</a:t>
                      </a:r>
                      <a:r>
                        <a:rPr lang="pt-BR" baseline="0" dirty="0" smtClean="0"/>
                        <a:t> média</a:t>
                      </a:r>
                    </a:p>
                    <a:p>
                      <a:pPr algn="ctr"/>
                      <a:r>
                        <a:rPr lang="pt-BR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R$38,00</a:t>
                      </a:r>
                      <a:endParaRPr lang="pt-BR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Varia</a:t>
                      </a:r>
                      <a:r>
                        <a:rPr lang="pt-BR" baseline="0" dirty="0" smtClean="0"/>
                        <a:t> entre </a:t>
                      </a:r>
                      <a:r>
                        <a:rPr lang="pt-BR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R$69,90</a:t>
                      </a:r>
                      <a:r>
                        <a:rPr lang="pt-BR" baseline="0" dirty="0" smtClean="0"/>
                        <a:t> até </a:t>
                      </a:r>
                      <a:r>
                        <a:rPr lang="pt-BR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R$80,00</a:t>
                      </a:r>
                      <a:endParaRPr lang="pt-BR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Preço</a:t>
                      </a:r>
                      <a:r>
                        <a:rPr lang="pt-BR" baseline="0" dirty="0" smtClean="0"/>
                        <a:t> em média </a:t>
                      </a:r>
                      <a:r>
                        <a:rPr lang="pt-BR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R$25,00</a:t>
                      </a:r>
                      <a:endParaRPr lang="pt-BR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Lucida Handwriting" pitchFamily="66" charset="0"/>
              </a:rPr>
              <a:t>Composto de Marketing</a:t>
            </a:r>
            <a:endParaRPr lang="pt-BR" sz="3200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2400" b="1" u="sng" dirty="0" smtClean="0">
                <a:latin typeface="Lucida Handwriting" pitchFamily="66" charset="0"/>
              </a:rPr>
              <a:t>Análise dos nossos preços:</a:t>
            </a:r>
          </a:p>
        </p:txBody>
      </p:sp>
      <p:pic>
        <p:nvPicPr>
          <p:cNvPr id="4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500166" y="3071810"/>
          <a:ext cx="6096000" cy="1010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Baião</a:t>
                      </a:r>
                      <a:r>
                        <a:rPr lang="pt-BR" baseline="0" dirty="0" smtClean="0"/>
                        <a:t> de Dois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Bobó de Camarão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Arroz Carreteiro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Feijoada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Empadão Goiano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Bahnschrift" pitchFamily="34" charset="0"/>
                        </a:rPr>
                        <a:t>R$44,99</a:t>
                      </a:r>
                      <a:endParaRPr lang="pt-BR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Bahnschrift" pitchFamily="34" charset="0"/>
                        </a:rPr>
                        <a:t>R$104,99</a:t>
                      </a:r>
                      <a:endParaRPr lang="pt-BR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Bahnschrift" pitchFamily="34" charset="0"/>
                        </a:rPr>
                        <a:t>R$42,99</a:t>
                      </a:r>
                      <a:endParaRPr lang="pt-BR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Bahnschrift" pitchFamily="34" charset="0"/>
                        </a:rPr>
                        <a:t>R$74,99</a:t>
                      </a:r>
                      <a:endParaRPr lang="pt-BR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Bahnschrift" pitchFamily="34" charset="0"/>
                        </a:rPr>
                        <a:t>R$27,99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786182" y="4429132"/>
            <a:ext cx="1789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u="sng" dirty="0" smtClean="0">
                <a:latin typeface="Lucida Handwriting" pitchFamily="66" charset="0"/>
              </a:rPr>
              <a:t>Self-Service</a:t>
            </a:r>
            <a:endParaRPr lang="pt-BR" sz="2000" b="1" u="sng" dirty="0">
              <a:latin typeface="Lucida Handwriting" pitchFamily="66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786050" y="4929198"/>
          <a:ext cx="3857652" cy="1376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57652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R$54,99</a:t>
                      </a:r>
                      <a:endParaRPr lang="pt-BR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Crianças até 6 anos: </a:t>
                      </a:r>
                      <a:r>
                        <a:rPr lang="pt-BR" b="1" u="sng" dirty="0" smtClean="0"/>
                        <a:t>não paga</a:t>
                      </a:r>
                      <a:endParaRPr lang="pt-BR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Crianças a</a:t>
                      </a:r>
                      <a:r>
                        <a:rPr lang="pt-BR" baseline="0" dirty="0" smtClean="0"/>
                        <a:t>cima de 6 anos ou estudante: </a:t>
                      </a:r>
                      <a:r>
                        <a:rPr lang="pt-BR" b="1" u="sng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R$27,50</a:t>
                      </a:r>
                      <a:endParaRPr lang="pt-BR" b="1" u="sng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929058" y="2500306"/>
            <a:ext cx="1418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u="sng" dirty="0" smtClean="0">
                <a:latin typeface="Lucida Handwriting" pitchFamily="66" charset="0"/>
              </a:rPr>
              <a:t>La Carte</a:t>
            </a:r>
            <a:endParaRPr lang="pt-BR" sz="2000" b="1" u="sng" dirty="0">
              <a:latin typeface="Lucida Handwriting" pitchFamily="66" charset="0"/>
            </a:endParaRPr>
          </a:p>
        </p:txBody>
      </p:sp>
    </p:spTree>
  </p:cSld>
  <p:clrMapOvr>
    <a:masterClrMapping/>
  </p:clrMapOvr>
  <p:transition>
    <p:wedg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Lucida Handwriting" pitchFamily="66" charset="0"/>
              </a:rPr>
              <a:t>Composto de Marketing</a:t>
            </a:r>
            <a:endParaRPr lang="pt-BR" sz="3200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None/>
            </a:pPr>
            <a:r>
              <a:rPr lang="pt-BR" sz="2400" b="1" u="sng" dirty="0" smtClean="0">
                <a:latin typeface="Lucida Handwriting" pitchFamily="66" charset="0"/>
              </a:rPr>
              <a:t>Praça/ distribuição</a:t>
            </a:r>
          </a:p>
          <a:p>
            <a:pPr algn="just">
              <a:buClrTx/>
              <a:buFont typeface="Arial" pitchFamily="34" charset="0"/>
              <a:buChar char="•"/>
            </a:pPr>
            <a:endParaRPr lang="pt-BR" sz="2400" dirty="0" smtClean="0"/>
          </a:p>
          <a:p>
            <a:pPr algn="just">
              <a:buClrTx/>
              <a:buFont typeface="Arial" pitchFamily="34" charset="0"/>
              <a:buChar char="•"/>
            </a:pPr>
            <a:r>
              <a:rPr lang="pt-BR" sz="2400" dirty="0" smtClean="0"/>
              <a:t>Canais de distribuição: 01 loja física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pt-BR" sz="2400" dirty="0" smtClean="0"/>
              <a:t>Regiões/ localização: Av. São Carlos,320 – São Carlos – SP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pt-BR" sz="2400" dirty="0" smtClean="0"/>
              <a:t>Intermediários (distribuidor/ parcerias): Coca-cola, fornecendo geladeiras, Nestlé, Kibon e Bejo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pt-BR" sz="2400" dirty="0" smtClean="0"/>
              <a:t>Logística: Produto- Atacadista – Consumidor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pt-BR" sz="2400" dirty="0" smtClean="0"/>
              <a:t>Estrutura necessária: mesas, cadeiras, geladeiras, refrigeradores, fogões. Comida a la </a:t>
            </a:r>
            <a:r>
              <a:rPr lang="pt-BR" sz="2400" dirty="0" err="1" smtClean="0"/>
              <a:t>carte</a:t>
            </a:r>
            <a:r>
              <a:rPr lang="pt-BR" sz="2400" dirty="0" smtClean="0"/>
              <a:t> e self service.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Lucida Handwriting" pitchFamily="66" charset="0"/>
              </a:rPr>
              <a:t>Composto de Marketing</a:t>
            </a:r>
            <a:endParaRPr lang="pt-BR" sz="3200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2800" b="1" u="sng" dirty="0" smtClean="0">
                <a:latin typeface="Lucida Handwriting" pitchFamily="66" charset="0"/>
              </a:rPr>
              <a:t>Promoção</a:t>
            </a:r>
          </a:p>
          <a:p>
            <a:pPr algn="just">
              <a:buClrTx/>
              <a:buNone/>
            </a:pPr>
            <a:r>
              <a:rPr lang="pt-BR" sz="2000" b="1" u="sng" dirty="0" smtClean="0">
                <a:latin typeface="Lucida Handwriting" pitchFamily="66" charset="0"/>
              </a:rPr>
              <a:t>Objetivos: 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pt-BR" sz="2400" dirty="0" smtClean="0"/>
              <a:t>Pratos feitos pelos M.Cheffs, ambiente sofisticado, excelência no atendimento e ingredientes de altíssima qualidade.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pt-BR" sz="2400" dirty="0" smtClean="0"/>
              <a:t>Reservas de mesas podem ser feitas pelo nosso telefone ou site. </a:t>
            </a:r>
          </a:p>
          <a:p>
            <a:pPr algn="just">
              <a:buClrTx/>
              <a:buNone/>
            </a:pPr>
            <a:r>
              <a:rPr lang="pt-BR" sz="2000" b="1" u="sng" dirty="0" smtClean="0">
                <a:latin typeface="Lucida Handwriting" pitchFamily="66" charset="0"/>
              </a:rPr>
              <a:t>Exemplos</a:t>
            </a:r>
            <a:r>
              <a:rPr lang="pt-BR" sz="1800" b="1" u="sng" dirty="0" smtClean="0">
                <a:latin typeface="Lucida Handwriting" pitchFamily="66" charset="0"/>
              </a:rPr>
              <a:t> de Promoção: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pt-BR" sz="2400" dirty="0" smtClean="0"/>
              <a:t>Internet e Outdoor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pt-BR" sz="2400" dirty="0" smtClean="0"/>
              <a:t>Promoção de vendas: Descontos – Juntar pontos em cupons de descontos ou ofertas em dias específicos,aniversariantes da loja ou do dia, compre 02 pratos iguais e ganhe algo.</a:t>
            </a:r>
          </a:p>
        </p:txBody>
      </p:sp>
      <p:pic>
        <p:nvPicPr>
          <p:cNvPr id="4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Lucida Handwriting" pitchFamily="66" charset="0"/>
              </a:rPr>
              <a:t>Composto de Marketing</a:t>
            </a:r>
            <a:endParaRPr lang="pt-BR" sz="3200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  <a:buFont typeface="Arial" pitchFamily="34" charset="0"/>
              <a:buChar char="•"/>
            </a:pPr>
            <a:r>
              <a:rPr lang="pt-BR" sz="2400" dirty="0" smtClean="0"/>
              <a:t>Sorteios: dos melhores pratos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pt-BR" sz="2400" dirty="0" smtClean="0"/>
              <a:t>Brindes: Copos estilizados, chaveiros, saleiros, pratos personalizados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pt-BR" sz="2400" dirty="0" smtClean="0"/>
              <a:t>Degustação: dos pratos mais caros</a:t>
            </a:r>
          </a:p>
          <a:p>
            <a:pPr algn="just">
              <a:buClrTx/>
              <a:buFont typeface="Arial" pitchFamily="34" charset="0"/>
              <a:buChar char="•"/>
            </a:pPr>
            <a:endParaRPr lang="pt-BR" sz="2400" dirty="0" smtClean="0"/>
          </a:p>
          <a:p>
            <a:pPr algn="just">
              <a:buClrTx/>
              <a:buNone/>
            </a:pPr>
            <a:r>
              <a:rPr lang="pt-BR" sz="2400" b="1" u="sng" dirty="0" smtClean="0">
                <a:latin typeface="Lucida Handwriting" pitchFamily="66" charset="0"/>
              </a:rPr>
              <a:t>Ponto de Venda:</a:t>
            </a:r>
            <a:r>
              <a:rPr lang="pt-BR" sz="2400" b="1" dirty="0" smtClean="0">
                <a:latin typeface="Lucida Handwriting" pitchFamily="66" charset="0"/>
              </a:rPr>
              <a:t> 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pt-BR" sz="2400" dirty="0" smtClean="0"/>
              <a:t>84% das decisões da compra acontecem dentro da loja. Cartazes que aquecem o apetite, com os pratos que mais saem.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pt-BR" sz="2400" dirty="0" smtClean="0"/>
              <a:t>Marketing direto: Adultos, classe A e B. Usar emails, redes sociais, telemarketing, mala direta.</a:t>
            </a:r>
          </a:p>
          <a:p>
            <a:pPr algn="just">
              <a:buClrTx/>
              <a:buNone/>
            </a:pPr>
            <a:endParaRPr lang="pt-BR" sz="2400" u="sng" dirty="0">
              <a:latin typeface="Blackadder ITC" pitchFamily="82" charset="0"/>
            </a:endParaRPr>
          </a:p>
        </p:txBody>
      </p:sp>
      <p:pic>
        <p:nvPicPr>
          <p:cNvPr id="4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pt-BR" sz="6000" u="sng" dirty="0" smtClean="0">
                <a:latin typeface="Lucida Handwriting" pitchFamily="66" charset="0"/>
              </a:rPr>
              <a:t>Campanha de Marketing</a:t>
            </a:r>
            <a:endParaRPr lang="pt-BR" sz="6000" u="sng" dirty="0">
              <a:latin typeface="Lucida Handwriting" pitchFamily="66" charset="0"/>
            </a:endParaRPr>
          </a:p>
        </p:txBody>
      </p:sp>
      <p:pic>
        <p:nvPicPr>
          <p:cNvPr id="5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Lucida Handwriting" pitchFamily="66" charset="0"/>
              </a:rPr>
              <a:t>Campanha de Marketing</a:t>
            </a:r>
            <a:endParaRPr lang="pt-BR" sz="3200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6851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sz="2400" b="1" u="sng" dirty="0" smtClean="0">
                <a:latin typeface="Lucida Handwriting" pitchFamily="66" charset="0"/>
              </a:rPr>
              <a:t>Conceitos: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000" u="sng" dirty="0" smtClean="0"/>
              <a:t>O que usamos:</a:t>
            </a:r>
          </a:p>
          <a:p>
            <a:pPr algn="just">
              <a:buNone/>
            </a:pPr>
            <a:r>
              <a:rPr lang="pt-BR" sz="2000" dirty="0" smtClean="0"/>
              <a:t>Usamos o verde e o amarelo que são as principais cores da nossa bandeira, e um toque de preto para deixar mais elegante e estilizado. Colocamos os pratos mais conhecidos e típicos das nossas 5 regiões para transmitir esse nosso principal conceito como diferencial culinário. Para o nosso slogan, usamos um prato em referencia a um restaurante ou uma refeição.</a:t>
            </a:r>
          </a:p>
          <a:p>
            <a:pPr algn="just">
              <a:buNone/>
            </a:pPr>
            <a:endParaRPr lang="pt-BR" sz="2400" b="1" u="sng" dirty="0" smtClean="0">
              <a:latin typeface="Lucida Handwriting" pitchFamily="66" charset="0"/>
            </a:endParaRPr>
          </a:p>
          <a:p>
            <a:pPr algn="just">
              <a:buNone/>
            </a:pPr>
            <a:r>
              <a:rPr lang="pt-BR" sz="2400" b="1" u="sng" dirty="0" smtClean="0">
                <a:latin typeface="Lucida Handwriting" pitchFamily="66" charset="0"/>
              </a:rPr>
              <a:t>Ob</a:t>
            </a:r>
            <a:r>
              <a:rPr lang="pt-BR" sz="2400" u="sng" dirty="0" smtClean="0">
                <a:latin typeface="Lucida Handwriting" pitchFamily="66" charset="0"/>
              </a:rPr>
              <a:t>jetivo</a:t>
            </a:r>
            <a:r>
              <a:rPr lang="pt-BR" sz="2800" u="sng" dirty="0" smtClean="0">
                <a:latin typeface="Lucida Handwriting" pitchFamily="66" charset="0"/>
              </a:rPr>
              <a:t>s</a:t>
            </a:r>
          </a:p>
          <a:p>
            <a:pPr algn="just">
              <a:buNone/>
            </a:pPr>
            <a:endParaRPr lang="pt-BR" sz="2200" u="sng" dirty="0" smtClean="0"/>
          </a:p>
          <a:p>
            <a:pPr algn="just">
              <a:buNone/>
            </a:pPr>
            <a:r>
              <a:rPr lang="pt-BR" sz="2200" u="sng" dirty="0" smtClean="0"/>
              <a:t>O que queremos passar:</a:t>
            </a:r>
          </a:p>
          <a:p>
            <a:pPr algn="just">
              <a:buNone/>
            </a:pPr>
            <a:r>
              <a:rPr lang="pt-BR" sz="2200" dirty="0" smtClean="0"/>
              <a:t>Nosso objetivo foi apresentar um estilo mais informal e ao mesmo tempo sofisticado, buscando uma vertente gastronômica com várias opções da comida brasileira para todos os gostos. Com o nosso slogan, tentamos passar confiabilidade e solidez com aquilo que fazemos de melhor.</a:t>
            </a:r>
            <a:endParaRPr lang="pt-BR" sz="1900" dirty="0"/>
          </a:p>
        </p:txBody>
      </p:sp>
      <p:pic>
        <p:nvPicPr>
          <p:cNvPr id="4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>
                <a:latin typeface="Lucida Handwriting" pitchFamily="66" charset="0"/>
              </a:rPr>
              <a:t>Pesquisa</a:t>
            </a:r>
            <a:endParaRPr lang="pt-BR" sz="4400" dirty="0">
              <a:latin typeface="Lucida Handwriting" pitchFamily="66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 numCol="1">
            <a:normAutofit fontScale="55000" lnSpcReduction="20000"/>
          </a:bodyPr>
          <a:lstStyle/>
          <a:p>
            <a:pPr>
              <a:buClrTx/>
              <a:buNone/>
            </a:pPr>
            <a:r>
              <a:rPr lang="pt-BR" sz="3800" b="1" u="sng" dirty="0" smtClean="0">
                <a:latin typeface="Lucida Handwriting" pitchFamily="66" charset="0"/>
              </a:rPr>
              <a:t>Metodologia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Pesquisas bibliográficas realizadas na internet.</a:t>
            </a:r>
          </a:p>
          <a:p>
            <a:endParaRPr lang="pt-BR" u="sng" dirty="0" smtClean="0"/>
          </a:p>
          <a:p>
            <a:pPr>
              <a:buClrTx/>
              <a:buNone/>
            </a:pPr>
            <a:r>
              <a:rPr lang="pt-BR" sz="3800" b="1" u="sng" dirty="0" smtClean="0">
                <a:latin typeface="Lucida Handwriting" pitchFamily="66" charset="0"/>
              </a:rPr>
              <a:t>Análise de Mercado</a:t>
            </a:r>
          </a:p>
          <a:p>
            <a:pPr>
              <a:buClrTx/>
              <a:buNone/>
            </a:pPr>
            <a:endParaRPr lang="pt-BR" sz="3800" b="1" u="sng" dirty="0" smtClean="0">
              <a:latin typeface="Lucida Handwriting" pitchFamily="66" charset="0"/>
            </a:endParaRPr>
          </a:p>
          <a:p>
            <a:pPr algn="just">
              <a:buClrTx/>
              <a:buNone/>
            </a:pPr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aumento nos últimos anos do poder aquisitivo dos brasileiros e a crescente expectativa de vida são fatores que contribuem para a elevação dos gastos pessoais.</a:t>
            </a:r>
          </a:p>
          <a:p>
            <a:pPr algn="just">
              <a:buClrTx/>
              <a:buNone/>
            </a:pPr>
            <a:r>
              <a:rPr lang="pt-BR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Entre esses aumentos dos gastos, está o crescimento das refeições fora de casa.</a:t>
            </a:r>
          </a:p>
          <a:p>
            <a:pPr algn="just">
              <a:buClrTx/>
              <a:buNone/>
            </a:pPr>
            <a:r>
              <a:rPr lang="pt-BR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Segundo dados publicados na folha de São Paulo nos últimos 10 anos as refeições fora de casa cresceram 140% no Brasil.</a:t>
            </a:r>
          </a:p>
          <a:p>
            <a:pPr algn="just">
              <a:buClrTx/>
              <a:buNone/>
            </a:pPr>
            <a:r>
              <a:rPr lang="pt-BR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Segundo o portal alimentação fora do lar, este setor representa atualmente 2,4% do PIB brasileiro, além disso, o hábito de alimentação fora de casa é cada vez mais crescente e correspondente a 28% dos gastos dos brasileiros com alimentos.</a:t>
            </a:r>
          </a:p>
          <a:p>
            <a:endParaRPr lang="pt-BR" dirty="0"/>
          </a:p>
        </p:txBody>
      </p:sp>
      <p:pic>
        <p:nvPicPr>
          <p:cNvPr id="2050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Lucida Handwriting" pitchFamily="66" charset="0"/>
              </a:rPr>
              <a:t>Campanha de Marketing</a:t>
            </a:r>
            <a:endParaRPr lang="pt-BR" sz="3200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sz="2400" b="1" u="sng" dirty="0" smtClean="0">
                <a:latin typeface="Lucida Handwriting" pitchFamily="66" charset="0"/>
              </a:rPr>
              <a:t>Peças Publicitárias:</a:t>
            </a:r>
          </a:p>
          <a:p>
            <a:pPr algn="just">
              <a:buNone/>
            </a:pPr>
            <a:r>
              <a:rPr lang="pt-BR" sz="2400" b="1" u="sng" dirty="0" smtClean="0">
                <a:latin typeface="Lucida Handwriting" pitchFamily="66" charset="0"/>
              </a:rPr>
              <a:t>Outdoor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Optamos pelo Outdoor, pois ele consegue passar uma mensagem de maneira praticamente instantânea, e, dependendo do ponto estratégico, ele vai atingir um maior público em massa.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b="1" u="sng" dirty="0" smtClean="0">
                <a:latin typeface="Lucida Handwriting" pitchFamily="66" charset="0"/>
              </a:rPr>
              <a:t>Internet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Nossa segunda escolha foi a internet, porque tem um custo relativamente baixo, tem uma maior interatividade com o consumidor e o mesmo tem acesso 24 horas. </a:t>
            </a:r>
          </a:p>
          <a:p>
            <a:pPr>
              <a:buNone/>
            </a:pPr>
            <a:endParaRPr lang="pt-BR" sz="2400" b="1" u="sng" dirty="0">
              <a:latin typeface="Lucida Handwriting" pitchFamily="66" charset="0"/>
            </a:endParaRPr>
          </a:p>
        </p:txBody>
      </p:sp>
      <p:pic>
        <p:nvPicPr>
          <p:cNvPr id="4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55448"/>
            <a:ext cx="8401080" cy="1252728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Lucida Handwriting" pitchFamily="66" charset="0"/>
              </a:rPr>
              <a:t>Campanha de Marketing</a:t>
            </a:r>
            <a:endParaRPr lang="pt-BR" sz="3200" dirty="0">
              <a:latin typeface="Lucida Handwriting" pitchFamily="66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800" u="sng" dirty="0" smtClean="0">
                <a:latin typeface="Lucida Handwriting" pitchFamily="66" charset="0"/>
              </a:rPr>
              <a:t>Outdoor</a:t>
            </a:r>
            <a:endParaRPr lang="pt-BR" sz="2800" u="sng" dirty="0">
              <a:latin typeface="Lucida Handwriting" pitchFamily="66" charset="0"/>
            </a:endParaRPr>
          </a:p>
        </p:txBody>
      </p:sp>
      <p:pic>
        <p:nvPicPr>
          <p:cNvPr id="4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  <p:pic>
        <p:nvPicPr>
          <p:cNvPr id="9" name="Imagem 8" descr="IMG-20180807-WA00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2" y="2285992"/>
            <a:ext cx="911232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Lucida Handwriting" pitchFamily="66" charset="0"/>
                <a:ea typeface="Arial Unicode MS" pitchFamily="34" charset="-128"/>
                <a:cs typeface="Arial Unicode MS" pitchFamily="34" charset="-128"/>
              </a:rPr>
              <a:t>Campanha de Marketing</a:t>
            </a:r>
            <a:endParaRPr lang="pt-BR" sz="2800" dirty="0">
              <a:latin typeface="Lucida Handwriting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400" u="sng" dirty="0" smtClean="0">
                <a:latin typeface="Lucida Handwriting" pitchFamily="66" charset="0"/>
              </a:rPr>
              <a:t>Internet</a:t>
            </a:r>
            <a:endParaRPr lang="pt-BR" sz="2400" u="sng" dirty="0">
              <a:latin typeface="Lucida Handwriting" pitchFamily="66" charset="0"/>
            </a:endParaRPr>
          </a:p>
        </p:txBody>
      </p:sp>
      <p:pic>
        <p:nvPicPr>
          <p:cNvPr id="4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  <p:pic>
        <p:nvPicPr>
          <p:cNvPr id="5" name="Imagem 4" descr="IMG-20180808-WA0023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357158" y="2285992"/>
            <a:ext cx="8358247" cy="402240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0" dirty="0" smtClean="0">
                <a:latin typeface="Lucida Handwriting" pitchFamily="66" charset="0"/>
              </a:rPr>
              <a:t>Campanha de Marketing</a:t>
            </a:r>
            <a:endParaRPr lang="pt-BR" sz="3200" b="0" dirty="0">
              <a:latin typeface="Lucida Handwriting" pitchFamily="66" charset="0"/>
            </a:endParaRPr>
          </a:p>
        </p:txBody>
      </p:sp>
      <p:pic>
        <p:nvPicPr>
          <p:cNvPr id="5" name="Espaço Reservado para Conteúdo 4" descr="IMG-20180808-WA0021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85720" y="1500174"/>
            <a:ext cx="4929222" cy="2399145"/>
          </a:xfrm>
        </p:spPr>
      </p:pic>
      <p:pic>
        <p:nvPicPr>
          <p:cNvPr id="4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  <p:pic>
        <p:nvPicPr>
          <p:cNvPr id="6" name="Imagem 5" descr="IMG-20180808-WA0022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928926" y="3929066"/>
            <a:ext cx="5572132" cy="269029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Lucida Handwriting" pitchFamily="66" charset="0"/>
              </a:rPr>
              <a:t>Bibliografia</a:t>
            </a:r>
            <a:endParaRPr lang="pt-BR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1800" dirty="0" smtClean="0">
                <a:hlinkClick r:id="rId2"/>
              </a:rPr>
              <a:t>Wikipédia</a:t>
            </a:r>
          </a:p>
          <a:p>
            <a:pPr>
              <a:buNone/>
            </a:pPr>
            <a:r>
              <a:rPr lang="pt-BR" sz="1800" dirty="0" smtClean="0">
                <a:hlinkClick r:id="rId2"/>
              </a:rPr>
              <a:t>http://www.sebraemercados.com.br/boletim-analise-do-mercado-de-restaurantes/</a:t>
            </a:r>
            <a:endParaRPr lang="pt-BR" sz="1800" dirty="0" smtClean="0"/>
          </a:p>
          <a:p>
            <a:pPr>
              <a:buNone/>
            </a:pPr>
            <a:r>
              <a:rPr lang="pt-BR" sz="1600" dirty="0" smtClean="0">
                <a:hlinkClick r:id="rId3"/>
              </a:rPr>
              <a:t>http://alimentacaoforadolar.com.br/a-industria-ainda-esta-distante-da-alimentacao-fora-do-lar/</a:t>
            </a:r>
            <a:endParaRPr lang="pt-BR" sz="1600" dirty="0" smtClean="0"/>
          </a:p>
          <a:p>
            <a:pPr>
              <a:buNone/>
            </a:pPr>
            <a:r>
              <a:rPr lang="pt-BR" sz="1600" dirty="0" smtClean="0">
                <a:hlinkClick r:id="rId4"/>
              </a:rPr>
              <a:t>https://vejasp.abril.com.br/comida-bebida/restaurante-badejo-promocao/</a:t>
            </a:r>
            <a:endParaRPr lang="pt-BR" sz="1600" dirty="0" smtClean="0"/>
          </a:p>
          <a:p>
            <a:pPr>
              <a:buNone/>
            </a:pPr>
            <a:r>
              <a:rPr lang="pt-BR" sz="1600" dirty="0" smtClean="0">
                <a:hlinkClick r:id="rId5"/>
              </a:rPr>
              <a:t>https://kekanto.com.br/biz/casa-do-norte-e-restaurante-baiao-de-dois/precos</a:t>
            </a:r>
            <a:endParaRPr lang="pt-BR" sz="1600" dirty="0" smtClean="0"/>
          </a:p>
          <a:p>
            <a:pPr>
              <a:buNone/>
            </a:pPr>
            <a:r>
              <a:rPr lang="pt-BR" sz="1600" dirty="0" smtClean="0">
                <a:hlinkClick r:id="rId6"/>
              </a:rPr>
              <a:t>https://economia.uol.com.br/empreendedorismo/noticias/redacao/2017/01/16/irmas-fazem-secesso-vendendo-feijoada-em-balde-de-ate-10-litros-em-manaus.htm</a:t>
            </a:r>
            <a:endParaRPr lang="pt-BR" sz="1600" dirty="0" smtClean="0"/>
          </a:p>
          <a:p>
            <a:pPr>
              <a:buNone/>
            </a:pPr>
            <a:r>
              <a:rPr lang="pt-BR" sz="1600" dirty="0" smtClean="0">
                <a:hlinkClick r:id="rId7"/>
              </a:rPr>
              <a:t>https://www.tripadvisor.com.br/FAQ_Answers-g303506-d1020727-t1163161-Qual_o_valor_cobrado_pela_feijoada.html</a:t>
            </a:r>
            <a:endParaRPr lang="pt-BR" sz="1600" dirty="0" smtClean="0"/>
          </a:p>
          <a:p>
            <a:pPr>
              <a:buNone/>
            </a:pPr>
            <a:r>
              <a:rPr lang="pt-BR" sz="1600" dirty="0" smtClean="0">
                <a:hlinkClick r:id="rId8"/>
              </a:rPr>
              <a:t>https://www.tripadvisor.com.br/LocationPhotoDirectLink-g2229474-d7256661-i146793420-Empadao_Goiano_Da_Tania-Rio_Quente_State_of_Goias.html</a:t>
            </a:r>
            <a:endParaRPr lang="pt-BR" sz="1600" dirty="0" smtClean="0"/>
          </a:p>
          <a:p>
            <a:pPr>
              <a:buNone/>
            </a:pPr>
            <a:endParaRPr lang="pt-BR" sz="1600" dirty="0" smtClean="0"/>
          </a:p>
          <a:p>
            <a:pPr>
              <a:buNone/>
            </a:pPr>
            <a:endParaRPr lang="pt-BR" sz="1600" dirty="0"/>
          </a:p>
        </p:txBody>
      </p:sp>
      <p:pic>
        <p:nvPicPr>
          <p:cNvPr id="4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Lucida Handwriting" pitchFamily="66" charset="0"/>
              </a:rPr>
              <a:t>Pesquisa</a:t>
            </a:r>
            <a:endParaRPr lang="pt-BR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estima que em 2020 o brasileiro gastará 50% das despesas com alimentação em refeições fora do lar. O estudo afirma que a tendência é o indivíduo expandir o consumo de 1 refeição diária para 2, incluindo o hábito de tomar o café da manhã, o lanche da tarde ou jantar fora de casa.</a:t>
            </a:r>
          </a:p>
          <a:p>
            <a:pPr>
              <a:buNone/>
            </a:pPr>
            <a: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Aproximadamente 1,5 milhão de estabelecimentos – entre restaurantes, hotéis, padarias, lanchonetes, empresas de catering e outros – produzem refeições no Brasil.</a:t>
            </a:r>
          </a:p>
          <a:p>
            <a:pPr>
              <a:buNone/>
            </a:pPr>
            <a: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culinária do Brasil é o fruto de uma mistura de ingredientes europeus, indígenas e africanos.</a:t>
            </a:r>
            <a:endParaRPr lang="pt-BR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Lucida Handwriting" pitchFamily="66" charset="0"/>
              </a:rPr>
              <a:t>Pesquisa</a:t>
            </a:r>
            <a:endParaRPr lang="pt-BR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Brasil, as comidas regionais são muito variadas de Estado para Estado, justamente por sua grande extensão e sua colonização, o que dá uma variedade enorme de ingredientes e sabores.</a:t>
            </a:r>
          </a:p>
          <a:p>
            <a:pPr>
              <a:buNone/>
            </a:pPr>
            <a: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Além disso, este segmento é um dos que mais emprega no Brasil, independentemente da ocupação, a pesquisa também mostrou que, em média, 876.346 brasileiros trabalham no ramo da alimentação com registro em carteira. Só no estado de São Paulo, a taxa correspondente é de 27,63% funcionários atuando neste segmento. Rio de Janeiro e Minas Gerais também estão no ranking das contratações.</a:t>
            </a:r>
            <a:endParaRPr lang="pt-BR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>
                <a:latin typeface="Lucida Handwriting" pitchFamily="66" charset="0"/>
              </a:rPr>
              <a:t>Pesquisa</a:t>
            </a:r>
            <a:endParaRPr lang="pt-BR" sz="4800" dirty="0">
              <a:latin typeface="Lucida Handwriting" pitchFamily="66" charset="0"/>
            </a:endParaRPr>
          </a:p>
        </p:txBody>
      </p:sp>
      <p:graphicFrame>
        <p:nvGraphicFramePr>
          <p:cNvPr id="12" name="Espaço Reservado para Conteúdo 11"/>
          <p:cNvGraphicFramePr>
            <a:graphicFrameLocks noGrp="1"/>
          </p:cNvGraphicFramePr>
          <p:nvPr>
            <p:ph idx="1"/>
          </p:nvPr>
        </p:nvGraphicFramePr>
        <p:xfrm>
          <a:off x="1571604" y="2643182"/>
          <a:ext cx="1857388" cy="3286148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857388"/>
              </a:tblGrid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Diretos</a:t>
                      </a:r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1537">
                <a:tc>
                  <a:txBody>
                    <a:bodyPr/>
                    <a:lstStyle/>
                    <a:p>
                      <a:r>
                        <a:rPr lang="pt-BR" dirty="0" smtClean="0"/>
                        <a:t>Armazém da Maria</a:t>
                      </a:r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1537">
                <a:tc>
                  <a:txBody>
                    <a:bodyPr/>
                    <a:lstStyle/>
                    <a:p>
                      <a:r>
                        <a:rPr lang="pt-BR" dirty="0" smtClean="0"/>
                        <a:t>Panela</a:t>
                      </a:r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1537">
                <a:tc>
                  <a:txBody>
                    <a:bodyPr/>
                    <a:lstStyle/>
                    <a:p>
                      <a:r>
                        <a:rPr lang="pt-BR" dirty="0" smtClean="0"/>
                        <a:t>Divino</a:t>
                      </a:r>
                      <a:r>
                        <a:rPr lang="pt-BR" baseline="0" dirty="0" smtClean="0"/>
                        <a:t> Fogão</a:t>
                      </a:r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5214942" y="2285992"/>
          <a:ext cx="2286016" cy="40719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16"/>
              </a:tblGrid>
              <a:tr h="80544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 Indiretos</a:t>
                      </a:r>
                      <a:endParaRPr lang="pt-BR" sz="2000" dirty="0"/>
                    </a:p>
                  </a:txBody>
                  <a:tcPr anchor="ctr"/>
                </a:tc>
              </a:tr>
              <a:tr h="466646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Restaurantes</a:t>
                      </a:r>
                      <a:endParaRPr lang="pt-BR" sz="2000" dirty="0"/>
                    </a:p>
                  </a:txBody>
                  <a:tcPr/>
                </a:tc>
              </a:tr>
              <a:tr h="466646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Lanchonetes</a:t>
                      </a:r>
                      <a:endParaRPr lang="pt-BR" sz="2000" dirty="0"/>
                    </a:p>
                  </a:txBody>
                  <a:tcPr/>
                </a:tc>
              </a:tr>
              <a:tr h="466646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Pizzarias</a:t>
                      </a:r>
                      <a:endParaRPr lang="pt-BR" sz="2000" dirty="0"/>
                    </a:p>
                  </a:txBody>
                  <a:tcPr/>
                </a:tc>
              </a:tr>
              <a:tr h="466646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Food Truck</a:t>
                      </a:r>
                      <a:endParaRPr lang="pt-BR" sz="2000" dirty="0"/>
                    </a:p>
                  </a:txBody>
                  <a:tcPr/>
                </a:tc>
              </a:tr>
              <a:tr h="466646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Padarias</a:t>
                      </a:r>
                      <a:endParaRPr lang="pt-BR" sz="2000" dirty="0"/>
                    </a:p>
                  </a:txBody>
                  <a:tcPr/>
                </a:tc>
              </a:tr>
              <a:tr h="466646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Barzinhos</a:t>
                      </a:r>
                      <a:endParaRPr lang="pt-BR" sz="2000" dirty="0"/>
                    </a:p>
                  </a:txBody>
                  <a:tcPr/>
                </a:tc>
              </a:tr>
              <a:tr h="466646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Pastelarias</a:t>
                      </a:r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42870" y="1728776"/>
            <a:ext cx="42862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800" b="1" u="sng" dirty="0" smtClean="0">
                <a:latin typeface="Lucida Handwriting" pitchFamily="66" charset="0"/>
              </a:rPr>
              <a:t>Concorrentes:</a:t>
            </a:r>
            <a:endParaRPr lang="pt-BR" sz="2800" b="1" u="sng" dirty="0">
              <a:latin typeface="Lucida Handwriting" pitchFamily="66" charset="0"/>
            </a:endParaRPr>
          </a:p>
        </p:txBody>
      </p:sp>
      <p:pic>
        <p:nvPicPr>
          <p:cNvPr id="10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>
                <a:latin typeface="Lucida Handwriting" pitchFamily="66" charset="0"/>
              </a:rPr>
              <a:t>Pesquisa</a:t>
            </a:r>
            <a:endParaRPr lang="pt-BR" sz="4800" dirty="0">
              <a:latin typeface="Lucida Handwriting" pitchFamily="66" charset="0"/>
            </a:endParaRPr>
          </a:p>
        </p:txBody>
      </p:sp>
      <p:graphicFrame>
        <p:nvGraphicFramePr>
          <p:cNvPr id="11" name="Espaço Reservado para Conteúdo 10"/>
          <p:cNvGraphicFramePr>
            <a:graphicFrameLocks noGrp="1"/>
          </p:cNvGraphicFramePr>
          <p:nvPr>
            <p:ph idx="1"/>
          </p:nvPr>
        </p:nvGraphicFramePr>
        <p:xfrm>
          <a:off x="642910" y="2428868"/>
          <a:ext cx="3214710" cy="410269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14710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Fortes</a:t>
                      </a:r>
                      <a:endParaRPr lang="pt-BR" dirty="0"/>
                    </a:p>
                  </a:txBody>
                  <a:tcPr anchor="ctr"/>
                </a:tc>
              </a:tr>
              <a:tr h="427937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Fácil Acesso</a:t>
                      </a:r>
                      <a:endParaRPr lang="pt-BR" sz="2000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Estacionamento próprio</a:t>
                      </a:r>
                      <a:endParaRPr lang="pt-BR" sz="2000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Acessibilidade</a:t>
                      </a:r>
                      <a:endParaRPr lang="pt-BR" sz="2000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Local agradável</a:t>
                      </a:r>
                      <a:r>
                        <a:rPr lang="pt-BR" sz="2000" baseline="0" dirty="0" smtClean="0"/>
                        <a:t> e aconchegante</a:t>
                      </a:r>
                      <a:endParaRPr lang="pt-BR" sz="2000" dirty="0"/>
                    </a:p>
                  </a:txBody>
                  <a:tcPr/>
                </a:tc>
              </a:tr>
              <a:tr h="654733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Self service por quilo e á vontade</a:t>
                      </a:r>
                      <a:endParaRPr lang="pt-BR" sz="2000" dirty="0"/>
                    </a:p>
                  </a:txBody>
                  <a:tcPr/>
                </a:tc>
              </a:tr>
              <a:tr h="654733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Cardápio elaborado e diversificado</a:t>
                      </a:r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5143504" y="2643182"/>
          <a:ext cx="2857520" cy="36149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57520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Fracos</a:t>
                      </a:r>
                      <a:endParaRPr lang="pt-BR" dirty="0"/>
                    </a:p>
                  </a:txBody>
                  <a:tcPr anchor="ctr"/>
                </a:tc>
              </a:tr>
              <a:tr h="885695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Crise econômica</a:t>
                      </a:r>
                      <a:endParaRPr lang="pt-BR" sz="2000" dirty="0"/>
                    </a:p>
                  </a:txBody>
                  <a:tcPr/>
                </a:tc>
              </a:tr>
              <a:tr h="112913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Iniciando</a:t>
                      </a:r>
                      <a:r>
                        <a:rPr lang="pt-BR" sz="2000" baseline="0" dirty="0" smtClean="0"/>
                        <a:t> no mercado</a:t>
                      </a:r>
                      <a:endParaRPr lang="pt-BR" sz="2000" dirty="0"/>
                    </a:p>
                  </a:txBody>
                  <a:tcPr/>
                </a:tc>
              </a:tr>
              <a:tr h="885695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Alta concorrência</a:t>
                      </a:r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571472" y="1714488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 smtClean="0">
                <a:latin typeface="Lucida Handwriting" pitchFamily="66" charset="0"/>
              </a:rPr>
              <a:t>Pontos:</a:t>
            </a:r>
            <a:endParaRPr lang="pt-BR" sz="2400" b="1" u="sng" dirty="0">
              <a:latin typeface="Lucida Handwriting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>
                <a:latin typeface="Lucida Handwriting" pitchFamily="66" charset="0"/>
              </a:rPr>
              <a:t>Pesquisa</a:t>
            </a:r>
            <a:endParaRPr lang="pt-BR" b="0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400" b="1" u="sng" dirty="0" smtClean="0">
                <a:latin typeface="Lucida Handwriting" pitchFamily="66" charset="0"/>
              </a:rPr>
              <a:t>Concorrente direto: Divino Fogão</a:t>
            </a:r>
            <a:endParaRPr lang="pt-BR" sz="2400" b="1" u="sng" dirty="0">
              <a:latin typeface="Lucida Handwriting" pitchFamily="66" charset="0"/>
            </a:endParaRPr>
          </a:p>
        </p:txBody>
      </p:sp>
      <p:pic>
        <p:nvPicPr>
          <p:cNvPr id="4" name="Picture 2" descr="C:\Users\User\Desktop\RAFAELA ENEM\IMG-20180724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68802" cy="983738"/>
          </a:xfrm>
          <a:prstGeom prst="rect">
            <a:avLst/>
          </a:prstGeom>
          <a:noFill/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214414" y="2786058"/>
          <a:ext cx="2357454" cy="27287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57454"/>
              </a:tblGrid>
              <a:tr h="64998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Pontos Fortes</a:t>
                      </a:r>
                      <a:endParaRPr lang="pt-BR" dirty="0"/>
                    </a:p>
                  </a:txBody>
                  <a:tcPr/>
                </a:tc>
              </a:tr>
              <a:tr h="778778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Está no mercado</a:t>
                      </a:r>
                      <a:r>
                        <a:rPr lang="pt-BR" baseline="0" dirty="0" smtClean="0"/>
                        <a:t> a mais tempo</a:t>
                      </a:r>
                      <a:endParaRPr lang="pt-BR" dirty="0"/>
                    </a:p>
                  </a:txBody>
                  <a:tcPr/>
                </a:tc>
              </a:tr>
              <a:tr h="649982">
                <a:tc>
                  <a:txBody>
                    <a:bodyPr/>
                    <a:lstStyle/>
                    <a:p>
                      <a:r>
                        <a:rPr lang="pt-BR" dirty="0" smtClean="0"/>
                        <a:t>Clientela formada</a:t>
                      </a:r>
                      <a:endParaRPr lang="pt-BR" dirty="0"/>
                    </a:p>
                  </a:txBody>
                  <a:tcPr/>
                </a:tc>
              </a:tr>
              <a:tr h="649982">
                <a:tc>
                  <a:txBody>
                    <a:bodyPr/>
                    <a:lstStyle/>
                    <a:p>
                      <a:r>
                        <a:rPr lang="pt-BR" dirty="0" smtClean="0"/>
                        <a:t>Cardápio</a:t>
                      </a:r>
                      <a:r>
                        <a:rPr lang="pt-BR" baseline="0" dirty="0" smtClean="0"/>
                        <a:t> variado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929190" y="2786058"/>
          <a:ext cx="2619372" cy="27860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19372"/>
              </a:tblGrid>
              <a:tr h="69652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Pontos Fracos</a:t>
                      </a:r>
                      <a:endParaRPr lang="pt-BR" dirty="0"/>
                    </a:p>
                  </a:txBody>
                  <a:tcPr/>
                </a:tc>
              </a:tr>
              <a:tr h="696521">
                <a:tc>
                  <a:txBody>
                    <a:bodyPr/>
                    <a:lstStyle/>
                    <a:p>
                      <a:r>
                        <a:rPr lang="pt-BR" dirty="0" smtClean="0"/>
                        <a:t>Apenas Self-Service</a:t>
                      </a:r>
                      <a:endParaRPr lang="pt-BR" dirty="0"/>
                    </a:p>
                  </a:txBody>
                  <a:tcPr/>
                </a:tc>
              </a:tr>
              <a:tr h="696521">
                <a:tc>
                  <a:txBody>
                    <a:bodyPr/>
                    <a:lstStyle/>
                    <a:p>
                      <a:r>
                        <a:rPr lang="pt-BR" dirty="0" smtClean="0"/>
                        <a:t>Espaço apertado</a:t>
                      </a:r>
                      <a:endParaRPr lang="pt-BR" dirty="0"/>
                    </a:p>
                  </a:txBody>
                  <a:tcPr/>
                </a:tc>
              </a:tr>
              <a:tr h="696521">
                <a:tc>
                  <a:txBody>
                    <a:bodyPr/>
                    <a:lstStyle/>
                    <a:p>
                      <a:r>
                        <a:rPr lang="pt-BR" dirty="0" smtClean="0"/>
                        <a:t>Estacionamento pago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1753</TotalTime>
  <Words>1680</Words>
  <Application>Microsoft Office PowerPoint</Application>
  <PresentationFormat>Apresentação na tela (4:3)</PresentationFormat>
  <Paragraphs>318</Paragraphs>
  <Slides>44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Módulo</vt:lpstr>
      <vt:lpstr>Slide 1</vt:lpstr>
      <vt:lpstr>Slide 2</vt:lpstr>
      <vt:lpstr>Slide 3</vt:lpstr>
      <vt:lpstr>Pesquisa</vt:lpstr>
      <vt:lpstr>Pesquisa</vt:lpstr>
      <vt:lpstr>Pesquisa</vt:lpstr>
      <vt:lpstr>Pesquisa</vt:lpstr>
      <vt:lpstr>Pesquisa</vt:lpstr>
      <vt:lpstr>Pesquisa</vt:lpstr>
      <vt:lpstr>Slide 10</vt:lpstr>
      <vt:lpstr>Planejamento</vt:lpstr>
      <vt:lpstr>Planejamento</vt:lpstr>
      <vt:lpstr>Planejamento</vt:lpstr>
      <vt:lpstr>Planejamento</vt:lpstr>
      <vt:lpstr>Planejamento</vt:lpstr>
      <vt:lpstr>Slide 16</vt:lpstr>
      <vt:lpstr>Identidade Visual</vt:lpstr>
      <vt:lpstr>Identidade Visual</vt:lpstr>
      <vt:lpstr>Identidade visual</vt:lpstr>
      <vt:lpstr>Identidade Visual</vt:lpstr>
      <vt:lpstr>Identidade Visual</vt:lpstr>
      <vt:lpstr>Identidade Visual</vt:lpstr>
      <vt:lpstr>Identidade Visual</vt:lpstr>
      <vt:lpstr>Identidade Visual</vt:lpstr>
      <vt:lpstr>Identidade Visual</vt:lpstr>
      <vt:lpstr>Identidade Visual</vt:lpstr>
      <vt:lpstr>Slide 27</vt:lpstr>
      <vt:lpstr>Composto de Marketing</vt:lpstr>
      <vt:lpstr>Composto de Marketing</vt:lpstr>
      <vt:lpstr>Composto de Marketing</vt:lpstr>
      <vt:lpstr>Composto de Marketing</vt:lpstr>
      <vt:lpstr>Composto de Marketing</vt:lpstr>
      <vt:lpstr>Composto de Marketing</vt:lpstr>
      <vt:lpstr>Composto de Marketing</vt:lpstr>
      <vt:lpstr>Composto de Marketing</vt:lpstr>
      <vt:lpstr>Composto de Marketing</vt:lpstr>
      <vt:lpstr>Composto de Marketing</vt:lpstr>
      <vt:lpstr>Slide 38</vt:lpstr>
      <vt:lpstr>Campanha de Marketing</vt:lpstr>
      <vt:lpstr>Campanha de Marketing</vt:lpstr>
      <vt:lpstr>Campanha de Marketing</vt:lpstr>
      <vt:lpstr>Campanha de Marketing</vt:lpstr>
      <vt:lpstr>Campanha de Marketing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 do Windows</dc:creator>
  <cp:lastModifiedBy>Usuário do Windows</cp:lastModifiedBy>
  <cp:revision>161</cp:revision>
  <dcterms:created xsi:type="dcterms:W3CDTF">2018-07-12T22:52:19Z</dcterms:created>
  <dcterms:modified xsi:type="dcterms:W3CDTF">2018-08-09T19:55:56Z</dcterms:modified>
</cp:coreProperties>
</file>