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83" r:id="rId3"/>
    <p:sldId id="356" r:id="rId4"/>
    <p:sldId id="362" r:id="rId5"/>
    <p:sldId id="381" r:id="rId6"/>
    <p:sldId id="367" r:id="rId7"/>
    <p:sldId id="350" r:id="rId8"/>
    <p:sldId id="354" r:id="rId9"/>
    <p:sldId id="360" r:id="rId10"/>
    <p:sldId id="355" r:id="rId11"/>
    <p:sldId id="366" r:id="rId12"/>
    <p:sldId id="369" r:id="rId13"/>
    <p:sldId id="373" r:id="rId14"/>
    <p:sldId id="371" r:id="rId15"/>
    <p:sldId id="372" r:id="rId16"/>
    <p:sldId id="380" r:id="rId17"/>
    <p:sldId id="378" r:id="rId18"/>
    <p:sldId id="376" r:id="rId19"/>
    <p:sldId id="374" r:id="rId20"/>
    <p:sldId id="375" r:id="rId21"/>
    <p:sldId id="357" r:id="rId22"/>
    <p:sldId id="364" r:id="rId23"/>
    <p:sldId id="346" r:id="rId24"/>
    <p:sldId id="324" r:id="rId25"/>
    <p:sldId id="339" r:id="rId26"/>
    <p:sldId id="368" r:id="rId27"/>
    <p:sldId id="370" r:id="rId28"/>
    <p:sldId id="299" r:id="rId29"/>
    <p:sldId id="384" r:id="rId30"/>
    <p:sldId id="358" r:id="rId31"/>
    <p:sldId id="382" r:id="rId32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624" autoAdjust="0"/>
  </p:normalViewPr>
  <p:slideViewPr>
    <p:cSldViewPr>
      <p:cViewPr varScale="1">
        <p:scale>
          <a:sx n="98" d="100"/>
          <a:sy n="98" d="100"/>
        </p:scale>
        <p:origin x="-121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3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55366-5992-4C1A-AFB4-91C4CB4E55A1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678B6-4597-4ABC-BFA7-C3E76FEE037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5E61-2720-488C-8AA9-F6E497514796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3CBD4-2FF0-4773-9492-658E714F23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08/07/2019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hyperlink" Target="http://www.lutellabolo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469" b="8469"/>
          <a:stretch>
            <a:fillRect/>
          </a:stretch>
        </p:blipFill>
        <p:spPr bwMode="auto">
          <a:xfrm>
            <a:off x="2915816" y="1347614"/>
            <a:ext cx="3240360" cy="17041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003798"/>
            <a:ext cx="9144000" cy="864095"/>
          </a:xfrm>
          <a:prstGeom prst="rect">
            <a:avLst/>
          </a:prstGeom>
          <a:solidFill>
            <a:srgbClr val="C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 smtClean="0">
                <a:solidFill>
                  <a:srgbClr val="000000"/>
                </a:solidFill>
              </a:rPr>
              <a:t>Projeto Experimental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dirty="0" smtClean="0">
                <a:solidFill>
                  <a:srgbClr val="000000"/>
                </a:solidFill>
              </a:rPr>
              <a:t>Plano de Marketing</a:t>
            </a:r>
            <a:endParaRPr lang="pt-BR" sz="2400" dirty="0">
              <a:solidFill>
                <a:srgbClr val="0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5486"/>
            <a:ext cx="1682750" cy="908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2195736" y="1954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ANGLOSCHOOL SÃO CARLOS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Curso de Gestão Empresarial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Módulo de Marketing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9512" y="4083918"/>
            <a:ext cx="2222500" cy="3678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00"/>
                </a:solidFill>
              </a:rPr>
              <a:t>Empresa: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7504" y="4443958"/>
            <a:ext cx="2520280" cy="3986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 smtClean="0">
                <a:solidFill>
                  <a:srgbClr val="000000"/>
                </a:solidFill>
              </a:rPr>
              <a:t>LUTELLA</a:t>
            </a: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267744" y="4659982"/>
            <a:ext cx="3312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 smtClean="0">
                <a:solidFill>
                  <a:srgbClr val="000000"/>
                </a:solidFill>
              </a:rPr>
              <a:t>Orientador: Rodrigo Rodrigues</a:t>
            </a:r>
            <a:endParaRPr lang="pt-BR" sz="1600" b="1" dirty="0">
              <a:solidFill>
                <a:srgbClr val="0000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508104" y="4083918"/>
            <a:ext cx="3419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 smtClean="0">
                <a:solidFill>
                  <a:srgbClr val="000000"/>
                </a:solidFill>
              </a:rPr>
              <a:t>Projetistas: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 smtClean="0">
                <a:solidFill>
                  <a:srgbClr val="000000"/>
                </a:solidFill>
              </a:rPr>
              <a:t>Luana Aparecida da Silva Bezerra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 dirty="0" smtClean="0">
                <a:solidFill>
                  <a:srgbClr val="000000"/>
                </a:solidFill>
              </a:rPr>
              <a:t>Vinicius Eduardo do Nascimento</a:t>
            </a:r>
            <a:endParaRPr lang="pt-BR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771550"/>
            <a:ext cx="4123928" cy="818406"/>
          </a:xfrm>
        </p:spPr>
        <p:txBody>
          <a:bodyPr/>
          <a:lstStyle/>
          <a:p>
            <a:r>
              <a:rPr lang="pt-BR" sz="6000" dirty="0" smtClean="0"/>
              <a:t>Valores</a:t>
            </a:r>
            <a:endParaRPr lang="pt-BR" sz="6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987054"/>
          </a:xfrm>
        </p:spPr>
        <p:txBody>
          <a:bodyPr>
            <a:normAutofit fontScale="25000" lnSpcReduction="20000"/>
          </a:bodyPr>
          <a:lstStyle/>
          <a:p>
            <a:r>
              <a:rPr lang="pt-BR" sz="8000" b="1" dirty="0" smtClean="0">
                <a:solidFill>
                  <a:srgbClr val="663300"/>
                </a:solidFill>
              </a:rPr>
              <a:t>Colocar a excelência como prioridade;</a:t>
            </a:r>
          </a:p>
          <a:p>
            <a:r>
              <a:rPr lang="pt-BR" sz="8000" b="1" dirty="0" smtClean="0">
                <a:solidFill>
                  <a:srgbClr val="663300"/>
                </a:solidFill>
              </a:rPr>
              <a:t>Agilidade, Honestidade e Transparência no atendimento;</a:t>
            </a:r>
          </a:p>
          <a:p>
            <a:r>
              <a:rPr lang="pt-BR" sz="8000" b="1" dirty="0" smtClean="0">
                <a:solidFill>
                  <a:srgbClr val="663300"/>
                </a:solidFill>
              </a:rPr>
              <a:t>Qualidade dos produtos e serviços;</a:t>
            </a:r>
          </a:p>
          <a:p>
            <a:r>
              <a:rPr lang="pt-BR" sz="8000" b="1" dirty="0" smtClean="0">
                <a:solidFill>
                  <a:srgbClr val="663300"/>
                </a:solidFill>
              </a:rPr>
              <a:t>Respeitar sabores, higiene e decorações nos produtos oferecidos;</a:t>
            </a:r>
          </a:p>
          <a:p>
            <a:r>
              <a:rPr lang="pt-BR" sz="8000" b="1" dirty="0" smtClean="0">
                <a:solidFill>
                  <a:srgbClr val="663300"/>
                </a:solidFill>
              </a:rPr>
              <a:t>Ter Responsabilidade  e Comprometimento nas entregas;</a:t>
            </a:r>
          </a:p>
          <a:p>
            <a:r>
              <a:rPr lang="pt-BR" sz="8000" b="1" dirty="0" smtClean="0">
                <a:solidFill>
                  <a:srgbClr val="663300"/>
                </a:solidFill>
              </a:rPr>
              <a:t>Amor  e Capricho pelo trabalho feito.</a:t>
            </a:r>
          </a:p>
          <a:p>
            <a:endParaRPr lang="pt-BR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7855"/>
            <a:ext cx="1584176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651870"/>
            <a:ext cx="1736193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600200" y="457200"/>
            <a:ext cx="7086600" cy="1371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Público Alvo</a:t>
            </a:r>
            <a:endParaRPr kumimoji="0" lang="pt-BR" sz="6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7584" y="3723878"/>
            <a:ext cx="7114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63300"/>
                </a:solidFill>
              </a:rPr>
              <a:t>Estudantes universitários que devido a correria do dia a dia</a:t>
            </a:r>
          </a:p>
          <a:p>
            <a:r>
              <a:rPr lang="pt-BR" sz="2000" b="1" dirty="0" smtClean="0">
                <a:solidFill>
                  <a:srgbClr val="663300"/>
                </a:solidFill>
              </a:rPr>
              <a:t>preferem obter de forma mais rápida sua alimentação,</a:t>
            </a:r>
          </a:p>
          <a:p>
            <a:r>
              <a:rPr lang="pt-BR" sz="2000" b="1" dirty="0" smtClean="0">
                <a:solidFill>
                  <a:srgbClr val="663300"/>
                </a:solidFill>
              </a:rPr>
              <a:t>tendo assim a lembrança do sabor de casa.</a:t>
            </a:r>
            <a:endParaRPr lang="pt-BR" sz="2000" b="1" dirty="0">
              <a:solidFill>
                <a:srgbClr val="6633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563638"/>
            <a:ext cx="45053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1779663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663300"/>
                </a:solidFill>
              </a:rPr>
              <a:t>O posicionamento representativo da marca no mercado é a criatividade, sendo um dos segredos deste negócio; assim trabalhando com receitas próprias e inovadoras, o que representa um diferencial nesse mercado que, em conjunto com uma excelente qualidade dos produtos oferecidos e a presteza do atendimento, se tornam um empreendimento de sucesso.</a:t>
            </a:r>
            <a:endParaRPr lang="pt-BR" sz="2000" b="1" dirty="0">
              <a:solidFill>
                <a:srgbClr val="6633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15616" y="339502"/>
            <a:ext cx="57839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Posicionamento</a:t>
            </a:r>
            <a:endParaRPr lang="pt-BR" sz="6000" dirty="0"/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sz="4400" dirty="0" smtClean="0"/>
              <a:t>Estrutura Organizacional</a:t>
            </a:r>
            <a:br>
              <a:rPr lang="pt-BR" sz="4400" dirty="0" smtClean="0"/>
            </a:b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83568" y="1707654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663300"/>
                </a:solidFill>
              </a:rPr>
              <a:t>2 Proprietários, sendo: uma Chefe de cozinha e um Gestor empresarial;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Cozinheira;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Confeiteira;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Auxiliar de cozinha;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Auxiliar de limpeza;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Garçonete;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Operador de caixa;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Entregador;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Segurança.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27584" y="1059582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Funcionários: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71600" y="411510"/>
            <a:ext cx="7056784" cy="7920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Estrutura Organizacional</a:t>
            </a:r>
            <a:endParaRPr kumimoji="0" lang="pt-BR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2139702"/>
            <a:ext cx="52629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663300"/>
                </a:solidFill>
              </a:rPr>
              <a:t>1 Empresa física em São Carlos;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Estacionamento próprio;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Veículo de entrega;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2 Banheiros;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Balcão de caixa;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4</a:t>
            </a:r>
            <a:r>
              <a:rPr lang="pt-BR" b="1" dirty="0" smtClean="0">
                <a:solidFill>
                  <a:srgbClr val="663300"/>
                </a:solidFill>
              </a:rPr>
              <a:t> </a:t>
            </a:r>
            <a:r>
              <a:rPr lang="pt-BR" b="1" dirty="0" smtClean="0">
                <a:solidFill>
                  <a:srgbClr val="663300"/>
                </a:solidFill>
              </a:rPr>
              <a:t>Conjuntos de Mesas </a:t>
            </a:r>
            <a:r>
              <a:rPr lang="pt-BR" b="1" dirty="0" smtClean="0">
                <a:solidFill>
                  <a:srgbClr val="663300"/>
                </a:solidFill>
              </a:rPr>
              <a:t>com Cadeiras e Poltronas;</a:t>
            </a:r>
            <a:endParaRPr lang="pt-BR" b="1" dirty="0" smtClean="0">
              <a:solidFill>
                <a:srgbClr val="663300"/>
              </a:solidFill>
            </a:endParaRPr>
          </a:p>
          <a:p>
            <a:r>
              <a:rPr lang="pt-BR" b="1" dirty="0" smtClean="0">
                <a:solidFill>
                  <a:srgbClr val="663300"/>
                </a:solidFill>
              </a:rPr>
              <a:t>1 Balcão refrigerado;</a:t>
            </a:r>
          </a:p>
          <a:p>
            <a:r>
              <a:rPr lang="pt-BR" b="1" dirty="0" smtClean="0">
                <a:solidFill>
                  <a:srgbClr val="663300"/>
                </a:solidFill>
              </a:rPr>
              <a:t>1 Balcão Vitrine.</a:t>
            </a:r>
          </a:p>
          <a:p>
            <a:endParaRPr lang="pt-BR" dirty="0">
              <a:solidFill>
                <a:srgbClr val="6633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259632" y="149163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Patrimônio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63638"/>
            <a:ext cx="50673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139702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139952" y="411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828800" y="339502"/>
            <a:ext cx="5486400" cy="5094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FROTA</a:t>
            </a:r>
            <a:endParaRPr kumimoji="0" lang="pt-BR" sz="6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81063"/>
            <a:ext cx="9144000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uxograma: Processo 3"/>
          <p:cNvSpPr/>
          <p:nvPr/>
        </p:nvSpPr>
        <p:spPr>
          <a:xfrm>
            <a:off x="1403648" y="915566"/>
            <a:ext cx="6192688" cy="64807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3478"/>
            <a:ext cx="74888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9688" b="968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Espaço Físico</a:t>
            </a:r>
            <a:endParaRPr lang="pt-BR" sz="4400" dirty="0"/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Salão Interno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3518"/>
            <a:ext cx="4038600" cy="268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43382"/>
            <a:ext cx="4038600" cy="270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Decoração </a:t>
            </a:r>
            <a:endParaRPr lang="pt-B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48462"/>
            <a:ext cx="4038600" cy="269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44637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187624" y="267494"/>
            <a:ext cx="6552728" cy="1224136"/>
          </a:xfrm>
        </p:spPr>
        <p:txBody>
          <a:bodyPr>
            <a:noAutofit/>
          </a:bodyPr>
          <a:lstStyle/>
          <a:p>
            <a:r>
              <a:rPr lang="pt-BR" sz="8000" dirty="0" smtClean="0"/>
              <a:t>LOGOTIPO</a:t>
            </a:r>
            <a:endParaRPr lang="pt-BR" sz="8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3638"/>
            <a:ext cx="9144000" cy="35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Balcão Refrigerado</a:t>
            </a:r>
            <a:endParaRPr lang="pt-B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8158"/>
            <a:ext cx="4038600" cy="264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43382"/>
            <a:ext cx="4038600" cy="270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EQUIPAMENTOS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7787208" cy="56316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663300"/>
                </a:solidFill>
              </a:rPr>
              <a:t>Utensílios e acessórios de cozinha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08440"/>
            <a:ext cx="4040188" cy="274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0950" y="1844675"/>
            <a:ext cx="3209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MAQUINÁRIOS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8075240" cy="563165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rgbClr val="663300"/>
                </a:solidFill>
              </a:rPr>
              <a:t>Eletrodomésticos industriais</a:t>
            </a:r>
            <a:endParaRPr lang="pt-BR" b="1" dirty="0">
              <a:solidFill>
                <a:srgbClr val="6633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85182"/>
            <a:ext cx="4040188" cy="23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95687"/>
            <a:ext cx="360039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Condições Culturais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63739"/>
            <a:ext cx="8229600" cy="21308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dirty="0" smtClean="0">
                <a:solidFill>
                  <a:srgbClr val="663300"/>
                </a:solidFill>
              </a:rPr>
              <a:t>      A </a:t>
            </a:r>
            <a:r>
              <a:rPr lang="pt-BR" b="1" dirty="0" smtClean="0">
                <a:solidFill>
                  <a:srgbClr val="663300"/>
                </a:solidFill>
              </a:rPr>
              <a:t>população Brasileira está entre os 10 maiores consumidores  de </a:t>
            </a:r>
            <a:r>
              <a:rPr lang="pt-BR" b="1" dirty="0" smtClean="0">
                <a:solidFill>
                  <a:srgbClr val="FF0000"/>
                </a:solidFill>
              </a:rPr>
              <a:t>bolos e tortas</a:t>
            </a:r>
            <a:r>
              <a:rPr lang="pt-BR" b="1" dirty="0" smtClean="0">
                <a:solidFill>
                  <a:srgbClr val="663300"/>
                </a:solidFill>
              </a:rPr>
              <a:t> </a:t>
            </a:r>
            <a:r>
              <a:rPr lang="pt-BR" b="1" dirty="0" smtClean="0">
                <a:solidFill>
                  <a:srgbClr val="663300"/>
                </a:solidFill>
              </a:rPr>
              <a:t>do mundo. Contando também que estamos numa era onde as coisas acontecem numa velocidade absurda (principalmente nas </a:t>
            </a:r>
            <a:r>
              <a:rPr lang="pt-BR" b="1" dirty="0" smtClean="0">
                <a:solidFill>
                  <a:srgbClr val="663300"/>
                </a:solidFill>
              </a:rPr>
              <a:t>cidades universitárias), </a:t>
            </a:r>
            <a:r>
              <a:rPr lang="pt-BR" b="1" dirty="0" smtClean="0">
                <a:solidFill>
                  <a:srgbClr val="663300"/>
                </a:solidFill>
              </a:rPr>
              <a:t>por isso é necessário um pequeno Break para um lanche rápido.</a:t>
            </a:r>
          </a:p>
          <a:p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915566"/>
            <a:ext cx="3168352" cy="153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Mercado</a:t>
            </a:r>
            <a:endParaRPr lang="pt-BR" sz="6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67544" y="1563638"/>
            <a:ext cx="4040188" cy="47982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t-PT" sz="8000" b="1" dirty="0" smtClean="0">
                <a:solidFill>
                  <a:schemeClr val="accent6">
                    <a:lumMod val="75000"/>
                  </a:schemeClr>
                </a:solidFill>
              </a:rPr>
              <a:t>Vendas por </a:t>
            </a:r>
            <a:r>
              <a:rPr lang="pt-PT" sz="8000" b="1" dirty="0" smtClean="0">
                <a:solidFill>
                  <a:schemeClr val="accent6">
                    <a:lumMod val="75000"/>
                  </a:schemeClr>
                </a:solidFill>
              </a:rPr>
              <a:t>discriminação</a:t>
            </a:r>
          </a:p>
          <a:p>
            <a:pPr lvl="0"/>
            <a:r>
              <a:rPr lang="pt-PT" sz="8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8000" i="1" u="sng" dirty="0" smtClean="0">
                <a:solidFill>
                  <a:srgbClr val="663300"/>
                </a:solidFill>
              </a:rPr>
              <a:t>atividade:</a:t>
            </a:r>
            <a:endParaRPr lang="pt-BR" dirty="0" smtClean="0">
              <a:solidFill>
                <a:srgbClr val="663300"/>
              </a:solidFill>
            </a:endParaRPr>
          </a:p>
          <a:p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half" idx="3"/>
          </p:nvPr>
        </p:nvSpPr>
        <p:spPr>
          <a:xfrm>
            <a:off x="4644008" y="1563638"/>
            <a:ext cx="4041775" cy="47982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t-PT" sz="8000" b="1" dirty="0" smtClean="0">
                <a:solidFill>
                  <a:schemeClr val="accent6">
                    <a:lumMod val="75000"/>
                  </a:schemeClr>
                </a:solidFill>
              </a:rPr>
              <a:t>entregas </a:t>
            </a:r>
            <a:r>
              <a:rPr lang="pt-PT" sz="8000" b="1" dirty="0" smtClean="0">
                <a:solidFill>
                  <a:schemeClr val="accent6">
                    <a:lumMod val="75000"/>
                  </a:schemeClr>
                </a:solidFill>
              </a:rPr>
              <a:t>por </a:t>
            </a:r>
            <a:r>
              <a:rPr lang="pt-PT" sz="8000" b="1" dirty="0" smtClean="0">
                <a:solidFill>
                  <a:schemeClr val="accent6">
                    <a:lumMod val="75000"/>
                  </a:schemeClr>
                </a:solidFill>
              </a:rPr>
              <a:t>discriminação</a:t>
            </a:r>
          </a:p>
          <a:p>
            <a:pPr lvl="0"/>
            <a:r>
              <a:rPr lang="pt-PT" sz="8000" i="1" dirty="0" smtClean="0"/>
              <a:t> </a:t>
            </a:r>
            <a:r>
              <a:rPr lang="pt-PT" sz="8000" i="1" u="sng" dirty="0" smtClean="0">
                <a:solidFill>
                  <a:srgbClr val="663300"/>
                </a:solidFill>
              </a:rPr>
              <a:t>área geográfica</a:t>
            </a:r>
            <a:r>
              <a:rPr lang="pt-PT" sz="8000" dirty="0" smtClean="0">
                <a:solidFill>
                  <a:srgbClr val="663300"/>
                </a:solidFill>
              </a:rPr>
              <a:t>:</a:t>
            </a:r>
            <a:endParaRPr lang="pt-BR" sz="8000" dirty="0" smtClean="0">
              <a:solidFill>
                <a:srgbClr val="663300"/>
              </a:solidFill>
            </a:endParaRPr>
          </a:p>
          <a:p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2"/>
          </p:nvPr>
        </p:nvSpPr>
        <p:spPr>
          <a:xfrm>
            <a:off x="179512" y="2211710"/>
            <a:ext cx="4317876" cy="2822972"/>
          </a:xfrm>
        </p:spPr>
        <p:txBody>
          <a:bodyPr>
            <a:normAutofit fontScale="92500"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</a:t>
            </a:r>
            <a:r>
              <a:rPr lang="pt-PT" b="1" dirty="0" smtClean="0">
                <a:solidFill>
                  <a:srgbClr val="FF0000"/>
                </a:solidFill>
              </a:rPr>
              <a:t>5% bolos doces decorados.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15</a:t>
            </a:r>
            <a:r>
              <a:rPr lang="pt-PT" b="1" dirty="0" smtClean="0">
                <a:solidFill>
                  <a:srgbClr val="FF0000"/>
                </a:solidFill>
              </a:rPr>
              <a:t>% bolos salgados.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10% tortas doces.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10% tortas salgadas.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10% bolos caseiros.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2</a:t>
            </a:r>
            <a:r>
              <a:rPr lang="pt-PT" b="1" dirty="0" smtClean="0">
                <a:solidFill>
                  <a:srgbClr val="FF0000"/>
                </a:solidFill>
              </a:rPr>
              <a:t>0</a:t>
            </a:r>
            <a:r>
              <a:rPr lang="pt-PT" b="1" dirty="0" smtClean="0">
                <a:solidFill>
                  <a:srgbClr val="FF0000"/>
                </a:solidFill>
              </a:rPr>
              <a:t>% fatias no local.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20% pedaços para viagem.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4"/>
          </p:nvPr>
        </p:nvSpPr>
        <p:spPr>
          <a:xfrm>
            <a:off x="4644008" y="2211710"/>
            <a:ext cx="4041775" cy="2822972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5</a:t>
            </a:r>
            <a:r>
              <a:rPr lang="pt-PT" b="1" dirty="0" smtClean="0">
                <a:solidFill>
                  <a:srgbClr val="FF0000"/>
                </a:solidFill>
              </a:rPr>
              <a:t>0</a:t>
            </a:r>
            <a:r>
              <a:rPr lang="pt-PT" b="1" dirty="0" smtClean="0">
                <a:solidFill>
                  <a:srgbClr val="FF0000"/>
                </a:solidFill>
              </a:rPr>
              <a:t>% </a:t>
            </a:r>
            <a:r>
              <a:rPr lang="pt-PT" b="1" dirty="0" smtClean="0">
                <a:solidFill>
                  <a:srgbClr val="FF0000"/>
                </a:solidFill>
              </a:rPr>
              <a:t>no bairro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11</a:t>
            </a:r>
            <a:r>
              <a:rPr lang="pt-PT" b="1" dirty="0" smtClean="0">
                <a:solidFill>
                  <a:srgbClr val="FF0000"/>
                </a:solidFill>
              </a:rPr>
              <a:t>% </a:t>
            </a:r>
            <a:r>
              <a:rPr lang="pt-PT" b="1" dirty="0" smtClean="0">
                <a:solidFill>
                  <a:srgbClr val="FF0000"/>
                </a:solidFill>
              </a:rPr>
              <a:t>n</a:t>
            </a:r>
            <a:r>
              <a:rPr lang="pt-PT" b="1" dirty="0" smtClean="0">
                <a:solidFill>
                  <a:srgbClr val="FF0000"/>
                </a:solidFill>
              </a:rPr>
              <a:t>o centro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12% </a:t>
            </a:r>
            <a:r>
              <a:rPr lang="pt-PT" b="1" dirty="0" smtClean="0">
                <a:solidFill>
                  <a:srgbClr val="FF0000"/>
                </a:solidFill>
              </a:rPr>
              <a:t>n</a:t>
            </a:r>
            <a:r>
              <a:rPr lang="pt-PT" b="1" dirty="0" smtClean="0">
                <a:solidFill>
                  <a:srgbClr val="FF0000"/>
                </a:solidFill>
              </a:rPr>
              <a:t>a área norte</a:t>
            </a:r>
          </a:p>
          <a:p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14% na </a:t>
            </a:r>
            <a:r>
              <a:rPr lang="pt-PT" b="1" dirty="0" smtClean="0">
                <a:solidFill>
                  <a:srgbClr val="FF0000"/>
                </a:solidFill>
              </a:rPr>
              <a:t>área </a:t>
            </a:r>
            <a:r>
              <a:rPr lang="pt-PT" b="1" dirty="0" smtClean="0">
                <a:solidFill>
                  <a:srgbClr val="FF0000"/>
                </a:solidFill>
              </a:rPr>
              <a:t>sul </a:t>
            </a:r>
            <a:r>
              <a:rPr lang="pt-PT" b="1" dirty="0" smtClean="0">
                <a:solidFill>
                  <a:srgbClr val="FF0000"/>
                </a:solidFill>
              </a:rPr>
              <a:t/>
            </a:r>
            <a:br>
              <a:rPr lang="pt-PT" b="1" dirty="0" smtClean="0">
                <a:solidFill>
                  <a:srgbClr val="FF0000"/>
                </a:solidFill>
              </a:rPr>
            </a:br>
            <a:r>
              <a:rPr lang="pt-PT" b="1" dirty="0" smtClean="0">
                <a:solidFill>
                  <a:srgbClr val="FF0000"/>
                </a:solidFill>
              </a:rPr>
              <a:t>- </a:t>
            </a:r>
            <a:r>
              <a:rPr lang="pt-PT" b="1" dirty="0" smtClean="0">
                <a:solidFill>
                  <a:srgbClr val="FF0000"/>
                </a:solidFill>
              </a:rPr>
              <a:t>1</a:t>
            </a:r>
            <a:r>
              <a:rPr lang="pt-PT" b="1" dirty="0" smtClean="0">
                <a:solidFill>
                  <a:srgbClr val="FF0000"/>
                </a:solidFill>
              </a:rPr>
              <a:t>3% no restante da cidade.</a:t>
            </a:r>
            <a:endParaRPr lang="pt-BR" b="1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Pontos </a:t>
            </a:r>
            <a:r>
              <a:rPr lang="pt-BR" b="1" dirty="0" smtClean="0">
                <a:solidFill>
                  <a:srgbClr val="0070C0"/>
                </a:solidFill>
              </a:rPr>
              <a:t>Fortes</a:t>
            </a:r>
            <a:r>
              <a:rPr lang="pt-BR" b="1" dirty="0" smtClean="0"/>
              <a:t> e </a:t>
            </a:r>
            <a:r>
              <a:rPr lang="pt-BR" b="1" dirty="0" smtClean="0">
                <a:solidFill>
                  <a:srgbClr val="FF0000"/>
                </a:solidFill>
              </a:rPr>
              <a:t>Fracos</a:t>
            </a:r>
            <a:r>
              <a:rPr lang="pt-BR" b="1" dirty="0" smtClean="0"/>
              <a:t> do principal Concorrente</a:t>
            </a:r>
            <a:endParaRPr lang="pt-BR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342231"/>
            <a:ext cx="575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15816" y="0"/>
            <a:ext cx="31774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Outdoor</a:t>
            </a:r>
            <a:endParaRPr lang="pt-BR" sz="6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9582"/>
            <a:ext cx="9144000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9662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635646"/>
            <a:ext cx="50405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46" b="46"/>
          <a:stretch>
            <a:fillRect/>
          </a:stretch>
        </p:blipFill>
        <p:spPr bwMode="auto">
          <a:xfrm>
            <a:off x="0" y="1059582"/>
            <a:ext cx="9144000" cy="408391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xfrm>
            <a:off x="1828800" y="339502"/>
            <a:ext cx="5486400" cy="5094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Busdoor</a:t>
            </a:r>
            <a:endParaRPr kumimoji="0" lang="pt-BR" sz="6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851670"/>
            <a:ext cx="4320480" cy="15104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851670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CRACHÁ</a:t>
            </a:r>
            <a:endParaRPr lang="en-GB" sz="6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76349"/>
            <a:ext cx="6120680" cy="360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75607"/>
            <a:ext cx="23042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275606"/>
            <a:ext cx="2053579" cy="364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75606"/>
            <a:ext cx="306175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UNIFORMES</a:t>
            </a:r>
            <a:endParaRPr kumimoji="0" lang="en-GB" sz="60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19822"/>
            <a:ext cx="188020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19822"/>
            <a:ext cx="1821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067694"/>
            <a:ext cx="2376264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267495"/>
            <a:ext cx="1944216" cy="18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1338" y="411510"/>
            <a:ext cx="218779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5" name="Ondulado duplo 14"/>
          <p:cNvSpPr/>
          <p:nvPr/>
        </p:nvSpPr>
        <p:spPr>
          <a:xfrm>
            <a:off x="2627784" y="3939902"/>
            <a:ext cx="3528392" cy="914400"/>
          </a:xfrm>
          <a:prstGeom prst="doubleWave">
            <a:avLst/>
          </a:prstGeom>
          <a:solidFill>
            <a:srgbClr val="663300"/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DOCE PRAZER DO SABOR</a:t>
            </a:r>
            <a:endParaRPr lang="pt-BR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2267744" y="457200"/>
            <a:ext cx="4320480" cy="137160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SLOGAN</a:t>
            </a:r>
            <a:endParaRPr lang="pt-BR" sz="6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11510"/>
            <a:ext cx="5328592" cy="448791"/>
          </a:xfrm>
        </p:spPr>
        <p:txBody>
          <a:bodyPr>
            <a:noAutofit/>
          </a:bodyPr>
          <a:lstStyle/>
          <a:p>
            <a:r>
              <a:rPr lang="pt-BR" sz="4000" dirty="0" smtClean="0"/>
              <a:t>Projeto Sustentável</a:t>
            </a:r>
            <a:endParaRPr lang="pt-BR" sz="4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t-PT" sz="2000" b="1" dirty="0" smtClean="0">
                <a:solidFill>
                  <a:srgbClr val="663300"/>
                </a:solidFill>
              </a:rPr>
              <a:t>Ecologicamente correto</a:t>
            </a:r>
          </a:p>
          <a:p>
            <a:r>
              <a:rPr lang="pt-PT" sz="2000" b="1" dirty="0" smtClean="0">
                <a:solidFill>
                  <a:srgbClr val="663300"/>
                </a:solidFill>
              </a:rPr>
              <a:t>Economicamente viável</a:t>
            </a:r>
          </a:p>
          <a:p>
            <a:r>
              <a:rPr lang="pt-PT" sz="2000" b="1" dirty="0" smtClean="0">
                <a:solidFill>
                  <a:srgbClr val="663300"/>
                </a:solidFill>
              </a:rPr>
              <a:t>Socialmente justo</a:t>
            </a:r>
          </a:p>
          <a:p>
            <a:r>
              <a:rPr lang="pt-PT" sz="2000" b="1" dirty="0" smtClean="0">
                <a:solidFill>
                  <a:srgbClr val="663300"/>
                </a:solidFill>
              </a:rPr>
              <a:t>Culturalmente diverso</a:t>
            </a:r>
          </a:p>
          <a:p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959990"/>
            <a:ext cx="5111750" cy="28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5816" y="336383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artesanais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5508104" y="4227934"/>
            <a:ext cx="3408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DOCE PRAZER DO SABOR</a:t>
            </a:r>
            <a:endParaRPr lang="pt-BR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27584" y="429994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663300"/>
                </a:solidFill>
              </a:rPr>
              <a:t>OBRIGADO</a:t>
            </a:r>
            <a:endParaRPr lang="pt-BR" sz="4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ulado 1"/>
          <p:cNvSpPr/>
          <p:nvPr/>
        </p:nvSpPr>
        <p:spPr>
          <a:xfrm>
            <a:off x="1691680" y="123478"/>
            <a:ext cx="5688632" cy="2934653"/>
          </a:xfrm>
          <a:prstGeom prst="wave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Harrington" pitchFamily="82" charset="0"/>
              </a:rPr>
              <a:t>Lu</a:t>
            </a:r>
            <a:r>
              <a:rPr lang="pt-B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arrington" pitchFamily="82" charset="0"/>
              </a:rPr>
              <a:t>tella</a:t>
            </a:r>
          </a:p>
          <a:p>
            <a:pPr algn="ctr"/>
            <a:r>
              <a:rPr lang="pt-B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Bolos e tortas</a:t>
            </a:r>
          </a:p>
          <a:p>
            <a:pPr algn="ctr"/>
            <a:r>
              <a:rPr lang="pt-BR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endParaRPr lang="pt-BR" sz="16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Ondulado duplo 7"/>
          <p:cNvSpPr/>
          <p:nvPr/>
        </p:nvSpPr>
        <p:spPr>
          <a:xfrm>
            <a:off x="3635896" y="3147814"/>
            <a:ext cx="3528392" cy="914400"/>
          </a:xfrm>
          <a:prstGeom prst="doubleWave">
            <a:avLst/>
          </a:prstGeom>
          <a:solidFill>
            <a:srgbClr val="663300"/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DOCE PRAZER DO SABOR</a:t>
            </a:r>
            <a:endParaRPr lang="pt-BR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5486"/>
            <a:ext cx="131481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81834"/>
            <a:ext cx="1440160" cy="136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67494"/>
            <a:ext cx="142682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4306" y="3579862"/>
            <a:ext cx="150416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643758"/>
            <a:ext cx="1545832" cy="105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Retângulo 11"/>
          <p:cNvSpPr/>
          <p:nvPr/>
        </p:nvSpPr>
        <p:spPr>
          <a:xfrm>
            <a:off x="4932040" y="2355726"/>
            <a:ext cx="2332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 DOCE PRAZER DO SABOR</a:t>
            </a:r>
            <a:endParaRPr lang="pt-BR" sz="1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347864" y="1995686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artesanais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4155926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(16) 997867699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4587974"/>
            <a:ext cx="356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solidFill>
                  <a:schemeClr val="accent6">
                    <a:lumMod val="50000"/>
                  </a:schemeClr>
                </a:solidFill>
                <a:hlinkClick r:id="rId9"/>
              </a:rPr>
              <a:t>www.lutellabolos</a:t>
            </a:r>
            <a:r>
              <a:rPr lang="pt-BR" b="1" u="sng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b="1" u="sng" dirty="0" smtClean="0">
                <a:solidFill>
                  <a:schemeClr val="accent6">
                    <a:lumMod val="50000"/>
                  </a:schemeClr>
                </a:solidFill>
              </a:rPr>
              <a:t>tortas.com.br</a:t>
            </a:r>
            <a:endParaRPr lang="pt-B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699542"/>
            <a:ext cx="2533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63300"/>
                </a:solidFill>
              </a:rPr>
              <a:t>NOME FANTASIA: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899592" y="1203598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LUTELLA - BOLOS E TORTAS ARTESANAIS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9592" y="1707654"/>
            <a:ext cx="3252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63300"/>
                </a:solidFill>
              </a:rPr>
              <a:t>SÓCIO /PROPRIETÁRIO:</a:t>
            </a:r>
            <a:endParaRPr lang="pt-BR" sz="2000" b="1" dirty="0">
              <a:solidFill>
                <a:srgbClr val="6633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139702"/>
            <a:ext cx="746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Luana Aparecida da Silva Bezerra e Vinicius Eduardo do Nascimento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2571750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63300"/>
                </a:solidFill>
              </a:rPr>
              <a:t>LOCALIZAÇÃO:</a:t>
            </a:r>
            <a:endParaRPr lang="pt-BR" sz="2000" b="1" dirty="0">
              <a:solidFill>
                <a:srgbClr val="6633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9592" y="3003798"/>
            <a:ext cx="6409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Alameda dos  Crisântemos – Cidade Jardim, São Carlos/ SP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(próximo ao antigo Kartódromo)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99592" y="3723878"/>
            <a:ext cx="352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663300"/>
                </a:solidFill>
              </a:rPr>
              <a:t>MERCADO DE ATUAÇÃO:</a:t>
            </a:r>
            <a:endParaRPr lang="pt-BR" sz="2000" b="1" dirty="0">
              <a:solidFill>
                <a:srgbClr val="6633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415592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São Carlos, SP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195486"/>
            <a:ext cx="4339952" cy="7920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Segmento</a:t>
            </a:r>
            <a:endParaRPr kumimoji="0" lang="pt-BR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059582"/>
            <a:ext cx="5455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u="sng" dirty="0" smtClean="0">
                <a:solidFill>
                  <a:srgbClr val="663300"/>
                </a:solidFill>
              </a:rPr>
              <a:t>Food Service</a:t>
            </a:r>
            <a:r>
              <a:rPr lang="pt-BR" sz="2400" b="1" i="1" dirty="0" smtClean="0">
                <a:solidFill>
                  <a:srgbClr val="663300"/>
                </a:solidFill>
              </a:rPr>
              <a:t> – </a:t>
            </a:r>
            <a:r>
              <a:rPr lang="pt-BR" sz="2400" b="1" dirty="0" smtClean="0">
                <a:solidFill>
                  <a:srgbClr val="663300"/>
                </a:solidFill>
              </a:rPr>
              <a:t>alimentação fora do lar</a:t>
            </a:r>
            <a:endParaRPr lang="pt-BR" sz="2400" b="1" dirty="0">
              <a:solidFill>
                <a:srgbClr val="66330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2931790"/>
            <a:ext cx="7086600" cy="81840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Diferencial Competitivo</a:t>
            </a:r>
            <a:endParaRPr kumimoji="0" lang="pt-BR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3723878"/>
            <a:ext cx="421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663300"/>
                </a:solidFill>
              </a:rPr>
              <a:t>Fabricação Artesanal Própria</a:t>
            </a:r>
            <a:endParaRPr lang="pt-BR" sz="2400" b="1" dirty="0">
              <a:solidFill>
                <a:srgbClr val="663300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1563638"/>
            <a:ext cx="4339952" cy="86409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Conceito</a:t>
            </a:r>
            <a:endParaRPr kumimoji="0" lang="pt-BR" sz="4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1560" y="2355726"/>
            <a:ext cx="4209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663300"/>
                </a:solidFill>
              </a:rPr>
              <a:t>Alimentação prática e rápida</a:t>
            </a:r>
            <a:endParaRPr lang="pt-BR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600200" y="457200"/>
            <a:ext cx="7086600" cy="1371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Defesa do Nome</a:t>
            </a:r>
            <a:endParaRPr kumimoji="0" lang="pt-BR" sz="60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3003798"/>
            <a:ext cx="830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663300"/>
                </a:solidFill>
              </a:rPr>
              <a:t>Tendo a letra inicial do nome de um dos proprietários, e assim fazendo lembrar de uma marca famosa de creme de cacau com avelã, sendo um de nossos ingredientes.</a:t>
            </a:r>
            <a:endParaRPr lang="pt-BR" sz="2000" b="1" dirty="0">
              <a:solidFill>
                <a:srgbClr val="6633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55776" y="1635646"/>
            <a:ext cx="32640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Harrington" pitchFamily="82" charset="0"/>
              </a:rPr>
              <a:t>Lu</a:t>
            </a:r>
            <a:r>
              <a:rPr lang="pt-BR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arrington" pitchFamily="82" charset="0"/>
              </a:rPr>
              <a:t>tella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2539752" cy="1034430"/>
          </a:xfrm>
        </p:spPr>
        <p:txBody>
          <a:bodyPr>
            <a:normAutofit/>
          </a:bodyPr>
          <a:lstStyle/>
          <a:p>
            <a:r>
              <a:rPr lang="pt-BR" sz="6000" dirty="0" smtClean="0"/>
              <a:t>Visão</a:t>
            </a:r>
            <a:endParaRPr lang="pt-BR" sz="6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663300"/>
                </a:solidFill>
              </a:rPr>
              <a:t>Ser lembrado por nossos clientes como empresa ágil, de atendimento exemplar e que oferece produtos com qualidade e beleza.</a:t>
            </a:r>
          </a:p>
          <a:p>
            <a:endParaRPr lang="pt-BR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75806"/>
            <a:ext cx="2016223" cy="187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429" y="3129644"/>
            <a:ext cx="2402044" cy="181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3259832" cy="962422"/>
          </a:xfrm>
        </p:spPr>
        <p:txBody>
          <a:bodyPr/>
          <a:lstStyle/>
          <a:p>
            <a:r>
              <a:rPr lang="pt-BR" sz="6000" dirty="0" smtClean="0"/>
              <a:t>Missão</a:t>
            </a:r>
            <a:endParaRPr lang="pt-BR" sz="6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8000" b="1" dirty="0" smtClean="0">
                <a:solidFill>
                  <a:srgbClr val="663300"/>
                </a:solidFill>
              </a:rPr>
              <a:t>Satisfazer os desejos dos consumidores, superando as suas</a:t>
            </a:r>
          </a:p>
          <a:p>
            <a:r>
              <a:rPr lang="pt-BR" sz="8000" b="1" dirty="0" smtClean="0">
                <a:solidFill>
                  <a:srgbClr val="663300"/>
                </a:solidFill>
              </a:rPr>
              <a:t>expectativas; criando alimentos diferenciados e saborosos,</a:t>
            </a:r>
          </a:p>
          <a:p>
            <a:r>
              <a:rPr lang="pt-BR" sz="8000" b="1" dirty="0" smtClean="0">
                <a:solidFill>
                  <a:srgbClr val="663300"/>
                </a:solidFill>
              </a:rPr>
              <a:t>produzidos com amor, qualidade, higiene e arte visual. </a:t>
            </a:r>
          </a:p>
          <a:p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7814"/>
            <a:ext cx="1857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4046</TotalTime>
  <Words>563</Words>
  <Application>Microsoft Office PowerPoint</Application>
  <PresentationFormat>Apresentação na tela (16:9)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Ápice</vt:lpstr>
      <vt:lpstr>Slide 1</vt:lpstr>
      <vt:lpstr>LOGOTIPO</vt:lpstr>
      <vt:lpstr>SLOGAN</vt:lpstr>
      <vt:lpstr>Slide 4</vt:lpstr>
      <vt:lpstr>Slide 5</vt:lpstr>
      <vt:lpstr>Slide 6</vt:lpstr>
      <vt:lpstr>Slide 7</vt:lpstr>
      <vt:lpstr>Visão</vt:lpstr>
      <vt:lpstr>Missão</vt:lpstr>
      <vt:lpstr>Valores</vt:lpstr>
      <vt:lpstr>Slide 11</vt:lpstr>
      <vt:lpstr>Slide 12</vt:lpstr>
      <vt:lpstr>Estrutura Organizacional </vt:lpstr>
      <vt:lpstr>Slide 14</vt:lpstr>
      <vt:lpstr>Slide 15</vt:lpstr>
      <vt:lpstr>Slide 16</vt:lpstr>
      <vt:lpstr>Espaço Físico</vt:lpstr>
      <vt:lpstr>Salão Interno</vt:lpstr>
      <vt:lpstr>Decoração </vt:lpstr>
      <vt:lpstr>Balcão Refrigerado</vt:lpstr>
      <vt:lpstr>EQUIPAMENTOS</vt:lpstr>
      <vt:lpstr>MAQUINÁRIOS</vt:lpstr>
      <vt:lpstr>Condições Culturais  </vt:lpstr>
      <vt:lpstr>Mercado</vt:lpstr>
      <vt:lpstr>Pontos Fortes e Fracos do principal Concorrente</vt:lpstr>
      <vt:lpstr>Slide 26</vt:lpstr>
      <vt:lpstr>Busdoor</vt:lpstr>
      <vt:lpstr>CRACHÁ</vt:lpstr>
      <vt:lpstr>Slide 29</vt:lpstr>
      <vt:lpstr>Projeto Sustentável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Limão X Rins</dc:title>
  <dc:creator>happi</dc:creator>
  <cp:lastModifiedBy>Marcia</cp:lastModifiedBy>
  <cp:revision>545</cp:revision>
  <dcterms:created xsi:type="dcterms:W3CDTF">2012-05-12T20:08:46Z</dcterms:created>
  <dcterms:modified xsi:type="dcterms:W3CDTF">2019-07-08T20:52:39Z</dcterms:modified>
</cp:coreProperties>
</file>