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6" r:id="rId2"/>
    <p:sldId id="257" r:id="rId3"/>
    <p:sldId id="304" r:id="rId4"/>
    <p:sldId id="305" r:id="rId5"/>
    <p:sldId id="306" r:id="rId6"/>
    <p:sldId id="307" r:id="rId7"/>
    <p:sldId id="308" r:id="rId8"/>
    <p:sldId id="309" r:id="rId9"/>
    <p:sldId id="310" r:id="rId10"/>
    <p:sldId id="266" r:id="rId11"/>
    <p:sldId id="295" r:id="rId12"/>
    <p:sldId id="293" r:id="rId13"/>
    <p:sldId id="294" r:id="rId14"/>
    <p:sldId id="258" r:id="rId15"/>
    <p:sldId id="267" r:id="rId16"/>
    <p:sldId id="268" r:id="rId17"/>
    <p:sldId id="270" r:id="rId18"/>
    <p:sldId id="271" r:id="rId19"/>
    <p:sldId id="272" r:id="rId20"/>
    <p:sldId id="273" r:id="rId21"/>
    <p:sldId id="274" r:id="rId22"/>
    <p:sldId id="275" r:id="rId23"/>
    <p:sldId id="290" r:id="rId24"/>
    <p:sldId id="276" r:id="rId25"/>
    <p:sldId id="277" r:id="rId26"/>
    <p:sldId id="269" r:id="rId27"/>
    <p:sldId id="278" r:id="rId28"/>
    <p:sldId id="281" r:id="rId29"/>
    <p:sldId id="289" r:id="rId30"/>
    <p:sldId id="279" r:id="rId31"/>
    <p:sldId id="280" r:id="rId32"/>
    <p:sldId id="282" r:id="rId33"/>
    <p:sldId id="288" r:id="rId34"/>
    <p:sldId id="261" r:id="rId35"/>
    <p:sldId id="283" r:id="rId36"/>
    <p:sldId id="284" r:id="rId37"/>
    <p:sldId id="291" r:id="rId38"/>
    <p:sldId id="285" r:id="rId39"/>
    <p:sldId id="292" r:id="rId40"/>
    <p:sldId id="286" r:id="rId41"/>
    <p:sldId id="287" r:id="rId42"/>
    <p:sldId id="259" r:id="rId43"/>
    <p:sldId id="296" r:id="rId44"/>
    <p:sldId id="297" r:id="rId45"/>
    <p:sldId id="302" r:id="rId46"/>
    <p:sldId id="298" r:id="rId47"/>
    <p:sldId id="299" r:id="rId48"/>
    <p:sldId id="300" r:id="rId49"/>
    <p:sldId id="301" r:id="rId50"/>
    <p:sldId id="303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5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9134" autoAdjust="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09185-F9F9-4EA1-80FE-9DC56818E06C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0A5BA4-21EE-4FEA-A78B-A3BAC4FBEE9B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4482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5BA4-21EE-4FEA-A78B-A3BAC4FBEE9B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280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5BA4-21EE-4FEA-A78B-A3BAC4FBEE9B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7969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5BA4-21EE-4FEA-A78B-A3BAC4FBEE9B}" type="slidenum">
              <a:rPr lang="pt-BR" smtClean="0"/>
              <a:t>14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3064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5BA4-21EE-4FEA-A78B-A3BAC4FBEE9B}" type="slidenum">
              <a:rPr lang="pt-BR" smtClean="0"/>
              <a:t>26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26878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5BA4-21EE-4FEA-A78B-A3BAC4FBEE9B}" type="slidenum">
              <a:rPr lang="pt-BR" smtClean="0"/>
              <a:t>27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5345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A5BA4-21EE-4FEA-A78B-A3BAC4FBEE9B}" type="slidenum">
              <a:rPr lang="pt-BR" smtClean="0"/>
              <a:t>29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09000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7594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6822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7425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33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13932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94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57587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19067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61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578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95490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43929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491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2722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4740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738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1726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A46FBB-970A-4873-B984-B9D857043249}" type="datetimeFigureOut">
              <a:rPr lang="pt-BR" smtClean="0"/>
              <a:t>17/01/2022</a:t>
            </a:fld>
            <a:endParaRPr lang="pt-B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355A64-C6CA-4821-AF74-3F720E85004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369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rasel.com.br/" TargetMode="External"/><Relationship Id="rId2" Type="http://schemas.openxmlformats.org/officeDocument/2006/relationships/hyperlink" Target="http://www.sebrae.com.br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http://logo.empregos.com.br/102554_G.jpg">
            <a:extLst>
              <a:ext uri="{FF2B5EF4-FFF2-40B4-BE49-F238E27FC236}">
                <a16:creationId xmlns:a16="http://schemas.microsoft.com/office/drawing/2014/main" id="{3404A410-18F7-4ED6-B991-F4800AED25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381" y="201664"/>
            <a:ext cx="1360204" cy="78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F5A3DE3-5ACB-4D95-A8E8-792AECA8F320}"/>
              </a:ext>
            </a:extLst>
          </p:cNvPr>
          <p:cNvSpPr/>
          <p:nvPr/>
        </p:nvSpPr>
        <p:spPr>
          <a:xfrm>
            <a:off x="4403786" y="109331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b="1" dirty="0">
                <a:latin typeface="Arial Narrow" pitchFamily="34" charset="0"/>
                <a:cs typeface="Arial" pitchFamily="34" charset="0"/>
              </a:rPr>
              <a:t>ANGLOSCHOOL SÃO CARLOS</a:t>
            </a:r>
          </a:p>
          <a:p>
            <a:pPr algn="ctr"/>
            <a:r>
              <a:rPr lang="pt-BR" sz="2000" dirty="0">
                <a:latin typeface="Arial Narrow" pitchFamily="34" charset="0"/>
                <a:cs typeface="Arial" pitchFamily="34" charset="0"/>
              </a:rPr>
              <a:t>Curso Técnico em Administração</a:t>
            </a:r>
          </a:p>
          <a:p>
            <a:pPr algn="ctr"/>
            <a:r>
              <a:rPr lang="pt-BR" sz="2000" dirty="0">
                <a:latin typeface="Arial Narrow" pitchFamily="34" charset="0"/>
                <a:cs typeface="Arial" pitchFamily="34" charset="0"/>
              </a:rPr>
              <a:t>Módulo de Marketing</a:t>
            </a:r>
            <a:endParaRPr lang="pt-BR" sz="2000" dirty="0">
              <a:latin typeface="Arial Narrow" pitchFamily="34" charset="0"/>
            </a:endParaRPr>
          </a:p>
        </p:txBody>
      </p:sp>
      <p:pic>
        <p:nvPicPr>
          <p:cNvPr id="14" name="Picture 4" descr="http://cristianethiel.com.br/blog/wp-content/uploads/2014/12/marketing-de-conte%C3%BAdo-011.png">
            <a:extLst>
              <a:ext uri="{FF2B5EF4-FFF2-40B4-BE49-F238E27FC236}">
                <a16:creationId xmlns:a16="http://schemas.microsoft.com/office/drawing/2014/main" id="{33A52810-A18E-43C8-873D-9B8DCD164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90" y="1235078"/>
            <a:ext cx="4207768" cy="280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CDF5A6D-2CD9-43CB-9C45-F059EFFEDE21}"/>
              </a:ext>
            </a:extLst>
          </p:cNvPr>
          <p:cNvSpPr/>
          <p:nvPr/>
        </p:nvSpPr>
        <p:spPr>
          <a:xfrm>
            <a:off x="1655676" y="3657824"/>
            <a:ext cx="9144000" cy="110332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Projeto Experimental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Arial Narrow" pitchFamily="34" charset="0"/>
                <a:cs typeface="Arial" panose="020B0604020202020204" pitchFamily="34" charset="0"/>
              </a:rPr>
              <a:t>Plano de Marketing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68EDDA9-6AC8-40B5-852B-E8FC40878C36}"/>
              </a:ext>
            </a:extLst>
          </p:cNvPr>
          <p:cNvSpPr txBox="1"/>
          <p:nvPr/>
        </p:nvSpPr>
        <p:spPr>
          <a:xfrm>
            <a:off x="1655676" y="4582289"/>
            <a:ext cx="25202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latin typeface="Arial Narrow" pitchFamily="34" charset="0"/>
              </a:rPr>
              <a:t>Empresa:</a:t>
            </a:r>
          </a:p>
          <a:p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5DBA77A-0C01-46F9-A89C-66A2A67D6968}"/>
              </a:ext>
            </a:extLst>
          </p:cNvPr>
          <p:cNvSpPr txBox="1"/>
          <p:nvPr/>
        </p:nvSpPr>
        <p:spPr>
          <a:xfrm>
            <a:off x="995351" y="5136313"/>
            <a:ext cx="3742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Route SeSCenta6</a:t>
            </a:r>
          </a:p>
          <a:p>
            <a:pPr algn="ctr"/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 Pub-Lounge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1D9A960-1C1B-4C3F-BCA3-E9DAFED34BB4}"/>
              </a:ext>
            </a:extLst>
          </p:cNvPr>
          <p:cNvSpPr txBox="1"/>
          <p:nvPr/>
        </p:nvSpPr>
        <p:spPr>
          <a:xfrm>
            <a:off x="8693137" y="4209486"/>
            <a:ext cx="34988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chemeClr val="bg1"/>
                </a:solidFill>
                <a:latin typeface="Calisto MT" panose="02040603050505030304" pitchFamily="18" charset="0"/>
              </a:rPr>
              <a:t>-</a:t>
            </a:r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Davi da Silva Machado</a:t>
            </a:r>
          </a:p>
          <a:p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-Gabriel Costa da Silva</a:t>
            </a:r>
          </a:p>
          <a:p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-Ivanildo Ap. Santos de Souza</a:t>
            </a:r>
          </a:p>
          <a:p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-Lidiane G Girotto</a:t>
            </a:r>
          </a:p>
          <a:p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-Maria Cecília Guimarães Carvalho</a:t>
            </a:r>
          </a:p>
          <a:p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-Regiane Ap. Zambrano Pinto </a:t>
            </a:r>
          </a:p>
          <a:p>
            <a:r>
              <a:rPr lang="pt-BR" sz="2000" b="1" i="1" dirty="0">
                <a:solidFill>
                  <a:schemeClr val="bg1"/>
                </a:solidFill>
                <a:latin typeface="Calisto MT" panose="02040603050505030304" pitchFamily="18" charset="0"/>
              </a:rPr>
              <a:t>-Tânia Mara Lapin</a:t>
            </a:r>
          </a:p>
          <a:p>
            <a:endParaRPr lang="pt-BR" sz="20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062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5DF02A-49B7-4E8D-BBF1-A5C6D4269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Pesquisa</a:t>
            </a: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A824471E-E4A5-478B-AD4A-F9D6553FB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898" y="2285721"/>
            <a:ext cx="9613861" cy="4092386"/>
          </a:xfrm>
        </p:spPr>
      </p:pic>
    </p:spTree>
    <p:extLst>
      <p:ext uri="{BB962C8B-B14F-4D97-AF65-F5344CB8AC3E}">
        <p14:creationId xmlns:p14="http://schemas.microsoft.com/office/powerpoint/2010/main" val="798140233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A6CD3E-66A2-459E-9843-A76738A11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Pesquisa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sz="2800" i="1" dirty="0">
                <a:solidFill>
                  <a:srgbClr val="FF0000"/>
                </a:solidFill>
                <a:latin typeface="Calisto MT" panose="02040603050505030304" pitchFamily="18" charset="0"/>
              </a:rPr>
              <a:t>Definições de Pub/Lounge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147BE7-22BD-47D3-B7C8-50183AFA2329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Pub deriva-se da expressão inglesa ‘public house’ que traduzida para o português significa ‘local público;</a:t>
            </a:r>
          </a:p>
          <a:p>
            <a:pPr marL="0" indent="0">
              <a:buNone/>
            </a:pPr>
            <a:b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Lounge é uma palavra em inglês que significa sala de estar ou sala de espera. Um Lounge bar é um salão onde pessoas podem se encontrar, interagir de uma maneira relaxada, ouvindo músicas agradáveis e desfrutando algumas bebidas e petiscos diferenciados</a:t>
            </a:r>
            <a:r>
              <a:rPr lang="pt-BR" dirty="0">
                <a:solidFill>
                  <a:schemeClr val="bg1"/>
                </a:solidFill>
              </a:rPr>
              <a:t>.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23854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E9F2F-03E0-4FA2-935C-EA7005E34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Pesquisa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sz="3200" i="1" dirty="0">
                <a:solidFill>
                  <a:srgbClr val="FF0000"/>
                </a:solidFill>
                <a:latin typeface="Calisto MT" panose="02040603050505030304" pitchFamily="18" charset="0"/>
              </a:rPr>
              <a:t>Mercado</a:t>
            </a:r>
            <a:endParaRPr lang="pt-BR" sz="3200" i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74E8ECC-23F8-4A0A-8185-123335F07FA7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O segmento de mercado no qual um ‘Pub’ se insere no Brasil é conhecido como tema Bar.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Por se tratar de um bar temático, o principal diferencial de um Pub no Brasil é o ambiente, que está além do conceito convencional, no qual o cliente vai no estabelecimento para apenas comer e beber.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Nestes locais, a diversão dos frequentadores mais o fato de ele se sentir bem no ambiente, fazendo com que ele fique satisfeito e volte ao local, são tratados como elementos de diferenciação e fidelização.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Só no Brasil, estima-se que existam mais de 10.000 pubs diferenciados.</a:t>
            </a:r>
          </a:p>
          <a:p>
            <a:pPr marL="0" indent="0">
              <a:buNone/>
            </a:pPr>
            <a:b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</a:br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25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791F5-EAA3-45D9-995D-4CA15718B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Pesquisa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C392EA-E360-4C90-9933-86C1D5A84C31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Por ser um bar sofisticado, o Pub compete com outros bares temáticos, boates e clubes noturnos;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Principal concorrente: The Black Bird Pub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Ponto forte: O palco é sempre ocupado por bandas de rock e pop e quando não, pelos melhores djs de São Carlos e região.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Ponto fraco: Ambiente cheio de clientes com poucas cadeiras e demora no atendimento.</a:t>
            </a:r>
          </a:p>
          <a:p>
            <a:pPr marL="0" indent="0">
              <a:buNone/>
            </a:pPr>
            <a:br>
              <a:rPr lang="pt-BR" dirty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232784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6BE07-9FFD-4314-959B-4874F55A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Identidade Visual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6A7720E-2065-490B-95B7-D3AD5195B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643" y="2111948"/>
            <a:ext cx="7940714" cy="4622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60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094CFC-D37C-438D-AD5A-5F3111CD2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A7162B2-3CA6-4B43-95AD-78DB96224F8D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Defesa do Nome: Route SeSCenta6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O nome “Route SeSCenta6” foi inspirado, como aliás, toda a estrutura do PUB Lounge, na famosa Route 66 americana.</a:t>
            </a:r>
          </a:p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E as letras </a:t>
            </a:r>
            <a:r>
              <a:rPr lang="pt-BR" u="sng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S</a:t>
            </a: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 e </a:t>
            </a:r>
            <a:r>
              <a:rPr lang="pt-BR" u="sng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C</a:t>
            </a: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 em maiúsculo, fazem referência a passagem fictícia</a:t>
            </a:r>
          </a:p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 dessa rota, pela cidade de São Carlos, onde o PUB está localizado.</a:t>
            </a:r>
          </a:p>
          <a:p>
            <a:pPr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  <a:cs typeface="Arial" pitchFamily="34" charset="0"/>
              </a:rPr>
              <a:t> Por isso as iniciais da cidade, S e C foram inseridas, de maneira destacada no nome.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19888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27C18C-2540-44F4-9DDA-A2161078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FA75636-A889-49FB-A806-0941A8BDE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9062" y="2717479"/>
            <a:ext cx="7682015" cy="2986510"/>
          </a:xfr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t-BR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pt-BR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Slogan:</a:t>
            </a:r>
          </a:p>
          <a:p>
            <a:pPr>
              <a:buFont typeface="Wingdings" panose="05000000000000000000" pitchFamily="2" charset="2"/>
              <a:buChar char="v"/>
            </a:pPr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>
              <a:buFont typeface="Wingdings" panose="05000000000000000000" pitchFamily="2" charset="2"/>
              <a:buChar char="v"/>
            </a:pPr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0" indent="0" algn="ctr">
              <a:buNone/>
            </a:pPr>
            <a:r>
              <a:rPr lang="pt-BR" sz="4000" dirty="0">
                <a:solidFill>
                  <a:schemeClr val="bg1"/>
                </a:solidFill>
                <a:latin typeface="Calisto MT" panose="02040603050505030304" pitchFamily="18" charset="0"/>
              </a:rPr>
              <a:t>“Nos encontramos nessa estrada”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263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BF58566-1FCC-47F7-B431-03D0F403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C9478BC-313B-40BB-8228-980CD5881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981" y="2192134"/>
            <a:ext cx="10515600" cy="4351338"/>
          </a:xfr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0" indent="0">
              <a:buNone/>
            </a:pPr>
            <a:r>
              <a:rPr lang="pt-B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Posicionamento: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Empresa comprometida com o lema de levar o cliente à uma viagem no túnel do tempo, enquanto relaxa do stress diário do trabalho.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Muito além de vender produtos e serviços, RouteseSCenta6 te leva de encontro aos melhores anos da história e cultura mundiais.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Boa música, boa comida em um ambiente agradável que vai do clássico dos anos 50 aos eletrizantes embalos de sábado a noite das décadas de 70 e 80.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3217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F7A8E5-FA12-4198-8F27-A494F03B7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FD0C8C-FDF9-4D48-97B5-BC4BCFED2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892" y="2337326"/>
            <a:ext cx="4933481" cy="3767446"/>
          </a:xfr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/>
          <a:p>
            <a:r>
              <a:rPr 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Defesa do Logotipo:</a:t>
            </a:r>
          </a:p>
          <a:p>
            <a:endParaRPr lang="pt-BR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sto MT" panose="02040603050505030304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Logo inspirado na famosa placa alusiva a Route 66 americana, estilizada com mapa envelhecido que remete aos PUB ingleses.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Junto do nome, com as iniciais da cidade de São Carlos em Letras maiúsculas e a indicação clara de que se trata de um ambiente PUB e Lounge</a:t>
            </a:r>
          </a:p>
        </p:txBody>
      </p:sp>
      <p:pic>
        <p:nvPicPr>
          <p:cNvPr id="18" name="Espaço Reservado para Conteúdo 17">
            <a:extLst>
              <a:ext uri="{FF2B5EF4-FFF2-40B4-BE49-F238E27FC236}">
                <a16:creationId xmlns:a16="http://schemas.microsoft.com/office/drawing/2014/main" id="{16B9CF10-7093-4200-9B7E-1FE89AF0C4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334" y="2337326"/>
            <a:ext cx="3414956" cy="359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0803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6B810F-D96A-4442-9027-A18A5D3A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1838"/>
            <a:ext cx="10695769" cy="828252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  <a:b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2800" b="1" i="1" dirty="0">
                <a:solidFill>
                  <a:srgbClr val="FF0000"/>
                </a:solidFill>
              </a:rPr>
              <a:t>Maleabilidade da Marca:</a:t>
            </a:r>
            <a:br>
              <a:rPr lang="pt-BR" sz="2800" b="1" i="1" dirty="0">
                <a:solidFill>
                  <a:srgbClr val="FF0000"/>
                </a:solidFill>
              </a:rPr>
            </a:br>
            <a:r>
              <a:rPr lang="pt-BR" sz="2400" i="1" dirty="0">
                <a:latin typeface="Calisto MT" panose="02040603050505030304" pitchFamily="18" charset="0"/>
              </a:rPr>
              <a:t>Não há maleabilidade para componentes da logomarca, somente para cores relativas aos nomes:</a:t>
            </a:r>
            <a:br>
              <a:rPr lang="pt-BR" sz="2400" i="1" dirty="0">
                <a:latin typeface="Calisto MT" panose="02040603050505030304" pitchFamily="18" charset="0"/>
              </a:rPr>
            </a:br>
            <a:r>
              <a:rPr lang="pt-BR" sz="2400" i="1" dirty="0">
                <a:latin typeface="Calisto MT" panose="02040603050505030304" pitchFamily="18" charset="0"/>
              </a:rPr>
              <a:t>Route SeSCenta6 e Pub-Lounge a depender da cor de fundo</a:t>
            </a:r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49175547-0AD2-4B3F-863B-D930E03646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386" y="2759135"/>
            <a:ext cx="3351088" cy="3630612"/>
          </a:xfrm>
        </p:spPr>
      </p:pic>
      <p:pic>
        <p:nvPicPr>
          <p:cNvPr id="10" name="Espaço Reservado para Conteúdo 9">
            <a:extLst>
              <a:ext uri="{FF2B5EF4-FFF2-40B4-BE49-F238E27FC236}">
                <a16:creationId xmlns:a16="http://schemas.microsoft.com/office/drawing/2014/main" id="{DD946EFE-1E40-4B09-BABA-17B23495D3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109" y="2775010"/>
            <a:ext cx="3321782" cy="3598862"/>
          </a:xfr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658984C3-EFA0-4D80-912B-0A68E3E299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526" y="2759135"/>
            <a:ext cx="3351089" cy="3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375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7C9C4511-A465-48A5-8D1F-47865B316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Planejamento</a:t>
            </a: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ECAB6901-A035-491F-81EF-2179567562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220" y="1972229"/>
            <a:ext cx="9181323" cy="4847640"/>
          </a:xfrm>
        </p:spPr>
      </p:pic>
    </p:spTree>
    <p:extLst>
      <p:ext uri="{BB962C8B-B14F-4D97-AF65-F5344CB8AC3E}">
        <p14:creationId xmlns:p14="http://schemas.microsoft.com/office/powerpoint/2010/main" val="249703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4AAC3F27-8392-4973-ABD4-8126E5B88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668"/>
            <a:ext cx="10515600" cy="132556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19C11429-117E-4051-9BAF-B8DEBECC04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67539" y="1961535"/>
            <a:ext cx="4930771" cy="4797074"/>
          </a:xfrm>
          <a:noFill/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Preto</a:t>
            </a:r>
          </a:p>
          <a:p>
            <a:pPr marL="0" indent="0">
              <a:buNone/>
            </a:pPr>
            <a:r>
              <a:rPr lang="pt-BR" sz="2000" i="1" dirty="0">
                <a:solidFill>
                  <a:schemeClr val="bg1"/>
                </a:solidFill>
              </a:rPr>
              <a:t>Elegância, proteção, inteligência, sofisticação, força e astúcia</a:t>
            </a:r>
          </a:p>
          <a:p>
            <a:r>
              <a:rPr lang="pt-BR" dirty="0">
                <a:solidFill>
                  <a:srgbClr val="F3581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Laranja</a:t>
            </a:r>
          </a:p>
          <a:p>
            <a:pPr marL="0" indent="0">
              <a:buNone/>
            </a:pPr>
            <a:r>
              <a:rPr lang="pt-BR" sz="2000" i="1" dirty="0">
                <a:solidFill>
                  <a:schemeClr val="bg1"/>
                </a:solidFill>
              </a:rPr>
              <a:t>Entusiasmo, exuberância, interação, alegria, fascinação</a:t>
            </a:r>
          </a:p>
          <a:p>
            <a:r>
              <a:rPr lang="pt-BR" dirty="0">
                <a:solidFill>
                  <a:srgbClr val="FF0000"/>
                </a:solidFill>
              </a:rPr>
              <a:t>Vermelho</a:t>
            </a:r>
          </a:p>
          <a:p>
            <a:pPr marL="0" indent="0">
              <a:buNone/>
            </a:pPr>
            <a:r>
              <a:rPr lang="pt-BR" sz="2000" i="1" dirty="0">
                <a:solidFill>
                  <a:schemeClr val="bg1"/>
                </a:solidFill>
              </a:rPr>
              <a:t>Paixão, coragem, força fartura, motivação e fama</a:t>
            </a:r>
          </a:p>
          <a:p>
            <a:r>
              <a:rPr lang="pt-BR" dirty="0">
                <a:ln w="1016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Branco</a:t>
            </a:r>
            <a:endParaRPr lang="pt-BR" dirty="0"/>
          </a:p>
          <a:p>
            <a:pPr marL="0" indent="0">
              <a:buNone/>
            </a:pPr>
            <a:r>
              <a:rPr lang="pt-BR" sz="2000" i="1" dirty="0">
                <a:solidFill>
                  <a:schemeClr val="bg1"/>
                </a:solidFill>
              </a:rPr>
              <a:t>Pureza, inocência, fé, benevolência, honestidade e graça</a:t>
            </a:r>
          </a:p>
        </p:txBody>
      </p:sp>
      <p:sp>
        <p:nvSpPr>
          <p:cNvPr id="10" name="Lágrima 9">
            <a:extLst>
              <a:ext uri="{FF2B5EF4-FFF2-40B4-BE49-F238E27FC236}">
                <a16:creationId xmlns:a16="http://schemas.microsoft.com/office/drawing/2014/main" id="{50EDBDE6-0815-4D2A-AB24-3A2F72CF893B}"/>
              </a:ext>
            </a:extLst>
          </p:cNvPr>
          <p:cNvSpPr/>
          <p:nvPr/>
        </p:nvSpPr>
        <p:spPr>
          <a:xfrm>
            <a:off x="1822173" y="2197607"/>
            <a:ext cx="1027043" cy="887942"/>
          </a:xfrm>
          <a:prstGeom prst="teardrop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Lágrima 10">
            <a:extLst>
              <a:ext uri="{FF2B5EF4-FFF2-40B4-BE49-F238E27FC236}">
                <a16:creationId xmlns:a16="http://schemas.microsoft.com/office/drawing/2014/main" id="{4CE6897E-968B-45DD-8C67-DC4E457086A9}"/>
              </a:ext>
            </a:extLst>
          </p:cNvPr>
          <p:cNvSpPr/>
          <p:nvPr/>
        </p:nvSpPr>
        <p:spPr>
          <a:xfrm>
            <a:off x="1822173" y="3236312"/>
            <a:ext cx="1027042" cy="887942"/>
          </a:xfrm>
          <a:prstGeom prst="teardrop">
            <a:avLst/>
          </a:prstGeom>
          <a:solidFill>
            <a:srgbClr val="F35813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12" name="Lágrima 11">
            <a:extLst>
              <a:ext uri="{FF2B5EF4-FFF2-40B4-BE49-F238E27FC236}">
                <a16:creationId xmlns:a16="http://schemas.microsoft.com/office/drawing/2014/main" id="{B049AA1A-63CB-40EF-8F6D-843195B26063}"/>
              </a:ext>
            </a:extLst>
          </p:cNvPr>
          <p:cNvSpPr/>
          <p:nvPr/>
        </p:nvSpPr>
        <p:spPr>
          <a:xfrm>
            <a:off x="1822174" y="4425780"/>
            <a:ext cx="1027041" cy="953514"/>
          </a:xfrm>
          <a:prstGeom prst="teardrop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Lágrima 12">
            <a:extLst>
              <a:ext uri="{FF2B5EF4-FFF2-40B4-BE49-F238E27FC236}">
                <a16:creationId xmlns:a16="http://schemas.microsoft.com/office/drawing/2014/main" id="{3F4D0311-39B5-4F14-8261-03F3A1D8E419}"/>
              </a:ext>
            </a:extLst>
          </p:cNvPr>
          <p:cNvSpPr/>
          <p:nvPr/>
        </p:nvSpPr>
        <p:spPr>
          <a:xfrm>
            <a:off x="1822173" y="5678129"/>
            <a:ext cx="1027042" cy="953513"/>
          </a:xfrm>
          <a:prstGeom prst="teardrop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96803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1CE7A6-D5BA-4E5D-9485-DDFAEBFA2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sz="67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  <a:br>
              <a:rPr lang="pt-BR" dirty="0"/>
            </a:br>
            <a:r>
              <a:rPr lang="pt-BR" i="1" dirty="0"/>
              <a:t>Tipografia: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184E77B3-A51E-480C-8709-57524B8F69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57218"/>
            <a:ext cx="10515600" cy="4351338"/>
          </a:xfr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tx1"/>
                </a:solidFill>
              </a:rPr>
              <a:t>    </a:t>
            </a:r>
            <a:r>
              <a:rPr lang="pt-BR" dirty="0">
                <a:solidFill>
                  <a:schemeClr val="bg1"/>
                </a:solidFill>
              </a:rPr>
              <a:t>Fonte: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    Calisto MT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Aa Bb Cc Dd Ee Ff Gg Hh Ii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Jj Kk Ll Mm Nn Oo Pp Qq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Rr Ss Tt Uu Vv Ww Xx Yy Zz</a:t>
            </a:r>
          </a:p>
          <a:p>
            <a:pPr marL="0" indent="0" algn="just">
              <a:buNone/>
            </a:pPr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1  2   3    4      5      6  7   8    9     0</a:t>
            </a:r>
          </a:p>
          <a:p>
            <a:endParaRPr lang="pt-BR" dirty="0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3D898B5-7DE1-4945-AA46-7F96EC55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24136"/>
            <a:ext cx="4467509" cy="50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44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FB3378-43B0-4CDE-93EA-F3588C2D3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0DEBEFB-C3CD-4483-81DE-85B069538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298601"/>
            <a:ext cx="9613861" cy="3599316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FACHADA Frontal: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6C4F3A-3970-4BEE-BC6E-090867E5D2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647"/>
            <a:ext cx="4581832" cy="58667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4813763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CC2CFA-8F9D-49E5-A914-ED3304A52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7F26033-27EC-4D84-9FA1-8294FC903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251" y="2130322"/>
            <a:ext cx="3672352" cy="43880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99D942E-2119-41D5-9339-59838C3B2284}"/>
              </a:ext>
            </a:extLst>
          </p:cNvPr>
          <p:cNvSpPr txBox="1"/>
          <p:nvPr/>
        </p:nvSpPr>
        <p:spPr>
          <a:xfrm>
            <a:off x="680320" y="2625211"/>
            <a:ext cx="38179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Calisto MT" panose="02040603050505030304" pitchFamily="18" charset="0"/>
              </a:rPr>
              <a:t>Fachada lateral bem no estilo de letreiros luminosos da </a:t>
            </a: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Calisto MT" panose="02040603050505030304" pitchFamily="18" charset="0"/>
              </a:rPr>
              <a:t>Route 66 Americana da década de 60.</a:t>
            </a:r>
          </a:p>
        </p:txBody>
      </p:sp>
    </p:spTree>
    <p:extLst>
      <p:ext uri="{BB962C8B-B14F-4D97-AF65-F5344CB8AC3E}">
        <p14:creationId xmlns:p14="http://schemas.microsoft.com/office/powerpoint/2010/main" val="400812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E9C5A0-D2D9-483B-A95E-F918369453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Wingdings" panose="05000000000000000000" pitchFamily="2" charset="2"/>
              <a:buChar char="v"/>
            </a:pPr>
            <a:r>
              <a:rPr lang="pt-B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Identidade Visual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EB2CACA-7780-4C0B-9BEE-88475EF65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7" y="2008392"/>
            <a:ext cx="9613861" cy="359931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Endereço Web e Mídias sociais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8B0393D8-42A3-4B38-9CAA-160B34AD2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643" y="2463282"/>
            <a:ext cx="7717703" cy="3927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1984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7A04EA-C41C-48DC-91C3-911DE826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>
                <a:solidFill>
                  <a:srgbClr val="FF0000"/>
                </a:solidFill>
              </a:rPr>
            </a:br>
            <a:br>
              <a:rPr lang="pt-BR" dirty="0"/>
            </a:br>
            <a:r>
              <a:rPr lang="pt-BR" sz="3100" i="1" dirty="0">
                <a:solidFill>
                  <a:srgbClr val="FF0000"/>
                </a:solidFill>
                <a:latin typeface="Calisto MT" panose="02040603050505030304" pitchFamily="18" charset="0"/>
              </a:rPr>
              <a:t>Frota de veículos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9E9DF86-FD96-4A60-8461-5771BB880D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079" y="3395216"/>
            <a:ext cx="5936458" cy="3257237"/>
          </a:xfrm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81A5A6AF-ACCD-4753-A823-3DAD6603ED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185982"/>
            <a:ext cx="5414121" cy="3043399"/>
          </a:xfrm>
        </p:spPr>
      </p:pic>
    </p:spTree>
    <p:extLst>
      <p:ext uri="{BB962C8B-B14F-4D97-AF65-F5344CB8AC3E}">
        <p14:creationId xmlns:p14="http://schemas.microsoft.com/office/powerpoint/2010/main" val="3415633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18AD64-8E2A-4A69-A8BE-FA6F8DDB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292" y="857168"/>
            <a:ext cx="9976940" cy="827798"/>
          </a:xfrm>
        </p:spPr>
        <p:txBody>
          <a:bodyPr>
            <a:noAutofit/>
          </a:bodyPr>
          <a:lstStyle/>
          <a:p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/>
            </a:br>
            <a:r>
              <a:rPr lang="pt-BR" sz="3200" i="1" dirty="0">
                <a:latin typeface="Calisto MT" panose="02040603050505030304" pitchFamily="18" charset="0"/>
              </a:rPr>
              <a:t>Uniformes inspirados nas décadas de 30,40,50,60,70,80 usados de acordo com a temática da noite.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5D7FBB1-20A4-459B-AD87-3FC34E6E0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9" y="2498947"/>
            <a:ext cx="2813179" cy="13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1F4D2C85-F1FC-4594-8DB9-F46D0109E2D4}"/>
              </a:ext>
            </a:extLst>
          </p:cNvPr>
          <p:cNvSpPr txBox="1"/>
          <p:nvPr/>
        </p:nvSpPr>
        <p:spPr>
          <a:xfrm>
            <a:off x="1887465" y="2190908"/>
            <a:ext cx="136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Anos 50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6452B0B-64BE-4F8E-8CE0-62C7585381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410" y="2674516"/>
            <a:ext cx="2351314" cy="1343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ECE8BAF-3E17-4D53-AE8D-04723E612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364" y="2482937"/>
            <a:ext cx="1444726" cy="1726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1CAF4BDC-EBCF-456E-B33A-F4812B1407FF}"/>
              </a:ext>
            </a:extLst>
          </p:cNvPr>
          <p:cNvSpPr txBox="1"/>
          <p:nvPr/>
        </p:nvSpPr>
        <p:spPr>
          <a:xfrm>
            <a:off x="8055050" y="2349369"/>
            <a:ext cx="1595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Anos 70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1554159A-8E1B-4663-A1B6-EAA4AFFDAF90}"/>
              </a:ext>
            </a:extLst>
          </p:cNvPr>
          <p:cNvSpPr txBox="1"/>
          <p:nvPr/>
        </p:nvSpPr>
        <p:spPr>
          <a:xfrm>
            <a:off x="10665469" y="2164703"/>
            <a:ext cx="1148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Anos 80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A3E78BA3-2FFF-4A00-B424-13C450D869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673" y="2609092"/>
            <a:ext cx="2697395" cy="13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CC07C64A-4B68-4787-81FD-A8CBE53CC1B3}"/>
              </a:ext>
            </a:extLst>
          </p:cNvPr>
          <p:cNvSpPr txBox="1"/>
          <p:nvPr/>
        </p:nvSpPr>
        <p:spPr>
          <a:xfrm>
            <a:off x="5239762" y="2237074"/>
            <a:ext cx="11481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Anos 60</a:t>
            </a:r>
          </a:p>
          <a:p>
            <a:endParaRPr lang="pt-BR" dirty="0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9140A3EF-976C-4335-8436-1C71E43914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83" y="4394663"/>
            <a:ext cx="1672537" cy="207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75BEF418-DB6F-4E0D-8D4B-8D457D68DC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474" y="4425421"/>
            <a:ext cx="1942672" cy="194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id="{7794A84D-4907-4440-BAAE-798966E80F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04" y="4352129"/>
            <a:ext cx="2031922" cy="203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2A1147A0-3FCC-48C2-9BD6-5BC57CCC02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3184" y="4248907"/>
            <a:ext cx="1557481" cy="2224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F58C41D5-680D-4699-B847-7FC8E01CD3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723" y="4345705"/>
            <a:ext cx="1557481" cy="2026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Imagem 33">
            <a:extLst>
              <a:ext uri="{FF2B5EF4-FFF2-40B4-BE49-F238E27FC236}">
                <a16:creationId xmlns:a16="http://schemas.microsoft.com/office/drawing/2014/main" id="{AEC21BDF-7FA4-4937-8CD7-DF4AB914B8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332" y="4304835"/>
            <a:ext cx="1384758" cy="2079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43129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A2EFF3-F360-456C-A444-3A16278ED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Uniformes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70F2F360-DCD7-40F9-A12D-709F41E86A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170" y="2647563"/>
            <a:ext cx="2091392" cy="35988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22A6D6EC-54E2-4457-8370-2E6B502F55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16" y="3986949"/>
            <a:ext cx="4358523" cy="2514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92C0D363-CC79-4B16-BF86-09E983D5E3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1" y="1899466"/>
            <a:ext cx="3650331" cy="19431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A2065B5B-8825-4C35-AAA8-A896630B31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11" y="2392175"/>
            <a:ext cx="3602487" cy="41096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07243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975308-9895-4C12-9E2E-024519BB6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</a:rPr>
              <a:t>Identidade Visual</a:t>
            </a:r>
            <a:br>
              <a:rPr lang="pt-BR" dirty="0"/>
            </a:br>
            <a:br>
              <a:rPr lang="pt-BR" dirty="0"/>
            </a:br>
            <a:r>
              <a:rPr lang="pt-BR" i="1" dirty="0">
                <a:latin typeface="Calisto MT" panose="02040603050505030304" pitchFamily="18" charset="0"/>
              </a:rPr>
              <a:t>Cardápio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50DC3F0-44B9-44C7-9EF7-AF961D382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80" y="1273727"/>
            <a:ext cx="7840132" cy="538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6293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751CEB-5C28-45B8-96F5-ED1D59710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/>
            </a:br>
            <a:r>
              <a:rPr lang="pt-BR" i="1" dirty="0">
                <a:latin typeface="Calisto MT" panose="02040603050505030304" pitchFamily="18" charset="0"/>
              </a:rPr>
              <a:t>Ambiente interno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761E7452-1875-48EE-B377-CDF0B60E15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97" y="2008060"/>
            <a:ext cx="4345435" cy="228707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98F9D34-270D-4BD0-9FFA-CB86F3FF54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5" y="4370420"/>
            <a:ext cx="3580261" cy="246960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C4FCE659-1DA7-4D04-BA76-F6CE83D17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6" y="1994205"/>
            <a:ext cx="3580261" cy="230984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097BD1B4-DBA7-4844-A2C2-F2CC4EAF44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127" y="4370420"/>
            <a:ext cx="3916237" cy="24696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78F18F2-52A1-4E86-B909-43FFAE2BD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332" y="2008060"/>
            <a:ext cx="4021032" cy="228707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76091E40-4467-4110-AB63-FAC1A91726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97" y="4370421"/>
            <a:ext cx="4450230" cy="248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40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A95A10-E159-4846-BFE1-2A446930B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07" y="921811"/>
            <a:ext cx="9613861" cy="1287109"/>
          </a:xfrm>
        </p:spPr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it-IT" dirty="0">
                <a:solidFill>
                  <a:srgbClr val="FF0000"/>
                </a:solidFill>
                <a:latin typeface="Calisto MT" panose="02040603050505030304" pitchFamily="18" charset="0"/>
              </a:rPr>
              <a:t>Nome Fantasia:</a:t>
            </a:r>
            <a:br>
              <a:rPr lang="it-IT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it-IT" dirty="0">
                <a:latin typeface="Calisto MT" panose="02040603050505030304" pitchFamily="18" charset="0"/>
              </a:rPr>
              <a:t>       </a:t>
            </a:r>
            <a:r>
              <a:rPr lang="it-IT" dirty="0">
                <a:solidFill>
                  <a:srgbClr val="FF0000"/>
                </a:solidFill>
                <a:latin typeface="Calisto MT" panose="02040603050505030304" pitchFamily="18" charset="0"/>
              </a:rPr>
              <a:t>Route seSCenta6 - Pub Lounge</a:t>
            </a:r>
            <a:br>
              <a:rPr lang="it-IT" dirty="0">
                <a:latin typeface="Calisto MT" panose="02040603050505030304" pitchFamily="18" charset="0"/>
              </a:rPr>
            </a:br>
            <a:br>
              <a:rPr lang="it-IT" dirty="0"/>
            </a:b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3465B82-F34B-42FA-9404-080DA58A22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Sócios Proprietários: 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Maria Cecilia Guimarães Carvalho, Davi da Silva Machado,Gabriel Costa da Siva, Ivanildo Ap.Santos Souza, Lidiane G. Girotto, Regiane Ap. Zambrano e Tania Mara Lapin.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Local/Sede: Av. Comendador Alfredo Mafei,000 Jd São Carlos SP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Investimento Estimado: R$ 120.000,00  mais 20% de capital de giro = media de R$ 150.000,00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Segmento: Bar e Restaurante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Mercado de atuação: São Carlos e Região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Definição do Publico Alvo: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Empresários/empreendedores acima de 35 anos e jovens acima de 18 anos que trabalhem e/ou estudem, estilo de vida classe a, b e c, preferem boa comida e boa música, bebidas como Chopp, caipirinha e refrigerantes, buscam status, azaração, novidades constantes e presem por um ambiente sofisticado que lhes possibilite conversar com amigos enquanto se divertem.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88494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059447-B479-4F3C-9D89-54A3B1AA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>
                <a:latin typeface="Calisto MT" panose="02040603050505030304" pitchFamily="18" charset="0"/>
              </a:rPr>
            </a:br>
            <a:r>
              <a:rPr lang="pt-BR" sz="2800" i="1" dirty="0">
                <a:latin typeface="Calisto MT" panose="02040603050505030304" pitchFamily="18" charset="0"/>
              </a:rPr>
              <a:t>Cartões de visita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9D2EB89-9721-4647-951E-7D4E7D1CB359}"/>
              </a:ext>
            </a:extLst>
          </p:cNvPr>
          <p:cNvSpPr txBox="1"/>
          <p:nvPr/>
        </p:nvSpPr>
        <p:spPr>
          <a:xfrm>
            <a:off x="2871216" y="2805208"/>
            <a:ext cx="2231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Frente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8DBB545-C0AD-469B-B8C6-5C533B307AFA}"/>
              </a:ext>
            </a:extLst>
          </p:cNvPr>
          <p:cNvSpPr txBox="1"/>
          <p:nvPr/>
        </p:nvSpPr>
        <p:spPr>
          <a:xfrm>
            <a:off x="7605846" y="2805208"/>
            <a:ext cx="2688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Verso</a:t>
            </a:r>
          </a:p>
        </p:txBody>
      </p:sp>
      <p:pic>
        <p:nvPicPr>
          <p:cNvPr id="16" name="Espaço Reservado para Conteúdo 15">
            <a:extLst>
              <a:ext uri="{FF2B5EF4-FFF2-40B4-BE49-F238E27FC236}">
                <a16:creationId xmlns:a16="http://schemas.microsoft.com/office/drawing/2014/main" id="{8ACBB50E-E696-45A6-9D65-F00E7B4E98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31" y="3230974"/>
            <a:ext cx="4690840" cy="2613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Espaço Reservado para Conteúdo 17">
            <a:extLst>
              <a:ext uri="{FF2B5EF4-FFF2-40B4-BE49-F238E27FC236}">
                <a16:creationId xmlns:a16="http://schemas.microsoft.com/office/drawing/2014/main" id="{A776FE86-4B5F-49AC-AD9B-8965CD5241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54" y="3230975"/>
            <a:ext cx="4870982" cy="2613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6E053630-214F-495E-BEEF-1CD8743B5682}"/>
              </a:ext>
            </a:extLst>
          </p:cNvPr>
          <p:cNvSpPr txBox="1"/>
          <p:nvPr/>
        </p:nvSpPr>
        <p:spPr>
          <a:xfrm>
            <a:off x="2651760" y="5943600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Medidas: 90x50mm</a:t>
            </a:r>
          </a:p>
        </p:txBody>
      </p:sp>
    </p:spTree>
    <p:extLst>
      <p:ext uri="{BB962C8B-B14F-4D97-AF65-F5344CB8AC3E}">
        <p14:creationId xmlns:p14="http://schemas.microsoft.com/office/powerpoint/2010/main" val="143360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863113-D1FB-4810-9D73-AB1E7DBDF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>
                <a:latin typeface="Calisto MT" panose="02040603050505030304" pitchFamily="18" charset="0"/>
              </a:rPr>
            </a:br>
            <a:br>
              <a:rPr lang="pt-BR" dirty="0">
                <a:latin typeface="Calisto MT" panose="02040603050505030304" pitchFamily="18" charset="0"/>
              </a:rPr>
            </a:br>
            <a:r>
              <a:rPr lang="pt-BR" sz="3100" i="1" dirty="0">
                <a:latin typeface="Calisto MT" panose="02040603050505030304" pitchFamily="18" charset="0"/>
              </a:rPr>
              <a:t>Brindes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B43C9BA-1152-425A-8181-58E44FBCD9A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679">
            <a:off x="4405918" y="2918259"/>
            <a:ext cx="3380163" cy="28321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2A0D4F8E-DBB3-4793-B93A-F3115858A2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4750" y="2585569"/>
            <a:ext cx="3598863" cy="3598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8902601-7AF0-4EA7-8AD8-2A293C35F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2505909"/>
            <a:ext cx="3758184" cy="3758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8292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7A809E-8E49-4C76-97BE-EA4E1BAE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>
                <a:latin typeface="Calisto MT" panose="02040603050505030304" pitchFamily="18" charset="0"/>
              </a:rPr>
            </a:br>
            <a:r>
              <a:rPr lang="pt-BR" i="1" dirty="0">
                <a:latin typeface="Calisto MT" panose="02040603050505030304" pitchFamily="18" charset="0"/>
              </a:rPr>
              <a:t>Imprensa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648B5F3-1281-4D1F-894F-5AD79486E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28" y="2330758"/>
            <a:ext cx="4463845" cy="342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0A25D773-E80E-464B-B188-71F7FF346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043" y="2330758"/>
            <a:ext cx="3536099" cy="3376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11270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E1845D-7995-4789-8501-8B21E2CFC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Identidade Visual</a:t>
            </a:r>
            <a:br>
              <a:rPr lang="pt-BR" dirty="0"/>
            </a:br>
            <a:r>
              <a:rPr lang="pt-BR" sz="3200" i="1" dirty="0">
                <a:latin typeface="Calisto MT" panose="02040603050505030304" pitchFamily="18" charset="0"/>
              </a:rPr>
              <a:t>Mídias sociais e Internet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876F9953-0ADA-4FF1-AE13-86D17EEAB9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999" y="4188431"/>
            <a:ext cx="5326068" cy="232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07C359B-9E88-4EA2-897A-A0D951A788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311" y="2170651"/>
            <a:ext cx="4084197" cy="207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64AD941F-613C-456D-A569-56ABD43D6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526944"/>
            <a:ext cx="3764412" cy="3444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5132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B86380-2834-4C61-87EA-B02727910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Composto de Marketing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7D4F544-4CB8-49D5-A238-A886FD6135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732" y="2741770"/>
            <a:ext cx="405765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DDC6D50F-15EF-476C-A812-9819F5A4A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61" y="2208549"/>
            <a:ext cx="6281530" cy="45144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0649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641950-F035-4B4C-8DEF-06446CA21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Produto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Combo Route 66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A8CA0E-E111-4847-B278-3D3FB55A7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968312" cy="41361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Composto de uma porção grande de picanha na pedra + fritas+ Chopp gelado.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 ideia é promover um prato que leve ao cliente a ideia de boa comida servida em restaurantes de beira de estrada.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1F48BE28-BE2A-43DE-90E3-2C5DC7E032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20" y="2263358"/>
            <a:ext cx="5747160" cy="4138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23193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BB578B-43CE-4F91-A072-C5654F925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Preço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F138022-5900-42D6-A391-E8CA735333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10321977" cy="4314650"/>
          </a:xfrm>
        </p:spPr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 prática de preços aplicada no combo Route SeSCenta6 leva em consideração o preço praticado pela concorrência, claro. Mas este não é o fator determinante, já que o COMBO é o “carro chef’ da ala gastronômica do PUB e visa atrair novos clientes.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Sendo assim para cálculo do preço praticado, leva-se em consideração o custo dos materiais para produção e o serviço de atendimento, chegando a um valor extremamente competitivo, inclusive entre restaurantes especializados.</a:t>
            </a:r>
          </a:p>
        </p:txBody>
      </p:sp>
    </p:spTree>
    <p:extLst>
      <p:ext uri="{BB962C8B-B14F-4D97-AF65-F5344CB8AC3E}">
        <p14:creationId xmlns:p14="http://schemas.microsoft.com/office/powerpoint/2010/main" val="717700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0BB728-1F97-4000-A019-A0F1216F7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Produto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05142BF7-DC4B-43D3-992A-EE3A950B270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7" y="2311050"/>
            <a:ext cx="5761347" cy="41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EDC902F2-7828-4D81-B7A1-2E18CBF6B1A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11051"/>
            <a:ext cx="5761347" cy="414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3479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D42962-2853-4052-8AE5-B26A28B9C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Preço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27BBA6E-1C7D-4D1E-A64E-DBF63675A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1" y="2348063"/>
            <a:ext cx="5661487" cy="1080937"/>
          </a:xfrm>
        </p:spPr>
        <p:txBody>
          <a:bodyPr>
            <a:noAutofit/>
          </a:bodyPr>
          <a:lstStyle/>
          <a:p>
            <a:pPr algn="ctr"/>
            <a:r>
              <a:rPr lang="pt-BR" sz="6000" dirty="0">
                <a:solidFill>
                  <a:schemeClr val="bg1"/>
                </a:solidFill>
                <a:latin typeface="Calisto MT" panose="02040603050505030304" pitchFamily="18" charset="0"/>
              </a:rPr>
              <a:t>R$65,00</a:t>
            </a:r>
          </a:p>
          <a:p>
            <a:pPr marL="0" indent="0" algn="ctr">
              <a:buNone/>
            </a:pPr>
            <a:r>
              <a:rPr lang="pt-BR" sz="4400" dirty="0">
                <a:solidFill>
                  <a:schemeClr val="bg1"/>
                </a:solidFill>
                <a:latin typeface="Calisto MT" panose="02040603050505030304" pitchFamily="18" charset="0"/>
              </a:rPr>
              <a:t>serve duas pessoas</a:t>
            </a: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DAE58344-9E48-48EA-AE18-266A183424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12" y="2204944"/>
            <a:ext cx="5661487" cy="4076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C67BC5D-338D-4812-A97D-65B531041C88}"/>
              </a:ext>
            </a:extLst>
          </p:cNvPr>
          <p:cNvSpPr txBox="1"/>
          <p:nvPr/>
        </p:nvSpPr>
        <p:spPr>
          <a:xfrm>
            <a:off x="7005484" y="4542503"/>
            <a:ext cx="42327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Composto por:</a:t>
            </a:r>
          </a:p>
          <a:p>
            <a:pPr algn="ctr"/>
            <a:endParaRPr lang="pt-BR" dirty="0">
              <a:solidFill>
                <a:schemeClr val="bg1"/>
              </a:solidFill>
            </a:endParaRPr>
          </a:p>
          <a:p>
            <a:pPr algn="ctr"/>
            <a:r>
              <a:rPr lang="pt-BR" dirty="0">
                <a:solidFill>
                  <a:schemeClr val="bg1"/>
                </a:solidFill>
              </a:rPr>
              <a:t>  Uma porção grande de fritas+ picanha na pedra+ 1 Jarro de choop gelado que serve duas pessoas</a:t>
            </a:r>
          </a:p>
        </p:txBody>
      </p:sp>
    </p:spTree>
    <p:extLst>
      <p:ext uri="{BB962C8B-B14F-4D97-AF65-F5344CB8AC3E}">
        <p14:creationId xmlns:p14="http://schemas.microsoft.com/office/powerpoint/2010/main" val="26401484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F7B855-80DD-4BEC-8B41-5C801A7FC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Preço</a:t>
            </a: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6A5F5F01-373D-46A4-B067-9B462470EB0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0" y="2336873"/>
            <a:ext cx="5546410" cy="3993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E8D6CD5-5C0F-4E4E-97B5-BEDB2ABE9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2571077"/>
            <a:ext cx="4700058" cy="35993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R$100,00</a:t>
            </a:r>
          </a:p>
          <a:p>
            <a:pPr marL="0" indent="0" algn="ctr">
              <a:buNone/>
            </a:pPr>
            <a:r>
              <a:rPr lang="pt-BR" sz="3200" b="1" dirty="0">
                <a:solidFill>
                  <a:schemeClr val="bg1"/>
                </a:solidFill>
                <a:latin typeface="Calisto MT" panose="02040603050505030304" pitchFamily="18" charset="0"/>
              </a:rPr>
              <a:t>Serve Duas pessoas</a:t>
            </a:r>
          </a:p>
          <a:p>
            <a:pPr algn="ctr"/>
            <a:endParaRPr lang="pt-BR" sz="3200" b="1" dirty="0">
              <a:solidFill>
                <a:schemeClr val="bg1"/>
              </a:solidFill>
            </a:endParaRPr>
          </a:p>
          <a:p>
            <a:pPr algn="ctr"/>
            <a:endParaRPr lang="pt-BR" sz="3200" b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A270307-AE7E-4E5C-9FBC-2BF11E5D2453}"/>
              </a:ext>
            </a:extLst>
          </p:cNvPr>
          <p:cNvSpPr txBox="1"/>
          <p:nvPr/>
        </p:nvSpPr>
        <p:spPr>
          <a:xfrm>
            <a:off x="6635056" y="4333856"/>
            <a:ext cx="3659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Composto por:</a:t>
            </a:r>
          </a:p>
          <a:p>
            <a:pPr algn="ctr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Uma porção grande de fritas+ picanha na pedra+ Chopp gelado tiquet livre para duas pessoas, enquanto permanecerem no Lounge</a:t>
            </a:r>
          </a:p>
        </p:txBody>
      </p:sp>
    </p:spTree>
    <p:extLst>
      <p:ext uri="{BB962C8B-B14F-4D97-AF65-F5344CB8AC3E}">
        <p14:creationId xmlns:p14="http://schemas.microsoft.com/office/powerpoint/2010/main" val="670524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AC91C4-5ABF-410F-A3DA-C61131189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Definição de Público Alvo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CCB3C66-8FFB-4288-BDB3-1D3879E50C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2"/>
            <a:ext cx="10682223" cy="322447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Adultos e famílias de 2 a 5 pessoas e/ou aposentados </a:t>
            </a:r>
          </a:p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Renda Media mínima de R$2 a 8 mil reais</a:t>
            </a:r>
          </a:p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Preferem alimentação saudável e gourmet, bebidas destiladas e cerveja/Chopp artesanal (escuro, lager etc), prezam por qualidade, excelência e privacidade. Buscam pertencer, preferem happy hours em lugares agradáveis com música em volume moderado para que possam conversar, de preferência próximo de casa ou do trabalho, são tradicionais e costumam ser clientes fiéis.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534038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78EE6-C3CB-45E8-A460-6B940DAB8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Praça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2F43FC4-7FD7-4577-BA28-5A2AFBC590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19" y="2336872"/>
            <a:ext cx="11015151" cy="4019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 parte culinária do combo é integralmente preparada na cozinha do Lounge e servida diretamente nas mesas em bandejas.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Já o Chopp</a:t>
            </a:r>
          </a:p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No combo Missouri: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acompanha um Mini barril que serve duas pessoas diretamente na mesa, sem direito a recarga</a:t>
            </a:r>
          </a:p>
          <a:p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Combo Arizona: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acompanha Mini barril que serve duas pessoas com direito a recarga de chopp enquanto permanecerem nas mesas do Lounge (com limite máximo de duas horas)</a:t>
            </a:r>
          </a:p>
        </p:txBody>
      </p:sp>
    </p:spTree>
    <p:extLst>
      <p:ext uri="{BB962C8B-B14F-4D97-AF65-F5344CB8AC3E}">
        <p14:creationId xmlns:p14="http://schemas.microsoft.com/office/powerpoint/2010/main" val="15881641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C28484-DDE8-47B1-9624-4EA48AA3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Promoção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993BE4-5DDF-4FB9-8D07-5978C41BCC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10484209" cy="3599316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O uso das mídias sociais e busdoor serão algumas das estratégias de promoção do combo RouteSeSCenta6.</a:t>
            </a:r>
          </a:p>
          <a:p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Também ações de Pit-Stop para promoção de eventos temáticos, nas principais avenidas da cidade em datas chave terão como objetivo além da promoção do Pub-Lounge, a qualidade da comida e bebidas servidas no Pub.</a:t>
            </a:r>
          </a:p>
        </p:txBody>
      </p:sp>
    </p:spTree>
    <p:extLst>
      <p:ext uri="{BB962C8B-B14F-4D97-AF65-F5344CB8AC3E}">
        <p14:creationId xmlns:p14="http://schemas.microsoft.com/office/powerpoint/2010/main" val="7582171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AB760-E4F3-491B-AC7E-57E235783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Campanha de Marketing</a:t>
            </a: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A5D2DE1F-10E7-4275-B97B-CE5C5A5D4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05" y="1690688"/>
            <a:ext cx="10186295" cy="4365555"/>
          </a:xfrm>
        </p:spPr>
      </p:pic>
    </p:spTree>
    <p:extLst>
      <p:ext uri="{BB962C8B-B14F-4D97-AF65-F5344CB8AC3E}">
        <p14:creationId xmlns:p14="http://schemas.microsoft.com/office/powerpoint/2010/main" val="2702791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4630F-EA45-46B7-9DC3-C907FA644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sz="3200" i="1" dirty="0">
                <a:solidFill>
                  <a:srgbClr val="FF0000"/>
                </a:solidFill>
                <a:latin typeface="Calisto MT" panose="02040603050505030304" pitchFamily="18" charset="0"/>
              </a:rPr>
              <a:t>Conceito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01A8748-4647-40A7-916B-502E3D5B2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Calisto MT" panose="02040603050505030304" pitchFamily="18" charset="0"/>
              </a:rPr>
              <a:t>Um lugar diferenciado, decorado e ambientado para te fazer se sentir numa viagem pela estrada mais famosa do mundo, nas décadas de ouro da cultura pop mundial.</a:t>
            </a:r>
          </a:p>
          <a:p>
            <a:pPr marL="0" indent="0" algn="ctr">
              <a:buNone/>
            </a:pPr>
            <a:r>
              <a:rPr lang="pt-BR" sz="3200" dirty="0">
                <a:solidFill>
                  <a:schemeClr val="bg1"/>
                </a:solidFill>
                <a:latin typeface="Calisto MT" panose="02040603050505030304" pitchFamily="18" charset="0"/>
              </a:rPr>
              <a:t>Ao som de clássicos dos anos 50,60,70,80 e 90, saboreando o melhor da culinária de beira de estrada, comida farta, chopp gelado e o bom e velho rock n’ roll.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56629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3621EE-63FB-43FD-B4B0-92D17EFB9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Objetivo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5109563-90E3-4171-A4FF-E7D504D2F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3600" dirty="0">
                <a:solidFill>
                  <a:schemeClr val="bg1"/>
                </a:solidFill>
                <a:latin typeface="Calisto MT" panose="02040603050505030304" pitchFamily="18" charset="0"/>
              </a:rPr>
              <a:t>Lançar um novo conceito de espaço para diversão, lazer e entretenimento, com a visão clara que o infinito é o limite dessa estrada..”baby”</a:t>
            </a:r>
          </a:p>
        </p:txBody>
      </p:sp>
    </p:spTree>
    <p:extLst>
      <p:ext uri="{BB962C8B-B14F-4D97-AF65-F5344CB8AC3E}">
        <p14:creationId xmlns:p14="http://schemas.microsoft.com/office/powerpoint/2010/main" val="385059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FB8262-0AB0-49E8-B869-D531E8466A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Estratégia da Campanha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D6F0D5E-3683-4A53-9490-3893FFF59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60" y="2159891"/>
            <a:ext cx="10646440" cy="42261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Atendimento ao Cliente </a:t>
            </a:r>
            <a:r>
              <a:rPr lang="pt-BR" sz="2800" dirty="0">
                <a:solidFill>
                  <a:schemeClr val="bg1"/>
                </a:solidFill>
                <a:latin typeface="Calisto MT" panose="02040603050505030304" pitchFamily="18" charset="0"/>
              </a:rPr>
              <a:t>–</a:t>
            </a:r>
          </a:p>
          <a:p>
            <a:pPr marL="0" indent="0">
              <a:buNone/>
            </a:pPr>
            <a:r>
              <a:rPr lang="pt-BR" sz="2800" dirty="0">
                <a:solidFill>
                  <a:schemeClr val="bg1"/>
                </a:solidFill>
                <a:latin typeface="Calisto MT" panose="02040603050505030304" pitchFamily="18" charset="0"/>
              </a:rPr>
              <a:t>Fazer com que o cliente se sinta inserido numa experiência inesquecível e inovadora, onde ele possa relaxar do stress diário, conversando com amigos ao som dos hits que marcaram época </a:t>
            </a:r>
          </a:p>
          <a:p>
            <a:pPr marL="0" indent="0">
              <a:buNone/>
            </a:pPr>
            <a:r>
              <a:rPr lang="pt-BR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Marketing Digital </a:t>
            </a:r>
            <a:r>
              <a:rPr lang="pt-BR" sz="2800" dirty="0">
                <a:solidFill>
                  <a:schemeClr val="bg1"/>
                </a:solidFill>
                <a:latin typeface="Calisto MT" panose="02040603050505030304" pitchFamily="18" charset="0"/>
              </a:rPr>
              <a:t>– Promoção online das noites temáticas</a:t>
            </a:r>
          </a:p>
          <a:p>
            <a:pPr marL="0" indent="0">
              <a:buNone/>
            </a:pPr>
            <a:r>
              <a:rPr lang="pt-BR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Marketing Direto </a:t>
            </a:r>
            <a:r>
              <a:rPr lang="pt-BR" sz="2800" dirty="0">
                <a:solidFill>
                  <a:schemeClr val="bg1"/>
                </a:solidFill>
                <a:latin typeface="Calisto MT" panose="02040603050505030304" pitchFamily="18" charset="0"/>
              </a:rPr>
              <a:t>– Uso de redes sociais para divulgação </a:t>
            </a:r>
          </a:p>
          <a:p>
            <a:pPr marL="0" indent="0">
              <a:buNone/>
            </a:pPr>
            <a:r>
              <a:rPr lang="pt-BR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Programa de Fidelização </a:t>
            </a:r>
            <a:r>
              <a:rPr lang="pt-BR" sz="2800" dirty="0">
                <a:solidFill>
                  <a:schemeClr val="bg1"/>
                </a:solidFill>
                <a:latin typeface="Calisto MT" panose="02040603050505030304" pitchFamily="18" charset="0"/>
              </a:rPr>
              <a:t>– Cartão fidelidade</a:t>
            </a:r>
          </a:p>
          <a:p>
            <a:pPr marL="0" indent="0">
              <a:buNone/>
            </a:pPr>
            <a:r>
              <a:rPr lang="pt-BR" sz="2800" b="1" dirty="0">
                <a:solidFill>
                  <a:schemeClr val="bg1"/>
                </a:solidFill>
                <a:latin typeface="Calisto MT" panose="02040603050505030304" pitchFamily="18" charset="0"/>
              </a:rPr>
              <a:t>Programa de Premiação </a:t>
            </a:r>
            <a:r>
              <a:rPr lang="pt-BR" sz="2800" dirty="0">
                <a:solidFill>
                  <a:schemeClr val="bg1"/>
                </a:solidFill>
                <a:latin typeface="Calisto MT" panose="02040603050505030304" pitchFamily="18" charset="0"/>
              </a:rPr>
              <a:t>para clientes caracterizados.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95710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8CDEF0-BBD8-40E4-8BC1-FB5BD2647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Peças publicitárias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41E2A93-E807-4E41-80AE-6677B2878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326" y="2071328"/>
            <a:ext cx="7080410" cy="44258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90765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3E3D2-E372-42C7-9C2B-D838053DB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Peças publicitárias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308E8EEA-A2F0-4BB6-B7DF-ECC6A323D5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176" y="2189315"/>
            <a:ext cx="8059541" cy="434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07204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0A5883-6424-41AE-9CD9-92BB28E3D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Peças publicitárias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4BCC3CE-2756-40D9-8E41-7B9687C6FD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340" y="2181445"/>
            <a:ext cx="7861633" cy="4222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69710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F14435-C506-4A6C-8C43-823FF35E0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Campanha De Marketing</a:t>
            </a:r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i="1" dirty="0">
                <a:solidFill>
                  <a:srgbClr val="FF0000"/>
                </a:solidFill>
                <a:latin typeface="Calisto MT" panose="02040603050505030304" pitchFamily="18" charset="0"/>
              </a:rPr>
              <a:t>Peças Publicitárias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A6241EF0-584E-4425-AAA7-449E03BEB0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86" y="2292555"/>
            <a:ext cx="4433936" cy="423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6383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B4C219-9E52-4A84-98B9-D6EC6EBA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Planejamento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8FE2D32-204C-4ECD-BFCA-73A4C7B32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b="1" dirty="0">
                <a:solidFill>
                  <a:schemeClr val="bg1"/>
                </a:solidFill>
                <a:latin typeface="Calisto MT" panose="02040603050505030304" pitchFamily="18" charset="0"/>
              </a:rPr>
              <a:t>Missão:</a:t>
            </a: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ofertar atendimento, acomodações e entretenimento de excelência aos que buscam uma experiencia única em diversão e lazer</a:t>
            </a:r>
          </a:p>
          <a:p>
            <a:pPr fontAlgn="base"/>
            <a:r>
              <a:rPr lang="pt-BR" b="1" dirty="0">
                <a:solidFill>
                  <a:schemeClr val="bg1"/>
                </a:solidFill>
                <a:latin typeface="Calisto MT" panose="02040603050505030304" pitchFamily="18" charset="0"/>
              </a:rPr>
              <a:t>Visão:</a:t>
            </a: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tornar-se referência no ramo em nossa região e futuramente expandir o modelo de negócios para outras regiões. </a:t>
            </a:r>
          </a:p>
          <a:p>
            <a:pPr fontAlgn="base"/>
            <a:r>
              <a:rPr lang="pt-BR" b="1" dirty="0">
                <a:solidFill>
                  <a:schemeClr val="bg1"/>
                </a:solidFill>
                <a:latin typeface="Calisto MT" panose="02040603050505030304" pitchFamily="18" charset="0"/>
              </a:rPr>
              <a:t>Valores:</a:t>
            </a: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 proporcionar um ambiente familiar e aconchegante (lounge),capacitar os colaboradores para atender nossos clientes com espontaneidade,bom humor, paciência e respeito proporcionando um atendimento excepcional.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8306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E047B-7BD9-4AAF-A2BC-BFE0DD0C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662617"/>
          </a:xfrm>
        </p:spPr>
        <p:txBody>
          <a:bodyPr>
            <a:normAutofit fontScale="90000"/>
          </a:bodyPr>
          <a:lstStyle/>
          <a:p>
            <a:pPr algn="ctr"/>
            <a:b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</a:b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“</a:t>
            </a:r>
            <a:r>
              <a:rPr lang="pt-BR" sz="4900" i="1" dirty="0">
                <a:solidFill>
                  <a:srgbClr val="FF0000"/>
                </a:solidFill>
                <a:latin typeface="Calisto MT" panose="02040603050505030304" pitchFamily="18" charset="0"/>
              </a:rPr>
              <a:t>Nos encontramos nessa estrada”</a:t>
            </a:r>
          </a:p>
        </p:txBody>
      </p:sp>
      <p:pic>
        <p:nvPicPr>
          <p:cNvPr id="10" name="Grease">
            <a:hlinkClick r:id="" action="ppaction://media"/>
            <a:extLst>
              <a:ext uri="{FF2B5EF4-FFF2-40B4-BE49-F238E27FC236}">
                <a16:creationId xmlns:a16="http://schemas.microsoft.com/office/drawing/2014/main" id="{7ED43A2A-960E-4D15-9D84-8CB419A3349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82042" y="1834166"/>
            <a:ext cx="6422743" cy="4816528"/>
          </a:xfrm>
          <a:prstGeom prst="rect">
            <a:avLst/>
          </a:prstGeom>
          <a:ln>
            <a:noFill/>
          </a:ln>
          <a:effectLst>
            <a:outerShdw blurRad="127000" dist="190500" dir="8100000" algn="tr" rotWithShape="0">
              <a:srgbClr val="000000">
                <a:alpha val="40000"/>
              </a:srgbClr>
            </a:outerShdw>
          </a:effectLst>
          <a:scene3d>
            <a:camera prst="orthographicFront"/>
            <a:lightRig rig="flood" dir="t">
              <a:rot lat="0" lon="0" rev="8100000"/>
            </a:lightRig>
          </a:scene3d>
          <a:sp3d prstMaterial="plastic">
            <a:bevelT w="508000" h="50800" prst="cross"/>
            <a:contourClr>
              <a:srgbClr val="969696"/>
            </a:contourClr>
          </a:sp3d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8277214-57A1-4F5D-8F81-5260C6B6B421}"/>
              </a:ext>
            </a:extLst>
          </p:cNvPr>
          <p:cNvSpPr txBox="1"/>
          <p:nvPr/>
        </p:nvSpPr>
        <p:spPr>
          <a:xfrm>
            <a:off x="2684206" y="4052639"/>
            <a:ext cx="5728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sto MT" panose="02040603050505030304" pitchFamily="18" charset="0"/>
              </a:rPr>
              <a:t>Route SeSCenta6</a:t>
            </a:r>
          </a:p>
        </p:txBody>
      </p:sp>
    </p:spTree>
    <p:extLst>
      <p:ext uri="{BB962C8B-B14F-4D97-AF65-F5344CB8AC3E}">
        <p14:creationId xmlns:p14="http://schemas.microsoft.com/office/powerpoint/2010/main" val="41402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9CA27C-272A-4FCE-9E51-95A2FD6F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Estrutura Organizacional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ED48A82-DEF0-4F3B-AA28-136E229F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1976284"/>
            <a:ext cx="11503742" cy="4778477"/>
          </a:xfrm>
        </p:spPr>
        <p:txBody>
          <a:bodyPr>
            <a:normAutofit lnSpcReduction="10000"/>
          </a:bodyPr>
          <a:lstStyle/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1 unidade em São Carlos onde o canal de distribuição é o próprio Local.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7 sócios e 12 colaboradores (cozinheiro, chapeiro, auxiliar de cozinha,barman,garçons,garçonetes,recepcionista,segurança, gerente administrativo,DJ e/ou cantor/banda.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Ambientes internos: Palco,Pista de Dança com iluminação dirigida e caixas de som, mezanino com bar, balcão de recepção,armario expositor de brindes etc),tvs e dvd Lounge estilo Vintage e pineaple (espaço com estofados, móveis rusticos,lustres,infraestrutura acustica,pouca iluminação natural e decoração temática das décadas de 50 á 80 ),balcão grande para armazenamento de insumos, freezers verticais, freezers horizontais, copa e  cozinha, utensílios, 30 mesas e 120 cadeiras, banheiros femininos e masculinos e área aberta para fumantes.</a:t>
            </a:r>
            <a:r>
              <a:rPr lang="pt-BR" dirty="0"/>
              <a:t> 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ambiente administrativo: o escritório conta com mesa, cadeira, estantes para arquivos, computador, impressora, telefone, internet, gaveteiros e cofres com trancas, máquinas de cartões débito e crédito, etc</a:t>
            </a:r>
          </a:p>
          <a:p>
            <a:pPr fontAlgn="base"/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80355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BE897-917D-442B-8D08-D49AC124C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Mix de Produtos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1C68A4-E5CC-4CA9-9C84-DD9C3E83F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Bebidas: </a:t>
            </a:r>
          </a:p>
          <a:p>
            <a:pPr marL="0" indent="0" fontAlgn="base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Uísque, vodca, saquê, amarula,vinhos, cervejas finas, energéticos, sucos, refrigerantes, e uma diversidade de cervejas e chopps.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Cardápio: </a:t>
            </a:r>
          </a:p>
          <a:p>
            <a:pPr marL="0" indent="0" fontAlgn="base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Petiscos e porções no geral (calabresa, empanados de peixes e frango, salgadinhos, chips, polentas e batatas, pasteizinhos, tabua de carnes, tabuas de frios, lanches naturais, hambúrguer gourmets, Picanha na pedra etc)</a:t>
            </a:r>
          </a:p>
          <a:p>
            <a:pPr marL="0" indent="0" fontAlgn="base">
              <a:buNone/>
            </a:pPr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Combos Missouri e Arizona</a:t>
            </a:r>
          </a:p>
          <a:p>
            <a:endParaRPr lang="pt-BR" dirty="0">
              <a:solidFill>
                <a:schemeClr val="bg1"/>
              </a:solidFill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18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79563-D592-4D4B-A4E3-F2FEE72EA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Pontos Fortes </a:t>
            </a:r>
            <a:r>
              <a:rPr lang="pt-BR" dirty="0"/>
              <a:t> 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B000C7-8DFC-4401-B4CB-5CB0D88E9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Ponto Estratégico sendo próximo aos dois cinemas, ao Passeio São Carlos, ao shopping, Sesc, comércios centrais e de estabelecimentos concorrentes.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variedade de produtos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publico consumidor diversificado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Ambiente acolhedor, seguro e privativo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ramo altamente lucrativo</a:t>
            </a:r>
          </a:p>
          <a:p>
            <a:pPr fontAlgn="base"/>
            <a:r>
              <a:rPr lang="pt-BR" dirty="0">
                <a:solidFill>
                  <a:schemeClr val="bg1"/>
                </a:solidFill>
                <a:latin typeface="Calisto MT" panose="02040603050505030304" pitchFamily="18" charset="0"/>
              </a:rPr>
              <a:t>oportunidade de crescimento e expansão do modelo de negócios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39011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BE0329-78D1-4825-B1F2-415193504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pt-BR" dirty="0">
                <a:solidFill>
                  <a:srgbClr val="FF0000"/>
                </a:solidFill>
                <a:latin typeface="Calisto MT" panose="02040603050505030304" pitchFamily="18" charset="0"/>
              </a:rPr>
              <a:t>Pontos Fracos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82C475-EF76-466A-AD92-DE708B379B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30395"/>
            <a:ext cx="9613861" cy="3370753"/>
          </a:xfrm>
        </p:spPr>
        <p:txBody>
          <a:bodyPr>
            <a:normAutofit fontScale="25000" lnSpcReduction="20000"/>
          </a:bodyPr>
          <a:lstStyle/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Pioneirismo no estilo de Pub</a:t>
            </a:r>
          </a:p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Sazonalidades por parte dos consumidores</a:t>
            </a:r>
          </a:p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Pouca vaga de estacionamento</a:t>
            </a:r>
          </a:p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Investimento alto para inaugurar e alto custo mensal de encargos e funcionalidade (em torno de R$10 a 15 mil)</a:t>
            </a:r>
          </a:p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Capital inicial limitador</a:t>
            </a:r>
          </a:p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Concorrência forte e já consolidada </a:t>
            </a:r>
          </a:p>
          <a:p>
            <a:pPr fontAlgn="base"/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Sujeito a ameaças como:</a:t>
            </a:r>
          </a:p>
          <a:p>
            <a:pPr marL="0" indent="0" fontAlgn="base">
              <a:buNone/>
            </a:pPr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crise econômica ,inflação e altos encargos, inflação sobre os insumos do ramo alimentício, possíveis atrasos e fornecedores e alterações nas leis que regulamentam o funcionamento do estabelecimento</a:t>
            </a:r>
          </a:p>
          <a:p>
            <a:pPr marL="0" indent="0" algn="r">
              <a:buNone/>
            </a:pPr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Fonte: </a:t>
            </a:r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  <a:hlinkClick r:id="rId2"/>
              </a:rPr>
              <a:t>www.sebrae.com.br</a:t>
            </a:r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</a:rPr>
              <a:t> </a:t>
            </a:r>
          </a:p>
          <a:p>
            <a:pPr marL="0" indent="0" algn="r">
              <a:buNone/>
            </a:pPr>
            <a:r>
              <a:rPr lang="pt-BR" sz="9600" dirty="0">
                <a:solidFill>
                  <a:schemeClr val="bg1"/>
                </a:solidFill>
                <a:latin typeface="Calisto MT" panose="02040603050505030304" pitchFamily="18" charset="0"/>
                <a:hlinkClick r:id="rId3"/>
              </a:rPr>
              <a:t>www.abrasel.com.br</a:t>
            </a:r>
            <a:endParaRPr lang="pt-BR" sz="96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pPr marL="0" indent="0" algn="r">
              <a:buNone/>
            </a:pPr>
            <a:endParaRPr lang="pt-BR" sz="9600" dirty="0">
              <a:solidFill>
                <a:schemeClr val="bg1"/>
              </a:solidFill>
              <a:latin typeface="Calisto MT" panose="02040603050505030304" pitchFamily="18" charset="0"/>
            </a:endParaRPr>
          </a:p>
          <a:p>
            <a:br>
              <a:rPr lang="pt-BR" dirty="0">
                <a:latin typeface="Calisto MT" panose="02040603050505030304" pitchFamily="18" charset="0"/>
              </a:rPr>
            </a:br>
            <a:endParaRPr lang="pt-BR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306944"/>
      </p:ext>
    </p:extLst>
  </p:cSld>
  <p:clrMapOvr>
    <a:masterClrMapping/>
  </p:clrMapOvr>
</p:sld>
</file>

<file path=ppt/theme/theme1.xml><?xml version="1.0" encoding="utf-8"?>
<a:theme xmlns:a="http://schemas.openxmlformats.org/drawingml/2006/main" name="Berlim">
  <a:themeElements>
    <a:clrScheme name="Berlim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m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m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2375</TotalTime>
  <Words>2084</Words>
  <Application>Microsoft Office PowerPoint</Application>
  <PresentationFormat>Widescreen</PresentationFormat>
  <Paragraphs>203</Paragraphs>
  <Slides>50</Slides>
  <Notes>6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50</vt:i4>
      </vt:variant>
    </vt:vector>
  </HeadingPairs>
  <TitlesOfParts>
    <vt:vector size="57" baseType="lpstr">
      <vt:lpstr>Arial</vt:lpstr>
      <vt:lpstr>Arial Narrow</vt:lpstr>
      <vt:lpstr>Calibri</vt:lpstr>
      <vt:lpstr>Calisto MT</vt:lpstr>
      <vt:lpstr>Trebuchet MS</vt:lpstr>
      <vt:lpstr>Wingdings</vt:lpstr>
      <vt:lpstr>Berlim</vt:lpstr>
      <vt:lpstr>Apresentação do PowerPoint</vt:lpstr>
      <vt:lpstr>Planejamento</vt:lpstr>
      <vt:lpstr>Nome Fantasia:        Route seSCenta6 - Pub Lounge  </vt:lpstr>
      <vt:lpstr>Definição de Público Alvo</vt:lpstr>
      <vt:lpstr>Planejamento</vt:lpstr>
      <vt:lpstr>Estrutura Organizacional</vt:lpstr>
      <vt:lpstr>Mix de Produtos</vt:lpstr>
      <vt:lpstr>Pontos Fortes  </vt:lpstr>
      <vt:lpstr>Pontos Fracos</vt:lpstr>
      <vt:lpstr>Pesquisa</vt:lpstr>
      <vt:lpstr>Pesquisa Definições de Pub/Lounge</vt:lpstr>
      <vt:lpstr>Pesquisa Mercado</vt:lpstr>
      <vt:lpstr>Pesquisa </vt:lpstr>
      <vt:lpstr>Identidade Visual</vt:lpstr>
      <vt:lpstr>Identidade Visual</vt:lpstr>
      <vt:lpstr>Identidade Visual</vt:lpstr>
      <vt:lpstr>Identidade Visual</vt:lpstr>
      <vt:lpstr>Identidade Visual</vt:lpstr>
      <vt:lpstr>Identidade Visual Maleabilidade da Marca: Não há maleabilidade para componentes da logomarca, somente para cores relativas aos nomes: Route SeSCenta6 e Pub-Lounge a depender da cor de fundo</vt:lpstr>
      <vt:lpstr>Identidade Visual</vt:lpstr>
      <vt:lpstr>Identidade Visual Tipografia:</vt:lpstr>
      <vt:lpstr>Identidade Visual</vt:lpstr>
      <vt:lpstr>Identidade Visual</vt:lpstr>
      <vt:lpstr>Identidade Visual</vt:lpstr>
      <vt:lpstr>Identidade Visual  Frota de veículos</vt:lpstr>
      <vt:lpstr>Identidade Visual Uniformes inspirados nas décadas de 30,40,50,60,70,80 usados de acordo com a temática da noite.</vt:lpstr>
      <vt:lpstr>Uniformes</vt:lpstr>
      <vt:lpstr>Identidade Visual  Cardápio</vt:lpstr>
      <vt:lpstr>Identidade Visual Ambiente interno</vt:lpstr>
      <vt:lpstr>Identidade Visual Cartões de visita</vt:lpstr>
      <vt:lpstr>Identidade Visual  Brindes</vt:lpstr>
      <vt:lpstr>Identidade Visual Imprensa</vt:lpstr>
      <vt:lpstr>Identidade Visual Mídias sociais e Internet</vt:lpstr>
      <vt:lpstr>Composto de Marketing</vt:lpstr>
      <vt:lpstr>Produto  Combo Route 66</vt:lpstr>
      <vt:lpstr>Preço</vt:lpstr>
      <vt:lpstr>Produto</vt:lpstr>
      <vt:lpstr>Preço</vt:lpstr>
      <vt:lpstr>Preço</vt:lpstr>
      <vt:lpstr>Praça</vt:lpstr>
      <vt:lpstr>Promoção</vt:lpstr>
      <vt:lpstr>Campanha de Marketing</vt:lpstr>
      <vt:lpstr>Campanha de Marketing Conceito</vt:lpstr>
      <vt:lpstr>Campanha de Marketing Objetivo</vt:lpstr>
      <vt:lpstr>Campanha de Marketing Estratégia da Campanha</vt:lpstr>
      <vt:lpstr>Campanha de Marketing Peças publicitárias</vt:lpstr>
      <vt:lpstr>Campanha de Marketing Peças publicitárias</vt:lpstr>
      <vt:lpstr>Campanha de Marketing Peças publicitárias</vt:lpstr>
      <vt:lpstr>Campanha De Marketing Peças Publicitárias</vt:lpstr>
      <vt:lpstr> “Nos encontramos nessa estrada”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Cecilia Guimarães</dc:creator>
  <cp:lastModifiedBy>Rodrigo Rodrigues</cp:lastModifiedBy>
  <cp:revision>112</cp:revision>
  <dcterms:created xsi:type="dcterms:W3CDTF">2018-07-27T13:34:19Z</dcterms:created>
  <dcterms:modified xsi:type="dcterms:W3CDTF">2022-01-17T20:57:43Z</dcterms:modified>
</cp:coreProperties>
</file>