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5" r:id="rId3"/>
    <p:sldId id="256" r:id="rId4"/>
    <p:sldId id="272" r:id="rId5"/>
    <p:sldId id="288" r:id="rId6"/>
    <p:sldId id="258" r:id="rId7"/>
    <p:sldId id="266" r:id="rId8"/>
    <p:sldId id="267" r:id="rId9"/>
    <p:sldId id="268" r:id="rId10"/>
    <p:sldId id="269" r:id="rId11"/>
    <p:sldId id="271" r:id="rId12"/>
    <p:sldId id="270" r:id="rId13"/>
    <p:sldId id="287" r:id="rId14"/>
    <p:sldId id="290" r:id="rId15"/>
    <p:sldId id="286" r:id="rId16"/>
    <p:sldId id="291" r:id="rId17"/>
    <p:sldId id="285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3" r:id="rId28"/>
    <p:sldId id="289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o zoia" initials="lz" lastIdx="1" clrIdx="0">
    <p:extLst>
      <p:ext uri="{19B8F6BF-5375-455C-9EA6-DF929625EA0E}">
        <p15:presenceInfo xmlns:p15="http://schemas.microsoft.com/office/powerpoint/2012/main" userId="a46f73a1d4716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F00"/>
    <a:srgbClr val="FF9900"/>
    <a:srgbClr val="FE7F00"/>
    <a:srgbClr val="663300"/>
    <a:srgbClr val="996633"/>
    <a:srgbClr val="CCCC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09D68-6425-431B-B306-F97A8707F856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80B36-B5FB-44FE-B821-580F60858A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02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>
            <a:extLst>
              <a:ext uri="{FF2B5EF4-FFF2-40B4-BE49-F238E27FC236}">
                <a16:creationId xmlns:a16="http://schemas.microsoft.com/office/drawing/2014/main" id="{47E94A82-6A54-7E53-C042-4A9F62C2B3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5E4B7FB-FF88-4EF2-8702-A6CA6EC96C29}" type="slidenum">
              <a:rPr kumimoji="0" lang="pt-BR" alt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pt-BR" alt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4033" name="Rectangle 1">
            <a:extLst>
              <a:ext uri="{FF2B5EF4-FFF2-40B4-BE49-F238E27FC236}">
                <a16:creationId xmlns:a16="http://schemas.microsoft.com/office/drawing/2014/main" id="{3F2B24BD-A4DF-3C8C-3C3B-718CD2BDA88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358A9AB1-5527-C683-C365-D792DA002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861D1-99CB-4502-761C-8B95BE142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A41C4D-9CB3-6E66-742E-CAD6A2120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BA8198-315C-64AF-7360-72410703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FFAE4D-CE4D-4CEC-6B88-3BA73E83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E664B9-5BFE-B07C-4712-49428592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67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3F32E-D1BD-5871-B300-DB272F86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CF72CF-A435-5EB1-B950-0EC235B98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9C0DB0-DD38-E814-B4F6-BA55C855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D97601-8CA0-D255-FED0-A641F536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E727B4-ADB2-6F2E-020F-617E0154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31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3ADEE7-FC58-AF29-E9F4-A3EED0D10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1172E4-400C-A3C8-E0A7-5960D9B7A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C9CEFC-E4EA-566F-26A5-0F0296FB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00DB79-5603-760E-3EDD-A6D99D9C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896518-F0AE-7B32-B931-6CFC63C2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0BDA-EEC1-D8C2-C366-3CEAFFBD5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1879"/>
            <a:ext cx="914304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C45C3B-F728-BF0F-A5B3-068091D7C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819"/>
            <a:ext cx="914304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72" indent="0" algn="ctr">
              <a:buNone/>
              <a:defRPr sz="1814"/>
            </a:lvl2pPr>
            <a:lvl3pPr marL="829544" indent="0" algn="ctr">
              <a:buNone/>
              <a:defRPr sz="1633"/>
            </a:lvl3pPr>
            <a:lvl4pPr marL="1244316" indent="0" algn="ctr">
              <a:buNone/>
              <a:defRPr sz="1452"/>
            </a:lvl4pPr>
            <a:lvl5pPr marL="1659087" indent="0" algn="ctr">
              <a:buNone/>
              <a:defRPr sz="1452"/>
            </a:lvl5pPr>
            <a:lvl6pPr marL="2073859" indent="0" algn="ctr">
              <a:buNone/>
              <a:defRPr sz="1452"/>
            </a:lvl6pPr>
            <a:lvl7pPr marL="2488631" indent="0" algn="ctr">
              <a:buNone/>
              <a:defRPr sz="1452"/>
            </a:lvl7pPr>
            <a:lvl8pPr marL="2903403" indent="0" algn="ctr">
              <a:buNone/>
              <a:defRPr sz="1452"/>
            </a:lvl8pPr>
            <a:lvl9pPr marL="3318175" indent="0" algn="ctr">
              <a:buNone/>
              <a:defRPr sz="1452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CC619E-C7EB-2987-A2F9-E8346645AC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061E68-E8A6-1700-B257-CF9D03C414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6C15F3-C9F3-AD90-E179-A13C2E7D27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3B4CFB-360B-4A07-BB4E-31EB04BD87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1802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42108-2A18-AA12-A539-6370952A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43AAE5-93C5-0B25-CFF2-F05AAB8BA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6CC6E-9BA5-627E-74B7-BDC30DF189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A08133-FD61-84AE-3A4F-B5B3285491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AD2300-FAA5-C356-D929-39B97DD8C4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DC79B4-52B1-48FC-86F8-847670BC9E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486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CE855-373F-2555-7697-60FFDEAF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09460"/>
            <a:ext cx="10515839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D563C0-1BAC-F146-46CF-C95349D42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9763"/>
            <a:ext cx="10515839" cy="1499197"/>
          </a:xfrm>
        </p:spPr>
        <p:txBody>
          <a:bodyPr/>
          <a:lstStyle>
            <a:lvl1pPr marL="0" indent="0">
              <a:buNone/>
              <a:defRPr sz="2177"/>
            </a:lvl1pPr>
            <a:lvl2pPr marL="414772" indent="0">
              <a:buNone/>
              <a:defRPr sz="1814"/>
            </a:lvl2pPr>
            <a:lvl3pPr marL="829544" indent="0">
              <a:buNone/>
              <a:defRPr sz="1633"/>
            </a:lvl3pPr>
            <a:lvl4pPr marL="1244316" indent="0">
              <a:buNone/>
              <a:defRPr sz="1452"/>
            </a:lvl4pPr>
            <a:lvl5pPr marL="1659087" indent="0">
              <a:buNone/>
              <a:defRPr sz="1452"/>
            </a:lvl5pPr>
            <a:lvl6pPr marL="2073859" indent="0">
              <a:buNone/>
              <a:defRPr sz="1452"/>
            </a:lvl6pPr>
            <a:lvl7pPr marL="2488631" indent="0">
              <a:buNone/>
              <a:defRPr sz="1452"/>
            </a:lvl7pPr>
            <a:lvl8pPr marL="2903403" indent="0">
              <a:buNone/>
              <a:defRPr sz="1452"/>
            </a:lvl8pPr>
            <a:lvl9pPr marL="3318175" indent="0">
              <a:buNone/>
              <a:defRPr sz="145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E47CDD-D639-8F3C-323D-ED0875322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9792E6-EFD2-5F63-270C-6737503DAF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87AD68-AC65-622C-1900-CAE0E0DBCF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F51AA2-1BAD-4C07-A99B-96A140EA03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329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F567D-C030-BD45-DF06-E2FB047F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E4C0B1-5DC7-95A9-6EF1-7633B5765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4328"/>
            <a:ext cx="5385599" cy="39978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EFE349-C0BE-47F7-997A-F28D1C3B3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560" y="1604328"/>
            <a:ext cx="5385601" cy="39978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43D472-4695-F977-547A-2D72564004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097EED-F27A-9F46-6971-E192C46D40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150325-799F-502B-AB26-B22D087F12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9BC96A-F18E-429C-BCBB-B63D863C80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230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A4537F-1C7E-7416-4B4A-D3217E4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5798"/>
            <a:ext cx="10515839" cy="132493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B75E26-C9E2-8D84-ECFE-8E0099673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0657"/>
            <a:ext cx="515903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B242684-F938-533C-3D93-77F5A5A76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4424"/>
            <a:ext cx="5159039" cy="3685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016312-ABBC-A9C1-42E2-699AC29E4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0657"/>
            <a:ext cx="5182079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E477AA-19C9-CA05-1A11-4CA59AA45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4424"/>
            <a:ext cx="5182079" cy="3685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77D081-9C80-97F6-6EE2-1285096F85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6EDD0B-73B9-57C5-029A-98B0B3A460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15EA75-E3B7-ED10-13FF-91FF8184D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2C5ADD-A0F1-4E59-B86D-699B7FA98B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075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38F61-9232-72EF-D635-386BFB60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3D6B17-115C-3B79-1056-522B873BB8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B00246-A7B0-69DE-18A5-E0D62D505C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A03D56-3E84-611E-5925-765FE6FAE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F5D355-D9DE-4E9B-B374-546A8B94E3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0037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B77A13-65AE-234E-B869-044EC449FF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0C59AB-DA61-EF1E-6FCD-F833F79325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0D559B-2840-02D4-F2F2-A4621821B4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1117C4-9D2C-49E7-AEC8-DB245CB9A1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67467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EAEDF-7384-1580-F63C-4E98218B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608213-07B4-0722-9B27-3E4CD145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195B8D-AD2E-1153-0DCA-10A00B299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7B831F-8203-7E2E-F777-1FF1A565DA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C0714A-F813-2658-49B2-A67364F57C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E415A8-AB94-1735-C26F-EBCDDF70B5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F3424E-7CE6-4A05-921B-340399AC51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938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2FC41-206B-9E10-E65D-C64ADC402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F418A-91FD-D808-D7AF-0E7E0AB5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D91355-F394-49AF-436C-FD24C99D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8D5861-F62C-8DE5-FA3D-AC39CF83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85C0B6-4AC3-22D7-A60E-BBFFDC81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872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3A3CC-09C2-E044-C468-69B56B5A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528"/>
            <a:ext cx="393216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098C49-50A7-70DC-60B7-A092618D5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7944"/>
            <a:ext cx="617088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72" indent="0">
              <a:buNone/>
              <a:defRPr sz="2540"/>
            </a:lvl2pPr>
            <a:lvl3pPr marL="829544" indent="0">
              <a:buNone/>
              <a:defRPr sz="2177"/>
            </a:lvl3pPr>
            <a:lvl4pPr marL="1244316" indent="0">
              <a:buNone/>
              <a:defRPr sz="1814"/>
            </a:lvl4pPr>
            <a:lvl5pPr marL="1659087" indent="0">
              <a:buNone/>
              <a:defRPr sz="1814"/>
            </a:lvl5pPr>
            <a:lvl6pPr marL="2073859" indent="0">
              <a:buNone/>
              <a:defRPr sz="1814"/>
            </a:lvl6pPr>
            <a:lvl7pPr marL="2488631" indent="0">
              <a:buNone/>
              <a:defRPr sz="1814"/>
            </a:lvl7pPr>
            <a:lvl8pPr marL="2903403" indent="0">
              <a:buNone/>
              <a:defRPr sz="1814"/>
            </a:lvl8pPr>
            <a:lvl9pPr marL="3318175" indent="0">
              <a:buNone/>
              <a:defRPr sz="1814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9F5FDA-5B87-8446-DA6A-FD5AD70CE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7977"/>
            <a:ext cx="3932160" cy="3810640"/>
          </a:xfrm>
        </p:spPr>
        <p:txBody>
          <a:bodyPr/>
          <a:lstStyle>
            <a:lvl1pPr marL="0" indent="0">
              <a:buNone/>
              <a:defRPr sz="1452"/>
            </a:lvl1pPr>
            <a:lvl2pPr marL="414772" indent="0">
              <a:buNone/>
              <a:defRPr sz="1270"/>
            </a:lvl2pPr>
            <a:lvl3pPr marL="829544" indent="0">
              <a:buNone/>
              <a:defRPr sz="1089"/>
            </a:lvl3pPr>
            <a:lvl4pPr marL="1244316" indent="0">
              <a:buNone/>
              <a:defRPr sz="907"/>
            </a:lvl4pPr>
            <a:lvl5pPr marL="1659087" indent="0">
              <a:buNone/>
              <a:defRPr sz="907"/>
            </a:lvl5pPr>
            <a:lvl6pPr marL="2073859" indent="0">
              <a:buNone/>
              <a:defRPr sz="907"/>
            </a:lvl6pPr>
            <a:lvl7pPr marL="2488631" indent="0">
              <a:buNone/>
              <a:defRPr sz="907"/>
            </a:lvl7pPr>
            <a:lvl8pPr marL="2903403" indent="0">
              <a:buNone/>
              <a:defRPr sz="907"/>
            </a:lvl8pPr>
            <a:lvl9pPr marL="3318175" indent="0">
              <a:buNone/>
              <a:defRPr sz="90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38EB14-6F14-7DB7-B1A1-C82CD47BB3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899C94-1FE9-5DBB-2D32-85F7D74A57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407081-BD14-66B8-B052-7EBE97BA3D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69A8B9-3AD8-4714-98D7-5C8B9E8F08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0292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23B81-28F9-000E-03E6-601E3B65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0ADADBA-55E0-BF18-565A-9736F1780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A06365-8BE4-D0DE-7370-B742DB5D0B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C0046A-E8D1-D9B0-A833-71CC1A2A44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D29E11-32BD-D0C0-D13F-E333E5FAF9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B938F1-712E-4C3B-9189-078D38F685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4455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5EFF25-2CAA-4937-EA27-9C5566817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26241" y="273629"/>
            <a:ext cx="2737920" cy="532855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F2BACC-9814-A95C-7C41-FEA3317FE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3629"/>
            <a:ext cx="8033280" cy="532855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87C2EA-0D93-AA05-9F03-4ED5CCAA39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F5B48B-8E29-D4FF-29CA-115480DA08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85026C-2656-2B2A-5A40-C8462F69B0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5A560F-3A0D-4BF9-ADEF-9428267664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931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03C354-26A6-D4C2-4A72-07E74575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641" y="273629"/>
            <a:ext cx="10955520" cy="113339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F4D86B8-4FFF-34D0-DD0C-8D4732EE2C5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24319" cy="460848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524E0EA-52F6-5892-847D-D9146397FA7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49601" cy="460848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75DE5B-1921-E790-A525-1DE95D5F9D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24319" cy="460848"/>
          </a:xfrm>
        </p:spPr>
        <p:txBody>
          <a:bodyPr/>
          <a:lstStyle>
            <a:lvl1pPr>
              <a:defRPr/>
            </a:lvl1pPr>
          </a:lstStyle>
          <a:p>
            <a:fld id="{D097BA30-B875-4C84-9DC0-F28A231E4C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794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9E1AB-E8A3-56A7-3D7E-AEEDC6AD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9449EB-949C-277D-5C9B-9FBAAA86D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09D5C3-222F-3B29-E661-E4FB4ADB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E95233-7449-04CF-3705-EA5213A0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2DB88C-B005-3EA2-58E9-C03CC60E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35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4DD2-21BC-A5C2-BFAC-631CE0BB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E5E64-051E-1CF3-0C10-A712FAD9D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3C5BA17-3EBD-816B-C679-779DCE815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16C649-4AB0-3879-4909-DAE9738A8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AB0EA5-C2F9-1955-F5A7-BCD50D23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DC9043-F42E-6D0A-8ECD-E312868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334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1D679-32FC-60F7-8F65-36B1C7A7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DA6250-1DC1-5C61-41B5-06EED7C66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7C178-A6BC-F5DF-EFEC-46DFD460F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5ED983-638A-1126-6674-BA8FC273D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0868BD-D29A-6E9E-1DF1-F98B60134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8F424C-6EA0-5051-6486-4667BE7A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A55F730-BF70-6955-5ADD-C50A45A4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8151AC7-540B-37E0-1346-EC7D1AF0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27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4DB6F-A66E-9392-0CA7-CC0A5EF79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AF93251-D672-DE48-09AD-598A51A8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58818F-EF10-3AA9-D13E-E1FE8B2C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7F22574-0CFE-4C0E-12D1-A32C2E78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93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791DC6-93B7-8BAB-D73E-D93B0168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26C3AB-5F47-0BF5-90CC-49FFF568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BE01E9-2511-5496-3168-EB75463F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145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C2954-0006-FA94-7249-1C430F7C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7E5D3-FA47-9B5A-9D06-17F04EE4D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5470AAF-7E11-2F4B-EF43-5E279AF63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A1C42C-DC89-162A-A46B-82708735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782A4E-9011-A6DD-C785-5859159C4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B7F9E6-4501-7DA8-ECFD-61A7057A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07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6AA5-91A4-5B21-FBC0-17012E25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7CACF1-EA37-4DAE-F6DE-255F2F2F6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459203-881D-7A62-37D2-95150A35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6567AD-766C-F24B-3E87-BABA76D7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B74021-B26A-313B-1455-9E933D41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87BA07-DB65-477D-33A4-0A5F1D72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58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3CFFBA-A52A-10F1-8E90-B15F6F9F2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563A15B-668D-DEF9-5696-88528B92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F0C1DE-473F-42DA-B73F-DC7D3A399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30E39-4B11-4939-82CC-A0B998D65C8C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06AD5E-1E9E-3275-1CB8-08273F9AE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021178-178A-F7CA-1D37-A692FEC98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B878-2098-4971-B121-776F9AF81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8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A484069F-5A95-AE32-5F91-2AB522347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641" y="273629"/>
            <a:ext cx="10955520" cy="113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08D524F-3138-93D7-E038-D167A5871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641" y="1604328"/>
            <a:ext cx="10955520" cy="39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the outline text format</a:t>
            </a:r>
          </a:p>
          <a:p>
            <a:pPr lvl="1"/>
            <a:r>
              <a:rPr lang="en-GB" altLang="pt-BR"/>
              <a:t>Second Outline Level</a:t>
            </a:r>
          </a:p>
          <a:p>
            <a:pPr lvl="2"/>
            <a:r>
              <a:rPr lang="en-GB" altLang="pt-BR"/>
              <a:t>Third Outline Level</a:t>
            </a:r>
          </a:p>
          <a:p>
            <a:pPr lvl="3"/>
            <a:r>
              <a:rPr lang="en-GB" altLang="pt-BR"/>
              <a:t>Fourth Outline Level</a:t>
            </a:r>
          </a:p>
          <a:p>
            <a:pPr lvl="4"/>
            <a:r>
              <a:rPr lang="en-GB" altLang="pt-BR"/>
              <a:t>Fifth Outline Level</a:t>
            </a:r>
          </a:p>
          <a:p>
            <a:pPr lvl="4"/>
            <a:r>
              <a:rPr lang="en-GB" altLang="pt-BR"/>
              <a:t>Sixth Outline Level</a:t>
            </a:r>
          </a:p>
          <a:p>
            <a:pPr lvl="4"/>
            <a:r>
              <a:rPr lang="en-GB" altLang="pt-BR"/>
              <a:t>Seventh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4F8E16-8920-3C76-E4A3-6AB6DBAE50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08641" y="6247376"/>
            <a:ext cx="2824319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96F723-A7EE-7051-2C3E-B00B05142F4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170240" y="6247376"/>
            <a:ext cx="3849601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1347F1-5E68-DB17-301C-444A70A422C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41761" y="6247376"/>
            <a:ext cx="2824319" cy="4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D564853D-F146-4D39-A4F5-5CE8FBF73C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888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 kern="1200">
          <a:solidFill>
            <a:srgbClr val="000000"/>
          </a:solidFill>
          <a:latin typeface="+mj-lt"/>
          <a:ea typeface="+mj-ea"/>
          <a:cs typeface="+mj-cs"/>
        </a:defRPr>
      </a:lvl1pPr>
      <a:lvl2pPr marL="674004" indent="-259232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036930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45170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1866473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281245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696017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110789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525561" indent="-207386" algn="ctr" defTabSz="407571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992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11079" indent="-311079" algn="l" defTabSz="407571" rtl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anose="02020603050405020304" pitchFamily="18" charset="0"/>
        <a:defRPr sz="2903" kern="1200">
          <a:solidFill>
            <a:srgbClr val="000000"/>
          </a:solidFill>
          <a:latin typeface="+mn-lt"/>
          <a:ea typeface="+mn-ea"/>
          <a:cs typeface="+mn-cs"/>
        </a:defRPr>
      </a:lvl1pPr>
      <a:lvl2pPr marL="674004" indent="-259232" algn="l" defTabSz="407571" rtl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anose="02020603050405020304" pitchFamily="18" charset="0"/>
        <a:defRPr sz="254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930" indent="-207386" algn="l" defTabSz="407571" rtl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anose="02020603050405020304" pitchFamily="18" charset="0"/>
        <a:defRPr sz="2177" kern="1200">
          <a:solidFill>
            <a:srgbClr val="000000"/>
          </a:solidFill>
          <a:latin typeface="+mn-lt"/>
          <a:ea typeface="+mn-ea"/>
          <a:cs typeface="+mn-cs"/>
        </a:defRPr>
      </a:lvl3pPr>
      <a:lvl4pPr marL="1451701" indent="-207386" algn="l" defTabSz="407571" rtl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4pPr>
      <a:lvl5pPr marL="1866473" indent="-207386" algn="l" defTabSz="407571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anose="02020603050405020304" pitchFamily="18" charset="0"/>
        <a:defRPr sz="1814" kern="12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6017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789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561" indent="-207386" algn="l" defTabSz="829544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9DAACD31-BFED-AC53-C650-F4553DF4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940" y="1342222"/>
            <a:ext cx="3528370" cy="230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9809B8CD-21EA-8E20-5BD8-8AD793D13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521" y="3501009"/>
            <a:ext cx="9143520" cy="110315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633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C83B5CE9-367B-BD85-598F-9BE31143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21" y="201622"/>
            <a:ext cx="1526560" cy="82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Rectangle 4">
            <a:extLst>
              <a:ext uri="{FF2B5EF4-FFF2-40B4-BE49-F238E27FC236}">
                <a16:creationId xmlns:a16="http://schemas.microsoft.com/office/drawing/2014/main" id="{59D394B2-A878-9E56-BD46-ACEE829EA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37" y="3501009"/>
            <a:ext cx="4968522" cy="92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3266" b="1" dirty="0"/>
              <a:t>Projeto Experimental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2177" dirty="0"/>
              <a:t>Plano de Marketing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E5AA97B-9EE4-4B50-25B7-8E892724D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755" y="201622"/>
            <a:ext cx="5332880" cy="8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 dirty="0"/>
              <a:t>ANGLOSCHOOL SÃO CARLOS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dirty="0"/>
              <a:t>Curso Técnico em Administração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dirty="0"/>
              <a:t>Módulo de Marketing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C8C6BCB-9B12-E389-3B9C-D032EA32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540" y="5014607"/>
            <a:ext cx="2016212" cy="41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2177" b="1"/>
              <a:t>Empresa: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3DF8926-B88A-31F1-13EB-2BC7E363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054" y="4838909"/>
            <a:ext cx="4084269" cy="234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 dirty="0"/>
              <a:t>Ana Julia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 dirty="0"/>
              <a:t>Gabriela Marques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 dirty="0"/>
              <a:t>Leonardo De Lima Zóia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 dirty="0"/>
              <a:t>Luiz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/>
              <a:t>Tiago Souza</a:t>
            </a:r>
            <a:endParaRPr lang="pt-BR" altLang="pt-BR" sz="1633" b="1" dirty="0"/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 dirty="0"/>
              <a:t>Wendell Vinicius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 dirty="0"/>
              <a:t>Vinicius Santos</a:t>
            </a:r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pt-BR" altLang="pt-BR" sz="1633" b="1" dirty="0"/>
          </a:p>
          <a:p>
            <a:pPr algn="ctr" defTabSz="407571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endParaRPr lang="pt-BR" altLang="pt-BR" sz="1633" b="1" dirty="0"/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C2C6FBE6-45E8-4F4B-2EF6-489F7A255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435" y="6401473"/>
            <a:ext cx="3984898" cy="33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0757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</a:pPr>
            <a:r>
              <a:rPr lang="pt-BR" altLang="pt-BR" sz="1633" b="1" dirty="0"/>
              <a:t>Orientador: Rodrigo Rodrigues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0A41F07-914A-0639-3E6C-43B33A4C134B}"/>
              </a:ext>
            </a:extLst>
          </p:cNvPr>
          <p:cNvSpPr txBox="1"/>
          <p:nvPr/>
        </p:nvSpPr>
        <p:spPr>
          <a:xfrm>
            <a:off x="2265073" y="5417650"/>
            <a:ext cx="2909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DE6F00"/>
                </a:solidFill>
              </a:rPr>
              <a:t>Apex </a:t>
            </a:r>
            <a:r>
              <a:rPr lang="pt-BR" sz="4400" dirty="0"/>
              <a:t>Gym</a:t>
            </a:r>
            <a:endParaRPr lang="pt-BR" sz="4400" dirty="0">
              <a:solidFill>
                <a:srgbClr val="DE6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CF430-666D-6349-0289-5EFB349EE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15CFC-ECB2-8F89-35DC-7A6BCEEA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75938CCA-FE7B-D88E-85AE-7A27EF559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BF644797-68A6-01F3-F26F-F6AAE1875772}"/>
              </a:ext>
            </a:extLst>
          </p:cNvPr>
          <p:cNvSpPr txBox="1"/>
          <p:nvPr/>
        </p:nvSpPr>
        <p:spPr>
          <a:xfrm>
            <a:off x="3609528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DE6F00"/>
                </a:solidFill>
              </a:rPr>
              <a:t>Mix de Produtos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5B52E8-157F-0AAA-768D-4F414C5421FF}"/>
              </a:ext>
            </a:extLst>
          </p:cNvPr>
          <p:cNvSpPr txBox="1"/>
          <p:nvPr/>
        </p:nvSpPr>
        <p:spPr>
          <a:xfrm>
            <a:off x="2126201" y="1478991"/>
            <a:ext cx="2169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Creatina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B7714A-741B-0A62-DE29-0B9257F31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36" y="2460129"/>
            <a:ext cx="3639844" cy="26976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4507D98-F0AA-2B8B-9E69-0C057C9DB3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r="11679" b="5719"/>
          <a:stretch/>
        </p:blipFill>
        <p:spPr>
          <a:xfrm>
            <a:off x="7088634" y="2460129"/>
            <a:ext cx="3945016" cy="269760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0F9BB37-FACA-DA4D-3471-9F7790D8F000}"/>
              </a:ext>
            </a:extLst>
          </p:cNvPr>
          <p:cNvSpPr txBox="1"/>
          <p:nvPr/>
        </p:nvSpPr>
        <p:spPr>
          <a:xfrm>
            <a:off x="7423582" y="1538882"/>
            <a:ext cx="327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Hipercalórico</a:t>
            </a:r>
            <a:endParaRPr lang="pt-BR" sz="4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E21F0E-184D-5F78-A696-1931A32D8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72" y="2565647"/>
            <a:ext cx="3120572" cy="12432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FB59BC3-76E7-66C8-5C0A-F515B532B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469" y="2460129"/>
            <a:ext cx="2811167" cy="11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9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5635-D092-66BF-5379-F3B99CFFD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DBE87-EB9A-6CDC-C07C-0CF89A207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FCAC8DB9-C25F-0730-06DC-C9F3D60C9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E3DDD6F-2F2F-D970-375D-8A881030A98B}"/>
              </a:ext>
            </a:extLst>
          </p:cNvPr>
          <p:cNvSpPr txBox="1"/>
          <p:nvPr/>
        </p:nvSpPr>
        <p:spPr>
          <a:xfrm>
            <a:off x="4509117" y="0"/>
            <a:ext cx="600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E7F00"/>
                </a:solidFill>
              </a:rPr>
              <a:t>Serviços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8F5E23-4462-781F-F1E5-A8DCAB697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r="-6561" b="7303"/>
          <a:stretch/>
        </p:blipFill>
        <p:spPr>
          <a:xfrm>
            <a:off x="250793" y="2126036"/>
            <a:ext cx="3426782" cy="31384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24C3F8-D905-4D0D-AC58-234D27624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r="36384"/>
          <a:stretch/>
        </p:blipFill>
        <p:spPr>
          <a:xfrm>
            <a:off x="3677575" y="2126036"/>
            <a:ext cx="3619871" cy="313078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DEE9A86-2852-7F81-940A-3E2A94B48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76" y="2101200"/>
            <a:ext cx="4361893" cy="316325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590F24-F030-80B3-9F8B-CC7A3CAC6413}"/>
              </a:ext>
            </a:extLst>
          </p:cNvPr>
          <p:cNvSpPr txBox="1"/>
          <p:nvPr/>
        </p:nvSpPr>
        <p:spPr>
          <a:xfrm>
            <a:off x="837091" y="1482571"/>
            <a:ext cx="252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9900"/>
                </a:solidFill>
              </a:rPr>
              <a:t>Personal Trainer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A85373E-A76B-D8C8-EBD2-D565BB359EE9}"/>
              </a:ext>
            </a:extLst>
          </p:cNvPr>
          <p:cNvSpPr txBox="1"/>
          <p:nvPr/>
        </p:nvSpPr>
        <p:spPr>
          <a:xfrm>
            <a:off x="4000130" y="1482571"/>
            <a:ext cx="284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9900"/>
                </a:solidFill>
              </a:rPr>
              <a:t>Nutricionista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DDDCD7F-A21B-D058-47F5-6BBAB6626602}"/>
              </a:ext>
            </a:extLst>
          </p:cNvPr>
          <p:cNvSpPr txBox="1"/>
          <p:nvPr/>
        </p:nvSpPr>
        <p:spPr>
          <a:xfrm>
            <a:off x="8133425" y="1506022"/>
            <a:ext cx="322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9900"/>
                </a:solidFill>
              </a:rPr>
              <a:t>Professor de Natação</a:t>
            </a:r>
          </a:p>
        </p:txBody>
      </p:sp>
    </p:spTree>
    <p:extLst>
      <p:ext uri="{BB962C8B-B14F-4D97-AF65-F5344CB8AC3E}">
        <p14:creationId xmlns:p14="http://schemas.microsoft.com/office/powerpoint/2010/main" val="423939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BF350-A8AE-A221-2BCD-7CAE3E411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116F3-9DDB-3176-213F-8A65F76B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DE6F00"/>
              </a:solidFill>
            </a:endParaRP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EC5FBC71-E2D8-96D7-6B83-78C2F3496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51B7501-3A0D-8E31-3D48-AE4B60ED7BCC}"/>
              </a:ext>
            </a:extLst>
          </p:cNvPr>
          <p:cNvSpPr txBox="1"/>
          <p:nvPr/>
        </p:nvSpPr>
        <p:spPr>
          <a:xfrm>
            <a:off x="1686757" y="2750849"/>
            <a:ext cx="953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DE6F00"/>
                </a:solidFill>
                <a:latin typeface="Arial Black" panose="020B0A04020102020204" pitchFamily="34" charset="0"/>
              </a:rPr>
              <a:t>Pesquisa de Mercado</a:t>
            </a:r>
          </a:p>
        </p:txBody>
      </p:sp>
    </p:spTree>
    <p:extLst>
      <p:ext uri="{BB962C8B-B14F-4D97-AF65-F5344CB8AC3E}">
        <p14:creationId xmlns:p14="http://schemas.microsoft.com/office/powerpoint/2010/main" val="95077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EE704-7878-7176-5192-9DBD968C2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1E82D-5629-0AE4-8AE9-9EDD198A7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DE6F00"/>
              </a:solidFill>
            </a:endParaRP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04161A8F-6B26-8130-DC22-B9825EFAD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A4524B9-B31E-0CEC-8982-16F6E1DDF407}"/>
              </a:ext>
            </a:extLst>
          </p:cNvPr>
          <p:cNvSpPr txBox="1"/>
          <p:nvPr/>
        </p:nvSpPr>
        <p:spPr>
          <a:xfrm>
            <a:off x="2814222" y="0"/>
            <a:ext cx="9533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DE6F00"/>
                </a:solidFill>
                <a:latin typeface="Arial Black" panose="020B0A04020102020204" pitchFamily="34" charset="0"/>
              </a:rPr>
              <a:t>Pesquisa de Mercado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D11BFC-BDEE-60B0-D6A3-CFB2710F65D1}"/>
              </a:ext>
            </a:extLst>
          </p:cNvPr>
          <p:cNvSpPr txBox="1"/>
          <p:nvPr/>
        </p:nvSpPr>
        <p:spPr>
          <a:xfrm>
            <a:off x="1047563" y="1477894"/>
            <a:ext cx="3187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E6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Nome Fantasia: </a:t>
            </a:r>
            <a:r>
              <a:rPr lang="pt-BR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Apex Gym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53FE385-D494-6178-0561-E772E7629944}"/>
              </a:ext>
            </a:extLst>
          </p:cNvPr>
          <p:cNvSpPr txBox="1"/>
          <p:nvPr/>
        </p:nvSpPr>
        <p:spPr>
          <a:xfrm>
            <a:off x="1109709" y="2010823"/>
            <a:ext cx="207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DE6F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774361D-08CF-499F-D23E-228CDF54C476}"/>
              </a:ext>
            </a:extLst>
          </p:cNvPr>
          <p:cNvSpPr txBox="1"/>
          <p:nvPr/>
        </p:nvSpPr>
        <p:spPr>
          <a:xfrm>
            <a:off x="1083074" y="2040625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E6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Localização: </a:t>
            </a:r>
            <a:r>
              <a:rPr lang="pt-BR" b="0" i="0" dirty="0">
                <a:solidFill>
                  <a:schemeClr val="bg1"/>
                </a:solidFill>
                <a:effectLst/>
                <a:latin typeface="Google Sans"/>
              </a:rPr>
              <a:t>Avenida Comendador Alfredo Maffei, 362 - Jardim São Carlos, escolhemos este endereço, pois enxergamos o mesmo como um bom investimento a longo prazo e a curto prazo, já que na área há condomínios em construções assim facilitando a locomoção de pessoas entre residência e a academia</a:t>
            </a:r>
          </a:p>
          <a:p>
            <a:endParaRPr lang="pt-BR" dirty="0">
              <a:solidFill>
                <a:srgbClr val="DE6F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E8CC64-C4AC-A718-81A8-88D29F602E13}"/>
              </a:ext>
            </a:extLst>
          </p:cNvPr>
          <p:cNvSpPr txBox="1"/>
          <p:nvPr/>
        </p:nvSpPr>
        <p:spPr>
          <a:xfrm>
            <a:off x="1020932" y="2983765"/>
            <a:ext cx="246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E6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Segmento: </a:t>
            </a:r>
            <a:r>
              <a:rPr lang="pt-BR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Fitness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4E70D6-A011-6302-A602-6ABA816CFC0F}"/>
              </a:ext>
            </a:extLst>
          </p:cNvPr>
          <p:cNvSpPr txBox="1"/>
          <p:nvPr/>
        </p:nvSpPr>
        <p:spPr>
          <a:xfrm>
            <a:off x="1020932" y="3465253"/>
            <a:ext cx="560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E6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Mercado de atuação: </a:t>
            </a:r>
            <a:r>
              <a:rPr lang="pt-BR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São Carlos - SP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28E1A6-A2CF-0DC2-E6BE-3656A8C241C0}"/>
              </a:ext>
            </a:extLst>
          </p:cNvPr>
          <p:cNvSpPr txBox="1"/>
          <p:nvPr/>
        </p:nvSpPr>
        <p:spPr>
          <a:xfrm>
            <a:off x="967665" y="3962550"/>
            <a:ext cx="4128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E6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Investimento estimado: </a:t>
            </a:r>
            <a:r>
              <a:rPr lang="pt-BR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R$2.000.000</a:t>
            </a:r>
          </a:p>
          <a:p>
            <a:endParaRPr lang="pt-BR" dirty="0">
              <a:solidFill>
                <a:srgbClr val="DE6F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6A6579-D948-AC48-30E3-8409E267E9F3}"/>
              </a:ext>
            </a:extLst>
          </p:cNvPr>
          <p:cNvSpPr txBox="1"/>
          <p:nvPr/>
        </p:nvSpPr>
        <p:spPr>
          <a:xfrm>
            <a:off x="1109709" y="4587812"/>
            <a:ext cx="7146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E6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Público alvo: </a:t>
            </a:r>
            <a:r>
              <a:rPr lang="pt-BR" dirty="0">
                <a:solidFill>
                  <a:schemeClr val="bg1"/>
                </a:solidFill>
              </a:rPr>
              <a:t>faixa etária do público-alvo 18 a 35 Anos</a:t>
            </a:r>
          </a:p>
          <a:p>
            <a:endParaRPr lang="pt-BR" dirty="0">
              <a:solidFill>
                <a:srgbClr val="DE6F00"/>
              </a:solidFill>
            </a:endParaRPr>
          </a:p>
          <a:p>
            <a:endParaRPr lang="pt-BR" dirty="0">
              <a:solidFill>
                <a:srgbClr val="DE6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8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BB6A6-9010-309E-13A4-F0407B5A9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C65BCE-4D88-58F0-5406-48AA0F1F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DCD44969-8D5D-A3FB-39EA-33F421049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9A4EE44-4E4A-669C-1328-8EE59DAD8BA4}"/>
              </a:ext>
            </a:extLst>
          </p:cNvPr>
          <p:cNvSpPr txBox="1"/>
          <p:nvPr/>
        </p:nvSpPr>
        <p:spPr>
          <a:xfrm>
            <a:off x="-95993" y="2915733"/>
            <a:ext cx="1238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6000" dirty="0">
                <a:solidFill>
                  <a:srgbClr val="DE6F00"/>
                </a:solidFill>
                <a:latin typeface="Arial Black" panose="020B0A04020102020204" pitchFamily="34" charset="0"/>
              </a:rPr>
              <a:t>Análise da Concorrência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rgbClr val="DE6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6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9B1FC-0D19-1CE9-4C70-B088B51A6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2604A-57E4-B4D0-EF48-E47F8AB8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ACE737BD-E4D5-9C3D-3205-2409BF7F0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7586BB3-9994-2724-B17E-79B4C4F52965}"/>
              </a:ext>
            </a:extLst>
          </p:cNvPr>
          <p:cNvSpPr txBox="1"/>
          <p:nvPr/>
        </p:nvSpPr>
        <p:spPr>
          <a:xfrm>
            <a:off x="-191985" y="-19596"/>
            <a:ext cx="12383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dirty="0">
                <a:solidFill>
                  <a:srgbClr val="DE6F00"/>
                </a:solidFill>
                <a:latin typeface="Arial Black" panose="020B0A04020102020204" pitchFamily="34" charset="0"/>
              </a:rPr>
              <a:t>Análise da Concorrência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DE6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1B042B1-0640-149F-F477-F5348B05869B}"/>
              </a:ext>
            </a:extLst>
          </p:cNvPr>
          <p:cNvSpPr txBox="1"/>
          <p:nvPr/>
        </p:nvSpPr>
        <p:spPr>
          <a:xfrm>
            <a:off x="719091" y="2173682"/>
            <a:ext cx="688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DE6F00"/>
                </a:solidFill>
              </a:rPr>
              <a:t>Concorrentes Diretos: </a:t>
            </a:r>
            <a:r>
              <a:rPr lang="pt-BR" b="0" i="0" dirty="0">
                <a:solidFill>
                  <a:srgbClr val="BDC1C6"/>
                </a:solidFill>
                <a:effectLst/>
                <a:latin typeface="Google Sans"/>
              </a:rPr>
              <a:t>SmartFit</a:t>
            </a:r>
            <a:r>
              <a:rPr lang="pt-BR" dirty="0">
                <a:solidFill>
                  <a:srgbClr val="BDC1C6"/>
                </a:solidFill>
                <a:latin typeface="Google Sans"/>
              </a:rPr>
              <a:t>, </a:t>
            </a:r>
            <a:r>
              <a:rPr lang="pt-BR" b="0" i="0" dirty="0">
                <a:solidFill>
                  <a:srgbClr val="BDC1C6"/>
                </a:solidFill>
                <a:effectLst/>
                <a:latin typeface="Google Sans"/>
              </a:rPr>
              <a:t>BlueFit</a:t>
            </a:r>
            <a:r>
              <a:rPr lang="pt-BR" dirty="0">
                <a:solidFill>
                  <a:srgbClr val="BDC1C6"/>
                </a:solidFill>
                <a:latin typeface="Google Sans"/>
              </a:rPr>
              <a:t>, </a:t>
            </a:r>
            <a:r>
              <a:rPr lang="pt-BR" b="0" i="0" dirty="0">
                <a:solidFill>
                  <a:srgbClr val="BDC1C6"/>
                </a:solidFill>
                <a:effectLst/>
                <a:latin typeface="Google Sans"/>
              </a:rPr>
              <a:t>Bodytech, Xprime, Gold </a:t>
            </a:r>
            <a:r>
              <a:rPr lang="pt-BR" dirty="0">
                <a:solidFill>
                  <a:srgbClr val="BDC1C6"/>
                </a:solidFill>
                <a:latin typeface="Google Sans"/>
              </a:rPr>
              <a:t>G</a:t>
            </a:r>
            <a:r>
              <a:rPr lang="pt-BR" b="0" i="0" dirty="0">
                <a:solidFill>
                  <a:srgbClr val="BDC1C6"/>
                </a:solidFill>
                <a:effectLst/>
                <a:latin typeface="Google Sans"/>
              </a:rPr>
              <a:t>ym. </a:t>
            </a:r>
          </a:p>
          <a:p>
            <a:endParaRPr lang="pt-BR" dirty="0">
              <a:solidFill>
                <a:srgbClr val="DE6F00"/>
              </a:solidFill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8D9B11-758A-B835-4C57-513F53503457}"/>
              </a:ext>
            </a:extLst>
          </p:cNvPr>
          <p:cNvSpPr txBox="1"/>
          <p:nvPr/>
        </p:nvSpPr>
        <p:spPr>
          <a:xfrm>
            <a:off x="719091" y="3693111"/>
            <a:ext cx="8957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DE6F00"/>
                </a:solidFill>
              </a:rPr>
              <a:t>Concorrentes indiretos: </a:t>
            </a:r>
            <a:r>
              <a:rPr lang="pt-BR" dirty="0">
                <a:solidFill>
                  <a:schemeClr val="bg1"/>
                </a:solidFill>
              </a:rPr>
              <a:t>Podem incluir estúdios de ioga, estúdios de </a:t>
            </a:r>
            <a:r>
              <a:rPr lang="pt-BR" dirty="0" err="1">
                <a:solidFill>
                  <a:schemeClr val="bg1"/>
                </a:solidFill>
              </a:rPr>
              <a:t>pilates</a:t>
            </a:r>
            <a:r>
              <a:rPr lang="pt-BR" dirty="0">
                <a:solidFill>
                  <a:schemeClr val="bg1"/>
                </a:solidFill>
              </a:rPr>
              <a:t>, clubes esportivos com instalações de fitness, programas de treinamento ao ar livre a até mesmo aplicativos de exercícios em casa cada um desses oferecem uma abordagem diferente para o condicionamento físico</a:t>
            </a:r>
          </a:p>
        </p:txBody>
      </p:sp>
    </p:spTree>
    <p:extLst>
      <p:ext uri="{BB962C8B-B14F-4D97-AF65-F5344CB8AC3E}">
        <p14:creationId xmlns:p14="http://schemas.microsoft.com/office/powerpoint/2010/main" val="33319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5E1D7-B4D5-F3FE-1B65-CE1AE086C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E5757-89C6-5E1F-27B5-D0C69D43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DC8E7C36-AD3D-DD2D-72F3-CDD56555E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ACE4572-5A66-90ED-EBDD-0DFEBA8A0984}"/>
              </a:ext>
            </a:extLst>
          </p:cNvPr>
          <p:cNvSpPr txBox="1"/>
          <p:nvPr/>
        </p:nvSpPr>
        <p:spPr>
          <a:xfrm>
            <a:off x="838200" y="2294620"/>
            <a:ext cx="1051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Identidade Visual</a:t>
            </a:r>
          </a:p>
        </p:txBody>
      </p:sp>
    </p:spTree>
    <p:extLst>
      <p:ext uri="{BB962C8B-B14F-4D97-AF65-F5344CB8AC3E}">
        <p14:creationId xmlns:p14="http://schemas.microsoft.com/office/powerpoint/2010/main" val="146338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A7CA-85E0-BC2C-7B61-0E310EEA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57011-C557-826B-9C34-8C67D1727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206CB64-1F64-39BE-EF9D-A6FF4B7C6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BDB3F59-42E1-0B82-BB07-118A617CB985}"/>
              </a:ext>
            </a:extLst>
          </p:cNvPr>
          <p:cNvSpPr txBox="1"/>
          <p:nvPr/>
        </p:nvSpPr>
        <p:spPr>
          <a:xfrm>
            <a:off x="2606351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Identidade Visual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6C9241-2548-FE6D-CE50-69253595B482}"/>
              </a:ext>
            </a:extLst>
          </p:cNvPr>
          <p:cNvSpPr txBox="1"/>
          <p:nvPr/>
        </p:nvSpPr>
        <p:spPr>
          <a:xfrm>
            <a:off x="287784" y="1299906"/>
            <a:ext cx="32366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A ideia da primeira academia de verdade foi do sueco dr. Jonas Gustav </a:t>
            </a:r>
            <a:r>
              <a:rPr lang="pt-BR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Vilhem</a:t>
            </a:r>
            <a:r>
              <a:rPr lang="pt-BR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Zander.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Ainda no meio acadêmico, organizou e desenvolveu estudos direcionados para tratamento médico através de máquinas especiais.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pt-BR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Em 1957, já desenhava protótipos de equipamentos para exercícios físicos.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FCEC54-AAD7-120B-84B9-A1E314B70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51" y="3094978"/>
            <a:ext cx="4069302" cy="23587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78CC51-796F-7A65-D4DB-CD3CCEE5A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866" y="3094978"/>
            <a:ext cx="3808520" cy="235873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278C9E4-038F-5F2D-2412-99D0BA4B8736}"/>
              </a:ext>
            </a:extLst>
          </p:cNvPr>
          <p:cNvSpPr txBox="1"/>
          <p:nvPr/>
        </p:nvSpPr>
        <p:spPr>
          <a:xfrm>
            <a:off x="5675974" y="1192503"/>
            <a:ext cx="5095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i="0" dirty="0">
                <a:solidFill>
                  <a:schemeClr val="bg1"/>
                </a:solidFill>
                <a:effectLst/>
                <a:latin typeface="Raleway" pitchFamily="2" charset="0"/>
              </a:rPr>
              <a:t>As fotos abaixo mostram como eram algumas dessas “máquinas” criadas pelo Dr. Zander, em 1892.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89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421FB-7316-F93B-4A04-7E2C5F12C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9A21D-49C5-E26E-DED2-A5E864D9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A8ED0950-9E62-987B-6D5C-CBE827FA2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BE0DBA3-D858-B4E7-8B47-F0EBDCF68FC5}"/>
              </a:ext>
            </a:extLst>
          </p:cNvPr>
          <p:cNvSpPr txBox="1"/>
          <p:nvPr/>
        </p:nvSpPr>
        <p:spPr>
          <a:xfrm>
            <a:off x="2606351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Identidade Visual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B84C8F-7300-31BE-6F7B-36B2E8693DD6}"/>
              </a:ext>
            </a:extLst>
          </p:cNvPr>
          <p:cNvSpPr txBox="1"/>
          <p:nvPr/>
        </p:nvSpPr>
        <p:spPr>
          <a:xfrm>
            <a:off x="275208" y="1229023"/>
            <a:ext cx="3266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Defesa do nome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CFEACC-469F-873E-8296-DADFBA973125}"/>
              </a:ext>
            </a:extLst>
          </p:cNvPr>
          <p:cNvSpPr txBox="1"/>
          <p:nvPr/>
        </p:nvSpPr>
        <p:spPr>
          <a:xfrm>
            <a:off x="2210538" y="1752243"/>
            <a:ext cx="82828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i="0" dirty="0">
                <a:solidFill>
                  <a:schemeClr val="bg1"/>
                </a:solidFill>
                <a:effectLst/>
                <a:latin typeface="Söhne"/>
              </a:rPr>
              <a:t>O nome "</a:t>
            </a:r>
            <a:r>
              <a:rPr lang="pt-BR" sz="2800" b="0" i="0" dirty="0">
                <a:solidFill>
                  <a:srgbClr val="DE6F00"/>
                </a:solidFill>
                <a:effectLst/>
                <a:latin typeface="Söhne"/>
              </a:rPr>
              <a:t>Apex</a:t>
            </a:r>
            <a:r>
              <a:rPr lang="pt-BR" sz="2800" b="0" i="0" dirty="0">
                <a:solidFill>
                  <a:schemeClr val="bg1"/>
                </a:solidFill>
                <a:effectLst/>
                <a:latin typeface="Söhne"/>
              </a:rPr>
              <a:t>”</a:t>
            </a:r>
            <a:r>
              <a:rPr lang="pt-BR" sz="2800" b="0" i="0" dirty="0">
                <a:solidFill>
                  <a:srgbClr val="DE6F00"/>
                </a:solidFill>
                <a:effectLst/>
                <a:latin typeface="Söhne"/>
              </a:rPr>
              <a:t> </a:t>
            </a:r>
            <a:r>
              <a:rPr lang="pt-BR" sz="2800" b="0" i="0" dirty="0">
                <a:solidFill>
                  <a:schemeClr val="bg1"/>
                </a:solidFill>
                <a:effectLst/>
                <a:latin typeface="Söhne"/>
              </a:rPr>
              <a:t>refere-se ao ponto mais alto ou o pico de algo. Ao associar o nome à academia, sugere-se que os clientes atingirão o seu ápice físico e de desempenho ao treinarem lá.</a:t>
            </a:r>
          </a:p>
          <a:p>
            <a:endParaRPr lang="pt-BR" sz="2800" dirty="0">
              <a:solidFill>
                <a:schemeClr val="bg1"/>
              </a:solidFill>
              <a:latin typeface="Söhne"/>
            </a:endParaRPr>
          </a:p>
          <a:p>
            <a:r>
              <a:rPr lang="pt-BR" sz="2800" b="0" i="0" dirty="0">
                <a:solidFill>
                  <a:schemeClr val="bg1"/>
                </a:solidFill>
                <a:effectLst/>
                <a:latin typeface="Söhne"/>
              </a:rPr>
              <a:t> </a:t>
            </a:r>
            <a:r>
              <a:rPr lang="pt-BR" sz="2800" b="0" i="0" dirty="0">
                <a:solidFill>
                  <a:srgbClr val="ECECEC"/>
                </a:solidFill>
                <a:effectLst/>
                <a:latin typeface="Söhne"/>
              </a:rPr>
              <a:t>A palavra </a:t>
            </a:r>
            <a:r>
              <a:rPr lang="pt-BR" sz="2800" b="0" i="0" dirty="0">
                <a:solidFill>
                  <a:srgbClr val="DE6F00"/>
                </a:solidFill>
                <a:effectLst/>
                <a:latin typeface="Söhne"/>
              </a:rPr>
              <a:t>Apex</a:t>
            </a:r>
            <a:r>
              <a:rPr lang="pt-BR" sz="2800" b="0" i="0" dirty="0">
                <a:solidFill>
                  <a:srgbClr val="ECECEC"/>
                </a:solidFill>
                <a:effectLst/>
                <a:latin typeface="Söhne"/>
              </a:rPr>
              <a:t> tem uma sonoridade forte e memorável, o que pode ser vantajoso em termos de marketing. Podendo se destacar e ser facilmente lembrada pelos clientes em potencial.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2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2CBFB-15CB-917A-10BE-5A719205F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F74DF-61CE-6B7D-A5B6-688CC50B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608E309-A8D6-73ED-382B-447256EB5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E4E2E66-3270-3F4B-7A50-041E0F251610}"/>
              </a:ext>
            </a:extLst>
          </p:cNvPr>
          <p:cNvSpPr txBox="1"/>
          <p:nvPr/>
        </p:nvSpPr>
        <p:spPr>
          <a:xfrm>
            <a:off x="2606351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Identidade Visual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42DEC8-8891-0CA9-83AC-824F08704419}"/>
              </a:ext>
            </a:extLst>
          </p:cNvPr>
          <p:cNvSpPr txBox="1"/>
          <p:nvPr/>
        </p:nvSpPr>
        <p:spPr>
          <a:xfrm>
            <a:off x="536360" y="1429078"/>
            <a:ext cx="303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 Slogan da marca</a:t>
            </a:r>
            <a:endParaRPr lang="pt-BR" dirty="0">
              <a:solidFill>
                <a:srgbClr val="DE6F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B95D766-CBE2-7110-F6E0-A078F2222304}"/>
              </a:ext>
            </a:extLst>
          </p:cNvPr>
          <p:cNvSpPr txBox="1"/>
          <p:nvPr/>
        </p:nvSpPr>
        <p:spPr>
          <a:xfrm>
            <a:off x="2606351" y="3423565"/>
            <a:ext cx="778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DE6F00"/>
                </a:solidFill>
              </a:rPr>
              <a:t>“Transforme seu corpo, eleve sua mente”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CB5677-A8F6-401E-FED2-F63AD8D0D765}"/>
              </a:ext>
            </a:extLst>
          </p:cNvPr>
          <p:cNvSpPr txBox="1"/>
          <p:nvPr/>
        </p:nvSpPr>
        <p:spPr>
          <a:xfrm>
            <a:off x="4404804" y="2308841"/>
            <a:ext cx="3382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Apex Gym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B869896-BAA4-C07D-E5D3-19A49FD00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530" y="31231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42C4D0-5EC1-FAFE-42CB-44C4F5387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44" y="527944"/>
            <a:ext cx="5802112" cy="58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9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F2769-DDC2-2E28-35AC-42308EC38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2C7E2-0209-FAC8-5F5F-2E85DC31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AA96EA15-E6EE-C00A-3CFC-0C1F6401B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F6282CD-FD9D-E6BD-527F-28633698E2A3}"/>
              </a:ext>
            </a:extLst>
          </p:cNvPr>
          <p:cNvSpPr txBox="1"/>
          <p:nvPr/>
        </p:nvSpPr>
        <p:spPr>
          <a:xfrm>
            <a:off x="3009160" y="0"/>
            <a:ext cx="61736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Identidade Visual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209CF91-84A7-C018-ADC6-9D8BBC8D9C50}"/>
              </a:ext>
            </a:extLst>
          </p:cNvPr>
          <p:cNvSpPr txBox="1"/>
          <p:nvPr/>
        </p:nvSpPr>
        <p:spPr>
          <a:xfrm>
            <a:off x="275209" y="1411565"/>
            <a:ext cx="435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Posicionamento da Marca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35BF39-A125-160C-339D-E482568D3E1C}"/>
              </a:ext>
            </a:extLst>
          </p:cNvPr>
          <p:cNvSpPr txBox="1"/>
          <p:nvPr/>
        </p:nvSpPr>
        <p:spPr>
          <a:xfrm>
            <a:off x="275209" y="2092880"/>
            <a:ext cx="5887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0" i="0" dirty="0">
                <a:solidFill>
                  <a:srgbClr val="ECECEC"/>
                </a:solidFill>
                <a:effectLst/>
                <a:latin typeface="Söhne"/>
              </a:rPr>
              <a:t>Cada detalhe da Apex Gym é projetado para inspirar nossos membros. Desde a atmosfera energética até a escolha cuidadosa de equipamentos de alta qualidade, criamos um ambiente que motiva a superação constante.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b="0" i="0" dirty="0">
              <a:solidFill>
                <a:srgbClr val="ECECEC"/>
              </a:solidFill>
              <a:effectLst/>
              <a:latin typeface="Söhne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b="0" i="0" dirty="0">
                <a:solidFill>
                  <a:srgbClr val="ECECEC"/>
                </a:solidFill>
                <a:effectLst/>
                <a:latin typeface="Söhne"/>
              </a:rPr>
              <a:t>Ao escolher a Apex Gym, você está optando por uma experiência única, onde a busca pela excelência se torna uma jornada emocionante. Juntos, alcançaremos o pico do potencial humano. Bem-vindo à Apex Gym - Elevando Seus Limites, Alcançando o Pico do Bem-Estar.</a:t>
            </a:r>
            <a:endParaRPr lang="pt-B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4A390FDE-313F-7798-FB99-7C5056268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962650" cy="398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259C1-7A43-E7AE-59A6-6FBD120E1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244A2-1890-3BE2-DE65-E1E50CC4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7AE7394-3CE6-4373-549D-16385AA9D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D751C69-B495-527F-13B9-AFB5214B99A1}"/>
              </a:ext>
            </a:extLst>
          </p:cNvPr>
          <p:cNvSpPr txBox="1"/>
          <p:nvPr/>
        </p:nvSpPr>
        <p:spPr>
          <a:xfrm>
            <a:off x="3042081" y="0"/>
            <a:ext cx="61078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Identidade Visual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944FB1-CFFC-307E-8734-0F7018BC2AA2}"/>
              </a:ext>
            </a:extLst>
          </p:cNvPr>
          <p:cNvSpPr txBox="1"/>
          <p:nvPr/>
        </p:nvSpPr>
        <p:spPr>
          <a:xfrm>
            <a:off x="342253" y="1120050"/>
            <a:ext cx="4563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Defesa da Logo e das cores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036A60D-11E8-CEEA-34AF-A83D5490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68" y="523220"/>
            <a:ext cx="5032714" cy="503271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43D1A3F-2DF8-C4D6-FD88-09DB7DBDB11C}"/>
              </a:ext>
            </a:extLst>
          </p:cNvPr>
          <p:cNvSpPr txBox="1"/>
          <p:nvPr/>
        </p:nvSpPr>
        <p:spPr>
          <a:xfrm>
            <a:off x="386826" y="1662122"/>
            <a:ext cx="56284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ECECEC"/>
                </a:solidFill>
                <a:effectLst/>
                <a:latin typeface="Söhne"/>
              </a:rPr>
              <a:t>As cores escolhidas, como o preto e o laranja, são conhecidas por transmitir energia, vitalidade e entusiasmo. </a:t>
            </a:r>
          </a:p>
          <a:p>
            <a:endParaRPr lang="pt-BR" sz="2400" dirty="0">
              <a:solidFill>
                <a:srgbClr val="ECECEC"/>
              </a:solidFill>
              <a:latin typeface="Söhne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b="0" i="0" dirty="0">
                <a:solidFill>
                  <a:srgbClr val="ECECEC"/>
                </a:solidFill>
                <a:effectLst/>
                <a:latin typeface="Söhne"/>
              </a:rPr>
              <a:t>Essa paleta de cores cria uma associação imediata com atividade física, saúde e motivação, conectando-se diretamente ao propósito da academia. Além também do símbolo relacionado a força, voltado a motivação e a superação!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37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A2B56-FE50-322D-24D2-84B167A2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2B724-A9E1-9139-3DFD-A859AA89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17498ED6-305D-E087-8DFB-AC0D6EBD0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31744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C7B9448-B9CD-FC22-2C87-ABD1A49D25D1}"/>
              </a:ext>
            </a:extLst>
          </p:cNvPr>
          <p:cNvSpPr txBox="1"/>
          <p:nvPr/>
        </p:nvSpPr>
        <p:spPr>
          <a:xfrm>
            <a:off x="2606351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Identidade Visual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8A69E9-A328-A60B-0BEA-F015971F4F4A}"/>
              </a:ext>
            </a:extLst>
          </p:cNvPr>
          <p:cNvSpPr txBox="1"/>
          <p:nvPr/>
        </p:nvSpPr>
        <p:spPr>
          <a:xfrm>
            <a:off x="577047" y="1167468"/>
            <a:ext cx="3071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Fachada</a:t>
            </a:r>
            <a:endParaRPr lang="pt-BR" sz="2400" dirty="0">
              <a:solidFill>
                <a:srgbClr val="DE6F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955472-E8F0-99B0-C619-05E75C7579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b="4812"/>
          <a:stretch/>
        </p:blipFill>
        <p:spPr>
          <a:xfrm>
            <a:off x="2361461" y="1300579"/>
            <a:ext cx="9411440" cy="43899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F19F70D-38C9-A9C7-4FA3-796FD51E1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1439439"/>
            <a:ext cx="4762500" cy="259653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1560357-4D52-D16A-11E4-FA75ACC52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51" y="2689934"/>
            <a:ext cx="2826784" cy="186431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57530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426E0-FE36-2852-1ABB-31725F029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69D5A-D439-FFCD-D77A-7B00CCC7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94A028D4-D8FD-6E37-C66C-DC3430AAF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534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EC3322-A94F-C147-B891-6950EE4AC4F8}"/>
              </a:ext>
            </a:extLst>
          </p:cNvPr>
          <p:cNvSpPr txBox="1"/>
          <p:nvPr/>
        </p:nvSpPr>
        <p:spPr>
          <a:xfrm>
            <a:off x="3042081" y="-18534"/>
            <a:ext cx="61078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Identidade Visual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E1F36D-6CD1-5EBB-4EC7-77D4DB518BF8}"/>
              </a:ext>
            </a:extLst>
          </p:cNvPr>
          <p:cNvSpPr txBox="1"/>
          <p:nvPr/>
        </p:nvSpPr>
        <p:spPr>
          <a:xfrm>
            <a:off x="479394" y="1175133"/>
            <a:ext cx="324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Uniformes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32F5A2-F246-BAB5-49FC-8AA9C4115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51" y="2373129"/>
            <a:ext cx="3249227" cy="31604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13E19C-5347-6056-F2A5-B79DA184B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0" r="13042"/>
          <a:stretch/>
        </p:blipFill>
        <p:spPr>
          <a:xfrm>
            <a:off x="1784412" y="2405849"/>
            <a:ext cx="3249227" cy="316044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4347BD5-98E0-5B37-1E3C-5F1D88F19CFA}"/>
              </a:ext>
            </a:extLst>
          </p:cNvPr>
          <p:cNvSpPr txBox="1"/>
          <p:nvPr/>
        </p:nvSpPr>
        <p:spPr>
          <a:xfrm>
            <a:off x="1784412" y="1898846"/>
            <a:ext cx="3453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DE6F00"/>
                </a:solidFill>
              </a:rPr>
              <a:t>Uniforme Personal Trainer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1C9AF03-2B55-DD30-CE0D-E24D9C8D30BC}"/>
              </a:ext>
            </a:extLst>
          </p:cNvPr>
          <p:cNvSpPr txBox="1"/>
          <p:nvPr/>
        </p:nvSpPr>
        <p:spPr>
          <a:xfrm>
            <a:off x="6696722" y="1898846"/>
            <a:ext cx="374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DE6F00"/>
                </a:solidFill>
              </a:rPr>
              <a:t>Uniforme Professor de Natação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475A52A2-068D-E596-98F5-069D51C1CB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84355"/>
            <a:ext cx="1056442" cy="85225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DFCBE49-645E-ED9B-13C8-7475047CC2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18" y="2755472"/>
            <a:ext cx="1056442" cy="85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82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4CA7F-D90C-E379-B23E-4296619D8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0E2B1-87DB-1565-938A-29CD95C5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7941E6C-D84F-B4A2-BC84-CECFF7488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8DC72FC-5FA4-0A71-6F1E-62046182BE94}"/>
              </a:ext>
            </a:extLst>
          </p:cNvPr>
          <p:cNvSpPr txBox="1"/>
          <p:nvPr/>
        </p:nvSpPr>
        <p:spPr>
          <a:xfrm>
            <a:off x="301841" y="2694346"/>
            <a:ext cx="13067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solidFill>
                  <a:srgbClr val="DE6F00"/>
                </a:solidFill>
                <a:latin typeface="Arial Black" panose="020B0A04020102020204" pitchFamily="34" charset="0"/>
              </a:rPr>
              <a:t>PUBLICIDADE E PROPAGANDA</a:t>
            </a:r>
          </a:p>
        </p:txBody>
      </p:sp>
    </p:spTree>
    <p:extLst>
      <p:ext uri="{BB962C8B-B14F-4D97-AF65-F5344CB8AC3E}">
        <p14:creationId xmlns:p14="http://schemas.microsoft.com/office/powerpoint/2010/main" val="4229883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E64EA-1B19-20A1-53BD-5A8E65113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820D4-85CF-22E9-EFC7-B26EBF7D0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FE06050F-6793-51A9-AF5C-D60D4FC85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0A79D9-298D-1F1E-1B22-FEFD17F8A62B}"/>
              </a:ext>
            </a:extLst>
          </p:cNvPr>
          <p:cNvSpPr txBox="1"/>
          <p:nvPr/>
        </p:nvSpPr>
        <p:spPr>
          <a:xfrm>
            <a:off x="1331494" y="0"/>
            <a:ext cx="10860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DE6F00"/>
                </a:solidFill>
                <a:latin typeface="Arial Black" panose="020B0A04020102020204" pitchFamily="34" charset="0"/>
              </a:rPr>
              <a:t>PUBLICIDADE E PROPAGANDA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305BEF-5CBF-AAAB-ED09-D3A0DAA5BAB4}"/>
              </a:ext>
            </a:extLst>
          </p:cNvPr>
          <p:cNvSpPr txBox="1"/>
          <p:nvPr/>
        </p:nvSpPr>
        <p:spPr>
          <a:xfrm>
            <a:off x="449179" y="1189777"/>
            <a:ext cx="322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Mídia</a:t>
            </a:r>
            <a:r>
              <a:rPr lang="pt-BR" dirty="0">
                <a:solidFill>
                  <a:srgbClr val="DE6F00"/>
                </a:solidFill>
              </a:rPr>
              <a:t> </a:t>
            </a:r>
            <a:r>
              <a:rPr lang="pt-BR" sz="2800" dirty="0">
                <a:solidFill>
                  <a:srgbClr val="DE6F00"/>
                </a:solidFill>
              </a:rPr>
              <a:t>escolhida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F7D7745-4FFE-F45E-9419-7A41B0BBF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6" b="93578" l="4977" r="93364">
                        <a14:foregroundMark x1="7742" y1="8142" x2="12995" y2="59518"/>
                        <a14:foregroundMark x1="5161" y1="4472" x2="63594" y2="4472"/>
                        <a14:foregroundMark x1="26636" y1="21216" x2="27834" y2="21216"/>
                        <a14:foregroundMark x1="5161" y1="1950" x2="13825" y2="1606"/>
                        <a14:foregroundMark x1="23963" y1="24541" x2="32535" y2="25803"/>
                        <a14:foregroundMark x1="26359" y1="28555" x2="29585" y2="30963"/>
                        <a14:foregroundMark x1="28111" y1="28326" x2="38065" y2="31078"/>
                        <a14:foregroundMark x1="34654" y1="27523" x2="65161" y2="29587"/>
                        <a14:foregroundMark x1="24332" y1="13991" x2="62212" y2="16743"/>
                        <a14:foregroundMark x1="26912" y1="20069" x2="48571" y2="20757"/>
                        <a14:foregroundMark x1="47558" y1="23739" x2="73088" y2="15367"/>
                        <a14:foregroundMark x1="64424" y1="9060" x2="77512" y2="7683"/>
                        <a14:foregroundMark x1="48571" y1="21101" x2="54747" y2="19725"/>
                        <a14:foregroundMark x1="64147" y1="23739" x2="83963" y2="30390"/>
                        <a14:foregroundMark x1="80829" y1="4472" x2="84147" y2="84633"/>
                        <a14:foregroundMark x1="60461" y1="15940" x2="71797" y2="15940"/>
                        <a14:foregroundMark x1="84977" y1="4817" x2="86452" y2="81537"/>
                        <a14:foregroundMark x1="66175" y1="2294" x2="87834" y2="2982"/>
                        <a14:foregroundMark x1="86728" y1="11468" x2="88295" y2="57683"/>
                        <a14:foregroundMark x1="90783" y1="5734" x2="93456" y2="72592"/>
                        <a14:foregroundMark x1="78525" y1="90711" x2="89677" y2="93578"/>
                        <a14:foregroundMark x1="23318" y1="31995" x2="23779" y2="31766"/>
                        <a14:foregroundMark x1="24516" y1="31537" x2="24977" y2="30734"/>
                        <a14:foregroundMark x1="25161" y1="30275" x2="25161" y2="29243"/>
                        <a14:backgroundMark x1="22765" y1="31078" x2="22765" y2="31078"/>
                        <a14:backgroundMark x1="23318" y1="29014" x2="23318" y2="29014"/>
                        <a14:backgroundMark x1="24424" y1="30619" x2="24424" y2="30619"/>
                        <a14:backgroundMark x1="24424" y1="29472" x2="24700" y2="29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1" t="1" r="11134" b="5222"/>
          <a:stretch/>
        </p:blipFill>
        <p:spPr>
          <a:xfrm>
            <a:off x="2949146" y="1712997"/>
            <a:ext cx="9242854" cy="418330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E1EA56E-8369-5715-F8CB-A5D1952D8A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2003" b="1001"/>
          <a:stretch/>
        </p:blipFill>
        <p:spPr>
          <a:xfrm>
            <a:off x="4769070" y="3193445"/>
            <a:ext cx="6014544" cy="27028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B6BF326-D2CA-EFDE-F7C7-DED63D2C2E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9600" y1="44800" x2="59600" y2="44800"/>
                        <a14:foregroundMark x1="60000" y1="48200" x2="60000" y2="48200"/>
                        <a14:foregroundMark x1="60400" y1="46000" x2="60400" y2="46000"/>
                        <a14:foregroundMark x1="48000" y1="64200" x2="48000" y2="64200"/>
                        <a14:foregroundMark x1="52200" y1="64600" x2="54600" y2="60200"/>
                        <a14:foregroundMark x1="48200" y1="62800" x2="40800" y2="51600"/>
                        <a14:foregroundMark x1="55000" y1="61400" x2="57400" y2="52400"/>
                        <a14:foregroundMark x1="57400" y1="57200" x2="62200" y2="46800"/>
                        <a14:foregroundMark x1="60200" y1="53000" x2="63800" y2="45800"/>
                        <a14:foregroundMark x1="56800" y1="59000" x2="56800" y2="59000"/>
                        <a14:foregroundMark x1="57200" y1="58400" x2="59400" y2="54200"/>
                        <a14:foregroundMark x1="45800" y1="60800" x2="39200" y2="47600"/>
                        <a14:foregroundMark x1="43600" y1="58000" x2="37400" y2="43800"/>
                        <a14:foregroundMark x1="42000" y1="55800" x2="34800" y2="39400"/>
                        <a14:foregroundMark x1="40400" y1="53600" x2="34400" y2="42200"/>
                        <a14:foregroundMark x1="45200" y1="61000" x2="42800" y2="56600"/>
                        <a14:foregroundMark x1="44200" y1="60600" x2="41000" y2="53800"/>
                        <a14:foregroundMark x1="32400" y1="44600" x2="28400" y2="26600"/>
                        <a14:foregroundMark x1="29800" y1="36000" x2="26200" y2="26000"/>
                        <a14:foregroundMark x1="28000" y1="34800" x2="25600" y2="28200"/>
                        <a14:foregroundMark x1="29200" y1="36600" x2="25200" y2="28200"/>
                        <a14:foregroundMark x1="33600" y1="30200" x2="66000" y2="33000"/>
                        <a14:foregroundMark x1="38800" y1="28600" x2="63200" y2="30400"/>
                        <a14:foregroundMark x1="39000" y1="27600" x2="54000" y2="26600"/>
                        <a14:foregroundMark x1="39600" y1="26800" x2="39600" y2="26800"/>
                        <a14:foregroundMark x1="57600" y1="28800" x2="57600" y2="28800"/>
                        <a14:foregroundMark x1="56800" y1="27600" x2="56800" y2="27600"/>
                        <a14:foregroundMark x1="57000" y1="27800" x2="67800" y2="27800"/>
                        <a14:foregroundMark x1="55800" y1="26600" x2="55800" y2="26600"/>
                        <a14:foregroundMark x1="55800" y1="27000" x2="66000" y2="27000"/>
                        <a14:foregroundMark x1="58800" y1="27400" x2="70000" y2="28000"/>
                        <a14:foregroundMark x1="69200" y1="28600" x2="76000" y2="29000"/>
                        <a14:foregroundMark x1="70400" y1="28000" x2="76800" y2="28000"/>
                        <a14:foregroundMark x1="69200" y1="27600" x2="76000" y2="27200"/>
                        <a14:foregroundMark x1="68000" y1="27000" x2="75600" y2="27000"/>
                        <a14:foregroundMark x1="62800" y1="25000" x2="72800" y2="27000"/>
                        <a14:foregroundMark x1="48800" y1="28600" x2="66000" y2="28600"/>
                        <a14:foregroundMark x1="55000" y1="28600" x2="66000" y2="28600"/>
                        <a14:foregroundMark x1="53200" y1="27000" x2="56000" y2="26400"/>
                        <a14:foregroundMark x1="28600" y1="29000" x2="33200" y2="41600"/>
                        <a14:foregroundMark x1="26400" y1="30200" x2="30600" y2="36800"/>
                        <a14:foregroundMark x1="26400" y1="29200" x2="29000" y2="36800"/>
                        <a14:foregroundMark x1="26800" y1="29600" x2="29000" y2="26400"/>
                        <a14:foregroundMark x1="27800" y1="27600" x2="28600" y2="25200"/>
                        <a14:foregroundMark x1="30400" y1="33400" x2="35600" y2="43000"/>
                        <a14:foregroundMark x1="28600" y1="34200" x2="30600" y2="45600"/>
                        <a14:foregroundMark x1="30600" y1="35200" x2="33600" y2="44200"/>
                        <a14:foregroundMark x1="38800" y1="38200" x2="46600" y2="50000"/>
                        <a14:foregroundMark x1="65600" y1="44000" x2="65600" y2="44000"/>
                        <a14:foregroundMark x1="65600" y1="43400" x2="61600" y2="48600"/>
                        <a14:foregroundMark x1="63600" y1="46200" x2="62800" y2="48600"/>
                        <a14:foregroundMark x1="63800" y1="46600" x2="63000" y2="48400"/>
                        <a14:foregroundMark x1="54000" y1="63400" x2="56400" y2="60200"/>
                        <a14:foregroundMark x1="45800" y1="64000" x2="44800" y2="61200"/>
                        <a14:backgroundMark x1="43000" y1="65600" x2="44200" y2="66200"/>
                        <a14:backgroundMark x1="44000" y1="64800" x2="45000" y2="66000"/>
                        <a14:backgroundMark x1="45200" y1="64800" x2="46000" y2="65800"/>
                        <a14:backgroundMark x1="46200" y1="65400" x2="46800" y2="65800"/>
                        <a14:backgroundMark x1="56600" y1="64600" x2="55600" y2="68200"/>
                        <a14:backgroundMark x1="55400" y1="64800" x2="54600" y2="67600"/>
                        <a14:backgroundMark x1="13000" y1="28000" x2="16000" y2="53000"/>
                        <a14:backgroundMark x1="14600" y1="28000" x2="22200" y2="50200"/>
                        <a14:backgroundMark x1="6200" y1="33600" x2="20200" y2="7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29" t="17954" r="20178" b="29206"/>
          <a:stretch/>
        </p:blipFill>
        <p:spPr>
          <a:xfrm>
            <a:off x="4916805" y="2937510"/>
            <a:ext cx="358140" cy="174295"/>
          </a:xfrm>
          <a:prstGeom prst="ellipse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96569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A84D-C8C0-68C6-EA9F-2CBD4B40E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E8F37-F087-13FB-3C99-10AAF9CC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5341E5D-FCDE-5CC6-9D6A-09BDB8620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705EBD2-7BBC-C41B-9531-018672899D68}"/>
              </a:ext>
            </a:extLst>
          </p:cNvPr>
          <p:cNvSpPr txBox="1"/>
          <p:nvPr/>
        </p:nvSpPr>
        <p:spPr>
          <a:xfrm>
            <a:off x="1406371" y="-19596"/>
            <a:ext cx="108605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DE6F00"/>
                </a:solidFill>
                <a:latin typeface="Arial Black" panose="020B0A04020102020204" pitchFamily="34" charset="0"/>
              </a:rPr>
              <a:t>PUBLICIDADE E PROPAGANDA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DA67B8D-740E-E00C-812A-2F3EF49F2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29" y="1134566"/>
            <a:ext cx="9502806" cy="472469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77095A-9D46-11A5-BC95-AFA9DECE0911}"/>
              </a:ext>
            </a:extLst>
          </p:cNvPr>
          <p:cNvSpPr txBox="1"/>
          <p:nvPr/>
        </p:nvSpPr>
        <p:spPr>
          <a:xfrm>
            <a:off x="633487" y="1134566"/>
            <a:ext cx="194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 Outdoor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7183042-4D33-E9CD-535B-2A51D605A6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t="2003" b="1001"/>
          <a:stretch/>
        </p:blipFill>
        <p:spPr>
          <a:xfrm>
            <a:off x="3866972" y="2392823"/>
            <a:ext cx="6439255" cy="22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8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CB5E9-BEE1-9679-0993-9F7A882BA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D2DBB-05DD-48AB-F6DD-1AA6CE3D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1D2D932-902F-770D-DB54-A775407A8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4AE3480-B0AF-3919-9FB5-7C2C17A5A93C}"/>
              </a:ext>
            </a:extLst>
          </p:cNvPr>
          <p:cNvSpPr txBox="1"/>
          <p:nvPr/>
        </p:nvSpPr>
        <p:spPr>
          <a:xfrm>
            <a:off x="1691950" y="0"/>
            <a:ext cx="8970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Referências Bibliografias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BAE470-7E12-8A83-93AC-3E2D445CA3FF}"/>
              </a:ext>
            </a:extLst>
          </p:cNvPr>
          <p:cNvSpPr txBox="1"/>
          <p:nvPr/>
        </p:nvSpPr>
        <p:spPr>
          <a:xfrm>
            <a:off x="2024108" y="1553230"/>
            <a:ext cx="8637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DE6F00"/>
                </a:solidFill>
              </a:rPr>
              <a:t>https://www.ginasticshop.com.br/voce-sabe-como-surgiu-a-primeira-academia/#:~:text=A%20ideia%20da%20primeira%20academia,médico%20através%20de%20máquinas%20especiais.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020BDF-840A-2164-5B40-AEDB52C494B8}"/>
              </a:ext>
            </a:extLst>
          </p:cNvPr>
          <p:cNvSpPr txBox="1"/>
          <p:nvPr/>
        </p:nvSpPr>
        <p:spPr>
          <a:xfrm>
            <a:off x="2024108" y="2724773"/>
            <a:ext cx="800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DE6F00"/>
                </a:solidFill>
              </a:rPr>
              <a:t>https://www.acessoriosparaacademia.com.br/blog/quais-sao-os-profissionais-indispensaveis-para-uma-boa-academia-como-encontra-los/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EAE519-8A29-7765-F99E-DEAD8C23FABE}"/>
              </a:ext>
            </a:extLst>
          </p:cNvPr>
          <p:cNvSpPr txBox="1"/>
          <p:nvPr/>
        </p:nvSpPr>
        <p:spPr>
          <a:xfrm>
            <a:off x="2024108" y="3735110"/>
            <a:ext cx="8158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DE6F00"/>
                </a:solidFill>
              </a:rPr>
              <a:t>https://www.acessoriosparaacademia.com.br/blog/como-ter-uma-boa-equipe-de-profissionais-para-a-sua-academia/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178FC39-FD1E-3CDA-198D-0A38B36A5674}"/>
              </a:ext>
            </a:extLst>
          </p:cNvPr>
          <p:cNvSpPr txBox="1"/>
          <p:nvPr/>
        </p:nvSpPr>
        <p:spPr>
          <a:xfrm>
            <a:off x="497150" y="1305017"/>
            <a:ext cx="152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DE6F00"/>
                </a:solidFill>
              </a:rPr>
              <a:t> Links:</a:t>
            </a:r>
          </a:p>
        </p:txBody>
      </p:sp>
    </p:spTree>
    <p:extLst>
      <p:ext uri="{BB962C8B-B14F-4D97-AF65-F5344CB8AC3E}">
        <p14:creationId xmlns:p14="http://schemas.microsoft.com/office/powerpoint/2010/main" val="264463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3EE26-350C-478A-E3BE-822F5FB3A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CD19D-3502-865F-18B8-78E5F42CB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FC49D61C-7E9A-7031-3CF4-FCE6F189A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2014A462-824D-A75F-0855-F2FE6A30A01F}"/>
              </a:ext>
            </a:extLst>
          </p:cNvPr>
          <p:cNvSpPr txBox="1"/>
          <p:nvPr/>
        </p:nvSpPr>
        <p:spPr>
          <a:xfrm>
            <a:off x="2606351" y="-10869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Sumário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DF16B4-C258-D9A4-8538-ADD93C13D58C}"/>
              </a:ext>
            </a:extLst>
          </p:cNvPr>
          <p:cNvSpPr txBox="1"/>
          <p:nvPr/>
        </p:nvSpPr>
        <p:spPr>
          <a:xfrm>
            <a:off x="3704948" y="1515350"/>
            <a:ext cx="58807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</a:rPr>
              <a:t>Planejamento;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</a:rPr>
              <a:t>Mix de produtos e Serviços;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</a:rPr>
              <a:t>Pesquisa de Mercado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</a:rPr>
              <a:t>Análise da Concorrência;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</a:rPr>
              <a:t>Identidade Visual;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</a:rPr>
              <a:t>Publicidade e Propaganda;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3200" dirty="0">
                <a:solidFill>
                  <a:schemeClr val="bg1"/>
                </a:solidFill>
              </a:rPr>
              <a:t>Referências Bibliográficas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86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F413B-8877-0163-AE32-3F155ABF0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B1F45-DDB9-9892-A8A1-AD99B2A7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41C44C6A-E4D1-AEB8-A12A-346BB752A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A71336C-D3B4-E088-814C-790756B2B5B2}"/>
              </a:ext>
            </a:extLst>
          </p:cNvPr>
          <p:cNvSpPr txBox="1"/>
          <p:nvPr/>
        </p:nvSpPr>
        <p:spPr>
          <a:xfrm>
            <a:off x="1770733" y="2612350"/>
            <a:ext cx="8650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419224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61104-07E5-21F3-559A-72719C76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761D1B66-8ACF-9366-7B46-AD002D9BA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2FB8435-ACB7-0685-BA4F-8ADC607BE2CA}"/>
              </a:ext>
            </a:extLst>
          </p:cNvPr>
          <p:cNvSpPr txBox="1"/>
          <p:nvPr/>
        </p:nvSpPr>
        <p:spPr>
          <a:xfrm>
            <a:off x="2606351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rgbClr val="DE6F00"/>
                </a:solidFill>
                <a:latin typeface="Arial Black" panose="020B0A04020102020204" pitchFamily="34" charset="0"/>
              </a:rPr>
              <a:t>Planejamento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F080058-4811-C961-E691-D9CC0D08EDB0}"/>
              </a:ext>
            </a:extLst>
          </p:cNvPr>
          <p:cNvSpPr txBox="1"/>
          <p:nvPr/>
        </p:nvSpPr>
        <p:spPr>
          <a:xfrm>
            <a:off x="1127449" y="1506022"/>
            <a:ext cx="295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Missão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86DF56F-7438-8FAB-9217-7C27B5A97E82}"/>
              </a:ext>
            </a:extLst>
          </p:cNvPr>
          <p:cNvSpPr txBox="1"/>
          <p:nvPr/>
        </p:nvSpPr>
        <p:spPr>
          <a:xfrm>
            <a:off x="5153608" y="1524683"/>
            <a:ext cx="127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Visão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4E7503-F858-0878-2EF4-8B45E429EC45}"/>
              </a:ext>
            </a:extLst>
          </p:cNvPr>
          <p:cNvSpPr txBox="1"/>
          <p:nvPr/>
        </p:nvSpPr>
        <p:spPr>
          <a:xfrm>
            <a:off x="9301066" y="1506022"/>
            <a:ext cx="2052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Valores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62674C-E0BC-5101-4D7F-20271EFD8428}"/>
              </a:ext>
            </a:extLst>
          </p:cNvPr>
          <p:cNvSpPr txBox="1"/>
          <p:nvPr/>
        </p:nvSpPr>
        <p:spPr>
          <a:xfrm>
            <a:off x="767178" y="2302905"/>
            <a:ext cx="25582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Promover Múltiplas atividades Físicas, com extrema qualidade, Atendendo aos mais Diversos Públicos e Exigências, Tornando-se Referência na adesão de pessoas a um estilo de vida mais Saudável.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08A9AA0-96D1-3438-61A8-EBDF41923172}"/>
              </a:ext>
            </a:extLst>
          </p:cNvPr>
          <p:cNvSpPr txBox="1"/>
          <p:nvPr/>
        </p:nvSpPr>
        <p:spPr>
          <a:xfrm>
            <a:off x="4373013" y="2302905"/>
            <a:ext cx="283637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dirty="0">
                <a:solidFill>
                  <a:schemeClr val="bg1"/>
                </a:solidFill>
                <a:effectLst/>
                <a:latin typeface="wfont_ab497c_c6a7d6db0ef54f51a42ee4718ab7854a"/>
              </a:rPr>
              <a:t>Consolidar-se como um grupo forte no setor fitness, admirado pelo cliente e reconhecido amplamente pelo atendimento diferenciado,  ambiente agradável e por um relacionamento descontraído.</a:t>
            </a:r>
            <a:endParaRPr lang="pt-BR" sz="2000" dirty="0">
              <a:solidFill>
                <a:schemeClr val="bg1"/>
              </a:solidFill>
            </a:endParaRPr>
          </a:p>
          <a:p>
            <a:endParaRPr lang="pt-BR" sz="2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63A2DF-EA35-2D29-1712-4518FAC29BD7}"/>
              </a:ext>
            </a:extLst>
          </p:cNvPr>
          <p:cNvSpPr txBox="1"/>
          <p:nvPr/>
        </p:nvSpPr>
        <p:spPr>
          <a:xfrm>
            <a:off x="7704581" y="2304990"/>
            <a:ext cx="4068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wfont_ab497c_c6a7d6db0ef54f51a42ee4718ab7854a"/>
              </a:rPr>
              <a:t>Ética e respeito às das pessoas.</a:t>
            </a: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wfont_ab497c_c6a7d6db0ef54f51a42ee4718ab7854a"/>
              </a:rPr>
              <a:t> Comprometimento com o aluno</a:t>
            </a:r>
            <a:endParaRPr lang="pt-BR" sz="2400" dirty="0">
              <a:solidFill>
                <a:schemeClr val="bg1"/>
              </a:solidFill>
              <a:latin typeface="wfont_ab497c_c6a7d6db0ef54f51a42ee4718ab7854a"/>
            </a:endParaRPr>
          </a:p>
          <a:p>
            <a:pPr marL="342900" indent="-342900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wfont_ab497c_c6a7d6db0ef54f51a42ee4718ab7854a"/>
              </a:rPr>
              <a:t>Integridade: Honrar compromissos e agir com transparência.</a:t>
            </a:r>
          </a:p>
          <a:p>
            <a:pPr marL="342900" indent="-342900" algn="l" fontAlgn="base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chemeClr val="bg1"/>
                </a:solidFill>
                <a:effectLst/>
                <a:latin typeface="wfont_ab497c_c6a7d6db0ef54f51a42ee4718ab7854a"/>
              </a:rPr>
              <a:t>Flexibilidade e inovação: Motivar-se a novas ideias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946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F1B77-6133-A8E0-C28B-21A8A4F76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0E814-3B0C-F4BF-6D0B-9857EF4B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AE89FA2-BC31-A734-BC8E-3A5D280A3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40A322A-D737-F8AA-8BDD-2B6D5C757CC0}"/>
              </a:ext>
            </a:extLst>
          </p:cNvPr>
          <p:cNvSpPr txBox="1"/>
          <p:nvPr/>
        </p:nvSpPr>
        <p:spPr>
          <a:xfrm>
            <a:off x="2606351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Planejamento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90C46C4-9894-7F58-5CDD-37FAB40D999A}"/>
              </a:ext>
            </a:extLst>
          </p:cNvPr>
          <p:cNvSpPr txBox="1"/>
          <p:nvPr/>
        </p:nvSpPr>
        <p:spPr>
          <a:xfrm>
            <a:off x="4098273" y="1292078"/>
            <a:ext cx="63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Estrutura Organizacional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C4C6CAD-BCBE-7B93-C0FE-870E5895D655}"/>
              </a:ext>
            </a:extLst>
          </p:cNvPr>
          <p:cNvSpPr txBox="1"/>
          <p:nvPr/>
        </p:nvSpPr>
        <p:spPr>
          <a:xfrm>
            <a:off x="2278602" y="2429767"/>
            <a:ext cx="3817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7 sócios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1 Unidade na cidade de São Carlos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Ambiente interno: Máquinas e equipamentos, Vestiário, Área voltada ao Cárdio, Área de Alongamento, Sala de avaliação física, além dos banheiros.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36AF6E6-8EA9-1AB2-8A78-47360CF198E5}"/>
              </a:ext>
            </a:extLst>
          </p:cNvPr>
          <p:cNvSpPr txBox="1"/>
          <p:nvPr/>
        </p:nvSpPr>
        <p:spPr>
          <a:xfrm>
            <a:off x="6684885" y="2307157"/>
            <a:ext cx="2823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Colaboradores: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Personal trainer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Recepcionistas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Equipe de Limpeza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Gerentes e Administradores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bg1"/>
                </a:solidFill>
              </a:rPr>
              <a:t>Estagiários</a:t>
            </a:r>
          </a:p>
        </p:txBody>
      </p:sp>
    </p:spTree>
    <p:extLst>
      <p:ext uri="{BB962C8B-B14F-4D97-AF65-F5344CB8AC3E}">
        <p14:creationId xmlns:p14="http://schemas.microsoft.com/office/powerpoint/2010/main" val="315253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DB69C-0432-484D-98E5-F11A398F1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8177C-B070-9655-202A-897A7A23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693F1F6B-DA13-EC1F-1F13-713426CA5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F45835E-7937-3028-5DCA-2DCBD3C6C463}"/>
              </a:ext>
            </a:extLst>
          </p:cNvPr>
          <p:cNvSpPr txBox="1"/>
          <p:nvPr/>
        </p:nvSpPr>
        <p:spPr>
          <a:xfrm>
            <a:off x="2606351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Planejamento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A2EC29-C6EE-6971-4A3C-65540C521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59" y="1311226"/>
            <a:ext cx="8167482" cy="408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01D3F-EFEF-356D-FA1F-FFE060C51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EB2D4-1E65-1DEF-98DC-3409C28A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2B7220E2-C881-C6BD-97E4-BB5D43EF9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9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7D31BEE-77AF-DCEC-DAEA-74C513F5482E}"/>
              </a:ext>
            </a:extLst>
          </p:cNvPr>
          <p:cNvSpPr txBox="1"/>
          <p:nvPr/>
        </p:nvSpPr>
        <p:spPr>
          <a:xfrm>
            <a:off x="2606351" y="0"/>
            <a:ext cx="697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DE6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Planejamento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99A876F-332A-0E30-BDE5-DE8F53A2F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77846"/>
              </p:ext>
            </p:extLst>
          </p:nvPr>
        </p:nvGraphicFramePr>
        <p:xfrm>
          <a:off x="254492" y="1145435"/>
          <a:ext cx="11683016" cy="452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754">
                  <a:extLst>
                    <a:ext uri="{9D8B030D-6E8A-4147-A177-3AD203B41FA5}">
                      <a16:colId xmlns:a16="http://schemas.microsoft.com/office/drawing/2014/main" val="2341140211"/>
                    </a:ext>
                  </a:extLst>
                </a:gridCol>
                <a:gridCol w="2920754">
                  <a:extLst>
                    <a:ext uri="{9D8B030D-6E8A-4147-A177-3AD203B41FA5}">
                      <a16:colId xmlns:a16="http://schemas.microsoft.com/office/drawing/2014/main" val="3318915923"/>
                    </a:ext>
                  </a:extLst>
                </a:gridCol>
                <a:gridCol w="2911877">
                  <a:extLst>
                    <a:ext uri="{9D8B030D-6E8A-4147-A177-3AD203B41FA5}">
                      <a16:colId xmlns:a16="http://schemas.microsoft.com/office/drawing/2014/main" val="808026767"/>
                    </a:ext>
                  </a:extLst>
                </a:gridCol>
                <a:gridCol w="2929631">
                  <a:extLst>
                    <a:ext uri="{9D8B030D-6E8A-4147-A177-3AD203B41FA5}">
                      <a16:colId xmlns:a16="http://schemas.microsoft.com/office/drawing/2014/main" val="3066587271"/>
                    </a:ext>
                  </a:extLst>
                </a:gridCol>
              </a:tblGrid>
              <a:tr h="406166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00B0F0"/>
                          </a:solidFill>
                        </a:rPr>
                        <a:t>Pontos fortes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Pontos fracos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00B050"/>
                          </a:solidFill>
                        </a:rPr>
                        <a:t>Oportunidades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7030A0"/>
                          </a:solidFill>
                        </a:rPr>
                        <a:t>Ameaças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118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Excelente atendimento ao cliente e uma ótima 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 baixa visibilidade devido a pouco tempo no mercado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Para melhorar a visibilidade no mercado, vamos promover campanhas publicitárias no Instagram, Youtube e no Facebook.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Concorrentes consolidados </a:t>
                      </a:r>
                    </a:p>
                    <a:p>
                      <a:r>
                        <a:rPr lang="pt-BR" dirty="0"/>
                        <a:t> no mercado, unido a criação recente da academia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758379"/>
                  </a:ext>
                </a:extLst>
              </a:tr>
              <a:tr h="569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Serviços/Produtos de melhor qualidade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Falta de credibilidade, devido a academia ser recente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Plataforma para treino em casa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Queda da demanda em determinados períodos do Ano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37974"/>
                  </a:ext>
                </a:extLst>
              </a:tr>
              <a:tr h="877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Serviços diversificados para todas as idades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Alta concorrência devido ao aumento exponencial de academias na região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Criação do plano de alimentação saudável para treinos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Possíveis ameaças devido a perda de clientes, voltados ao Crossfit e a também a Calistenia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6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8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99C93-6900-6208-1462-36FD6FE46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41251-17D0-C411-A548-CF675F19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71F3597-C840-475B-A346-79765E1BA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64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68"/>
            <a:ext cx="12192000" cy="6868869"/>
          </a:xfrm>
          <a:pattFill prst="pct5">
            <a:fgClr>
              <a:srgbClr val="FFFF00"/>
            </a:fgClr>
            <a:bgClr>
              <a:srgbClr val="92D050"/>
            </a:bgClr>
          </a:pattFill>
          <a:ln>
            <a:solidFill>
              <a:schemeClr val="tx1"/>
            </a:solidFill>
          </a:ln>
          <a:effectLst>
            <a:outerShdw blurRad="50800" dist="50800" dir="3600000" algn="ctr" rotWithShape="0">
              <a:schemeClr val="tx1"/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6632AA-A004-CE99-DB69-F5CBEF1F0421}"/>
              </a:ext>
            </a:extLst>
          </p:cNvPr>
          <p:cNvSpPr txBox="1"/>
          <p:nvPr/>
        </p:nvSpPr>
        <p:spPr>
          <a:xfrm>
            <a:off x="3681610" y="-13252"/>
            <a:ext cx="6533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DE6F00"/>
                </a:solidFill>
              </a:rPr>
              <a:t>Mix de Produtos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A1F42D-32CC-EE66-2561-DCB98346C518}"/>
              </a:ext>
            </a:extLst>
          </p:cNvPr>
          <p:cNvSpPr txBox="1"/>
          <p:nvPr/>
        </p:nvSpPr>
        <p:spPr>
          <a:xfrm>
            <a:off x="3280297" y="1064506"/>
            <a:ext cx="563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>
                    <a:lumMod val="95000"/>
                  </a:schemeClr>
                </a:solidFill>
              </a:rPr>
              <a:t>Whey Protein - Sabores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909F53-5F35-93B8-2190-E95D92A59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47" y="3012951"/>
            <a:ext cx="1780977" cy="24604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E884A93-2B6B-101E-84ED-73320054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56" y="3012951"/>
            <a:ext cx="1889561" cy="246517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51196C9-029D-BF61-1A2F-20071CED1E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r="13062"/>
          <a:stretch/>
        </p:blipFill>
        <p:spPr>
          <a:xfrm>
            <a:off x="6446954" y="3008205"/>
            <a:ext cx="1911775" cy="246517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CCF7427-1EF6-1EA1-D399-97DA0007E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47" y="3012951"/>
            <a:ext cx="1784412" cy="2465171"/>
          </a:xfrm>
          <a:prstGeom prst="rect">
            <a:avLst/>
          </a:prstGeom>
        </p:spPr>
      </p:pic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CEE77CF2-1EDA-2C3D-175B-756B069B9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861649"/>
              </p:ext>
            </p:extLst>
          </p:nvPr>
        </p:nvGraphicFramePr>
        <p:xfrm>
          <a:off x="1343147" y="2219267"/>
          <a:ext cx="9506112" cy="370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6528">
                  <a:extLst>
                    <a:ext uri="{9D8B030D-6E8A-4147-A177-3AD203B41FA5}">
                      <a16:colId xmlns:a16="http://schemas.microsoft.com/office/drawing/2014/main" val="3124830725"/>
                    </a:ext>
                  </a:extLst>
                </a:gridCol>
                <a:gridCol w="2376528">
                  <a:extLst>
                    <a:ext uri="{9D8B030D-6E8A-4147-A177-3AD203B41FA5}">
                      <a16:colId xmlns:a16="http://schemas.microsoft.com/office/drawing/2014/main" val="525880741"/>
                    </a:ext>
                  </a:extLst>
                </a:gridCol>
                <a:gridCol w="2617606">
                  <a:extLst>
                    <a:ext uri="{9D8B030D-6E8A-4147-A177-3AD203B41FA5}">
                      <a16:colId xmlns:a16="http://schemas.microsoft.com/office/drawing/2014/main" val="3988392391"/>
                    </a:ext>
                  </a:extLst>
                </a:gridCol>
                <a:gridCol w="2135450">
                  <a:extLst>
                    <a:ext uri="{9D8B030D-6E8A-4147-A177-3AD203B41FA5}">
                      <a16:colId xmlns:a16="http://schemas.microsoft.com/office/drawing/2014/main" val="2407519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CCCC00"/>
                          </a:solidFill>
                        </a:rPr>
                        <a:t>Baunilha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Morango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DE6F00"/>
                          </a:solidFill>
                        </a:rPr>
                        <a:t>Vitamina de Frutas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rgbClr val="996633"/>
                          </a:solidFill>
                        </a:rPr>
                        <a:t>Chocolate</a:t>
                      </a:r>
                      <a:endParaRPr lang="pt-BR" dirty="0">
                        <a:solidFill>
                          <a:srgbClr val="6633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06767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66364DB-C7CB-1B8E-5E47-528D78C786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9" y="2915227"/>
            <a:ext cx="2278012" cy="13255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8CD77A7-00AA-8AC2-CBB2-4024A06743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533" y="2915226"/>
            <a:ext cx="2278012" cy="13255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4FABE5B-AB50-BC4A-4865-07DFB6E27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95" y="2956849"/>
            <a:ext cx="2617893" cy="13255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196A9E-9D50-4E3B-2FA0-D5CB27D4A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131" y="2956849"/>
            <a:ext cx="227801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37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929</Words>
  <Application>Microsoft Office PowerPoint</Application>
  <PresentationFormat>Widescreen</PresentationFormat>
  <Paragraphs>136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27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Courier New</vt:lpstr>
      <vt:lpstr>Google Sans</vt:lpstr>
      <vt:lpstr>Lato</vt:lpstr>
      <vt:lpstr>Raleway</vt:lpstr>
      <vt:lpstr>Söhne</vt:lpstr>
      <vt:lpstr>Times New Roman</vt:lpstr>
      <vt:lpstr>wfont_ab497c_c6a7d6db0ef54f51a42ee4718ab7854a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zoia</dc:creator>
  <cp:lastModifiedBy>leonardo zoia</cp:lastModifiedBy>
  <cp:revision>13</cp:revision>
  <dcterms:created xsi:type="dcterms:W3CDTF">2024-02-15T03:30:28Z</dcterms:created>
  <dcterms:modified xsi:type="dcterms:W3CDTF">2024-02-25T02:43:30Z</dcterms:modified>
</cp:coreProperties>
</file>