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266" r:id="rId3"/>
    <p:sldId id="257" r:id="rId4"/>
    <p:sldId id="256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84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71" r:id="rId25"/>
    <p:sldId id="274" r:id="rId26"/>
    <p:sldId id="275" r:id="rId27"/>
    <p:sldId id="277" r:id="rId28"/>
    <p:sldId id="276" r:id="rId29"/>
    <p:sldId id="279" r:id="rId30"/>
    <p:sldId id="280" r:id="rId31"/>
    <p:sldId id="281" r:id="rId32"/>
    <p:sldId id="282" r:id="rId33"/>
    <p:sldId id="285" r:id="rId34"/>
    <p:sldId id="298" r:id="rId35"/>
    <p:sldId id="286" r:id="rId36"/>
    <p:sldId id="295" r:id="rId37"/>
    <p:sldId id="300" r:id="rId38"/>
    <p:sldId id="299" r:id="rId39"/>
    <p:sldId id="296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7" autoAdjust="0"/>
    <p:restoredTop sz="94660" autoAdjust="0"/>
  </p:normalViewPr>
  <p:slideViewPr>
    <p:cSldViewPr>
      <p:cViewPr varScale="1">
        <p:scale>
          <a:sx n="70" d="100"/>
          <a:sy n="70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9545-9F04-4CB5-BB66-2234226FF9D1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C9C5A-7930-48D5-8EA4-02203A94D5B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20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9C5A-7930-48D5-8EA4-02203A94D5B9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5C137-D00E-43B9-A0D1-56A14BA4739F}" type="datetimeFigureOut">
              <a:rPr lang="pt-BR" smtClean="0"/>
              <a:pPr/>
              <a:t>07/05/2016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652B-6764-4EC0-B1B1-F5730AC027B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senergia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oriadascores.com.br/psicologia-das-cores.php" TargetMode="External"/><Relationship Id="rId2" Type="http://schemas.openxmlformats.org/officeDocument/2006/relationships/hyperlink" Target="https://estudandomkt.wordpress.com/2010/10/05/o-efeito-das-cores-no-cerebro-humano-pensando-no-neuromarket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balhosfeitos.com/topicos/plano-de-neg%C3%B3cio-loja-de-a%C3%A7ai/0" TargetMode="External"/><Relationship Id="rId4" Type="http://schemas.openxmlformats.org/officeDocument/2006/relationships/hyperlink" Target="https://sistemasdeproducao.cnptia.embrapa.br/FontesHTML/Acai/SistemaProducaoAcai/paginas/mercado.ht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 smtClean="0">
                <a:solidFill>
                  <a:srgbClr val="000000"/>
                </a:solidFill>
              </a:rPr>
              <a:t>ANGLOSCHOOL SÃO CARLOS</a:t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</a:rPr>
              <a:t>Curso Técnico em Administração</a:t>
            </a:r>
            <a:br>
              <a:rPr lang="pt-BR" sz="2000" dirty="0" smtClean="0">
                <a:solidFill>
                  <a:srgbClr val="000000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</a:rPr>
              <a:t>Módulo de Marketing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1670977" cy="9016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142984"/>
            <a:ext cx="3524766" cy="22985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143248"/>
            <a:ext cx="9144000" cy="1074734"/>
          </a:xfrm>
          <a:prstGeom prst="rect">
            <a:avLst/>
          </a:prstGeom>
          <a:solidFill>
            <a:srgbClr val="C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Projeto Experimental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Plano de Marketing</a:t>
            </a:r>
            <a:endParaRPr lang="pt-BR" sz="3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4286256"/>
            <a:ext cx="32861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Empresa: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ENERGIA AÇAÍ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02776" y="47381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43570" y="4357694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Bruna Barbosa Videira</a:t>
            </a:r>
          </a:p>
          <a:p>
            <a:r>
              <a:rPr lang="pt-BR" smtClean="0">
                <a:latin typeface="Arial" pitchFamily="34" charset="0"/>
                <a:cs typeface="Arial" pitchFamily="34" charset="0"/>
              </a:rPr>
              <a:t>Kathyleen Anne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Bruna Vieira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Ana Gabriela Locatelli 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Fernanda Silva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Gislaine Ap. Cruz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5857892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Orientador: Rodrigo Rodrigues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864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Mix de produtos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Sucos naturais de Açaí e frutas, com açaí na tigela e lanches naturais;</a:t>
            </a:r>
          </a:p>
          <a:p>
            <a:pPr>
              <a:buNone/>
            </a:pPr>
            <a:endParaRPr lang="pt-BR" sz="19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Floresta Negra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Açaí , cereja, ovomaltine e leite condensado.</a:t>
            </a:r>
          </a:p>
          <a:p>
            <a:pPr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Tradicional 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Açaí, granola, banana e mel </a:t>
            </a:r>
          </a:p>
          <a:p>
            <a:pPr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Lanche Fitness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Pão Integral, Tomate, Alface, Mussarela e Peito de Peru</a:t>
            </a:r>
          </a:p>
          <a:p>
            <a:pPr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Suco  de açaí  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Suco natural com a Polpa do Açaí </a:t>
            </a:r>
          </a:p>
          <a:p>
            <a:pPr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Energy  Cookie 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Bolacha de açaí com creme de avelã </a:t>
            </a:r>
          </a:p>
          <a:p>
            <a:pPr>
              <a:buNone/>
            </a:pPr>
            <a:endParaRPr lang="pt-BR" sz="20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112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Planejamento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Imagem 6" descr="870fac4f-5f74-47e4-9ee7-5ef151b1df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5486">
            <a:off x="7189284" y="1959334"/>
            <a:ext cx="2089284" cy="1461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2f3703a7-9030-4522-b667-b7ddee7c2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7827">
            <a:off x="5212694" y="2833443"/>
            <a:ext cx="2451477" cy="1508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lanche-natural-peito-de-peru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3813">
            <a:off x="4759670" y="5065340"/>
            <a:ext cx="2818393" cy="1722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7daed8a0-4392-4791-ac30-e62a77fa59b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8331">
            <a:off x="6868530" y="4402417"/>
            <a:ext cx="2321983" cy="1246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pt-BR" sz="28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                         </a:t>
            </a:r>
            <a:r>
              <a:rPr lang="pt-BR" sz="28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Analise  SWOT</a:t>
            </a:r>
          </a:p>
          <a:p>
            <a:pPr>
              <a:buNone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Pontos Fortes  </a:t>
            </a:r>
            <a:endParaRPr lang="pt-BR" sz="18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Serviço Rápido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Ponto estratégico 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Presença de estacionamento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Variedade de </a:t>
            </a: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produtos</a:t>
            </a:r>
            <a:endParaRPr lang="pt-BR" sz="19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Local climatizado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APP via internet para pedido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Embalagem para entrega</a:t>
            </a:r>
          </a:p>
          <a:p>
            <a:pPr>
              <a:buNone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q"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Pontos Fracos  </a:t>
            </a:r>
          </a:p>
          <a:p>
            <a:pPr>
              <a:buNone/>
            </a:pPr>
            <a:r>
              <a:rPr lang="pt-BR" sz="24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                          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Empresa entrante no mercado</a:t>
            </a:r>
            <a:r>
              <a:rPr lang="pt-BR" sz="24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Única unidade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Alta concorrência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Investimento inicial limitado </a:t>
            </a:r>
            <a:r>
              <a:rPr lang="pt-BR" sz="24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                                </a:t>
            </a:r>
            <a:endParaRPr lang="pt-BR" sz="2400" b="1" i="1" dirty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Planejamento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Ameaças </a:t>
            </a:r>
          </a:p>
          <a:p>
            <a:pPr>
              <a:buFontTx/>
              <a:buChar char="-"/>
            </a:pPr>
            <a:endParaRPr lang="pt-BR" sz="19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Aumento da Inflação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Surgimento de concorrência 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Mudanças climáticas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Crise econômica do País 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 Alta do dólar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Escassez de frutas</a:t>
            </a:r>
          </a:p>
          <a:p>
            <a:pPr>
              <a:buFontTx/>
              <a:buChar char="-"/>
            </a:pPr>
            <a:endParaRPr lang="pt-BR" sz="19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19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None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q"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q"/>
            </a:pPr>
            <a:endParaRPr lang="pt-BR" sz="2400" b="1" i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Oportunidades</a:t>
            </a:r>
          </a:p>
          <a:p>
            <a:pPr>
              <a:buFontTx/>
              <a:buChar char="-"/>
            </a:pPr>
            <a:endParaRPr lang="pt-BR" sz="19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Mercado brasileiro em expansão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Mercado local cativo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Potencialidade do mercado Regional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Diversidade de produtos derivados</a:t>
            </a:r>
          </a:p>
          <a:p>
            <a:pPr>
              <a:buFontTx/>
              <a:buChar char="-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Plantação em larga escala</a:t>
            </a:r>
          </a:p>
          <a:p>
            <a:pPr>
              <a:buFontTx/>
              <a:buChar char="-"/>
            </a:pPr>
            <a:endParaRPr lang="pt-BR" sz="19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Planejamento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44" y="2708920"/>
            <a:ext cx="43529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864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6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Defesa do nome </a:t>
            </a:r>
            <a:endParaRPr lang="pt-BR" sz="2600" b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“ Mais ”  nos da a impressão de adição, onde se encaixa na palavra energia, que nos mostra que o açaí com todas suas qualidades nós trás energia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pt-BR" sz="2400" b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6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Slogan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“ Recarregue suas forças e sinta-se bem ”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6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Posicionamento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Ser a melhor opção saudável, para pessoas que estão preocupadas com o bem estar, sem abrir mão do sabor natural da fruta açaí. 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274638"/>
            <a:ext cx="9144000" cy="9397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</a:t>
            </a:r>
            <a:r>
              <a:rPr kumimoji="0" lang="pt-BR" sz="4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dentidade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Visual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</a:t>
            </a:r>
            <a:r>
              <a:rPr kumimoji="0" lang="pt-BR" sz="4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dentidade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Visual 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61231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4"/>
                </a:solidFill>
              </a:rPr>
              <a:t> </a:t>
            </a:r>
            <a:r>
              <a:rPr lang="pt-BR" sz="36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Defesa da logo:</a:t>
            </a:r>
          </a:p>
          <a:p>
            <a:pPr>
              <a:buNone/>
            </a:pPr>
            <a:endParaRPr lang="pt-BR" b="1" dirty="0" smtClean="0">
              <a:solidFill>
                <a:schemeClr val="accent4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pt-BR" dirty="0">
              <a:solidFill>
                <a:schemeClr val="accent4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643050"/>
            <a:ext cx="4078287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414338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sinal de adição“+“  representa positividade, quantidade, e sua “ bateria carregada”.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A palavra “Energia” representa o que o nosso produto propõe.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folha em cor verde acima da letra ‘A’ representa a natureza.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palavra “Açaí” de uma forma menos chamativa para lembrar os clientes que nosso produto principal é o açaí, e em uma forma oval numa cor roxa para representar a própria fruta.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Identidade Visual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4137"/>
            <a:ext cx="1463167" cy="3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1463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83" y="4869160"/>
            <a:ext cx="1579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37788" y="2489755"/>
            <a:ext cx="5406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Preto</a:t>
            </a:r>
          </a:p>
          <a:p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Sugere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mistério, curiosidade ou superioridade além de nobreza e distinção. </a:t>
            </a:r>
          </a:p>
          <a:p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21780" y="4869160"/>
            <a:ext cx="5406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Azul</a:t>
            </a:r>
          </a:p>
          <a:p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Relaciona-se ao poder, provoca a sensação de frescor e higiene. Está ligado a produtividade e sucesso. </a:t>
            </a:r>
          </a:p>
          <a:p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62880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Padronização das cores</a:t>
            </a:r>
            <a:endParaRPr lang="pt-BR" sz="28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-12326" y="18864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Identidade Visual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530747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79153" y="1654268"/>
            <a:ext cx="51125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Verde</a:t>
            </a:r>
            <a:endParaRPr lang="pt-BR" sz="24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dirty="0"/>
          </a:p>
          <a:p>
            <a:r>
              <a:rPr lang="pt-BR" dirty="0"/>
              <a:t>Remete à natureza. Transmite frescor, harmonia e equilíbrio. Reforça a ideia de ponderações e coerência.</a:t>
            </a:r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Roxo</a:t>
            </a:r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pt-BR" dirty="0"/>
          </a:p>
          <a:p>
            <a:r>
              <a:rPr lang="pt-BR" dirty="0"/>
              <a:t>Pode remeter a mistério. Também se relaciona a calma e sensatez.</a:t>
            </a:r>
          </a:p>
          <a:p>
            <a:endParaRPr lang="pt-BR" dirty="0"/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Branco</a:t>
            </a:r>
          </a:p>
          <a:p>
            <a:endParaRPr lang="pt-BR" dirty="0"/>
          </a:p>
          <a:p>
            <a:r>
              <a:rPr lang="pt-BR" dirty="0"/>
              <a:t>Sugere pureza. Cria impressão de luminosidade. Transmite ideia de frescor e calma. Combinado com outras cores proporciona harmonia.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13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-12326" y="18864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Identidade Visual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Tipografia</a:t>
            </a:r>
          </a:p>
          <a:p>
            <a:pPr marL="0" indent="0">
              <a:buNone/>
            </a:pPr>
            <a:endParaRPr lang="pt-BR" sz="3600" dirty="0" smtClean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Fonte :</a:t>
            </a: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9780"/>
            <a:ext cx="534035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6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-12326" y="18864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Identidade Visual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Fachada</a:t>
            </a:r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62" y="2276871"/>
            <a:ext cx="321945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Identidade Visual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3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1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-12326" y="18864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Identidade Visual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Frota 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77" y="1484783"/>
            <a:ext cx="5575523" cy="525658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044">
            <a:off x="4546821" y="1949980"/>
            <a:ext cx="1368152" cy="60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044">
            <a:off x="4038520" y="4176652"/>
            <a:ext cx="1388198" cy="61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5" y="3501008"/>
            <a:ext cx="3641915" cy="298301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044">
            <a:off x="195862" y="4207451"/>
            <a:ext cx="1111734" cy="41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-6829" y="18864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Identidade Visual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146" y="1533525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Uniforme 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" b="100000" l="0" r="100000">
                        <a14:foregroundMark x1="54267" y1="21125" x2="54267" y2="21125"/>
                        <a14:foregroundMark x1="62480" y1="21000" x2="62480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23" y="2213258"/>
            <a:ext cx="3600400" cy="46381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750" y1="5990" x2="54750" y2="5990"/>
                        <a14:backgroundMark x1="68000" y1="38935" x2="68000" y2="38935"/>
                        <a14:backgroundMark x1="68250" y1="36938" x2="68250" y2="36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89" y="2024610"/>
            <a:ext cx="3338097" cy="501549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63646"/>
            <a:ext cx="525028" cy="28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750" y1="5990" x2="54750" y2="5990"/>
                        <a14:backgroundMark x1="68000" y1="38935" x2="68000" y2="38935"/>
                        <a14:backgroundMark x1="68250" y1="36938" x2="68250" y2="36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8" t="1716" b="65171"/>
          <a:stretch/>
        </p:blipFill>
        <p:spPr>
          <a:xfrm>
            <a:off x="6537188" y="1848437"/>
            <a:ext cx="3397583" cy="229242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36" y="3307318"/>
            <a:ext cx="578783" cy="3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307318"/>
            <a:ext cx="637362" cy="34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" b="100000" l="0" r="100000">
                        <a14:foregroundMark x1="54267" y1="21125" x2="54267" y2="21125"/>
                        <a14:foregroundMark x1="62480" y1="21000" x2="62480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922" r="21167" b="68656"/>
          <a:stretch/>
        </p:blipFill>
        <p:spPr>
          <a:xfrm>
            <a:off x="-684584" y="2121027"/>
            <a:ext cx="3600400" cy="194421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82" y="3632212"/>
            <a:ext cx="578783" cy="3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-12326" y="18864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Identidade Visual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Crachá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687606" cy="43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50851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Tamanho</a:t>
            </a:r>
          </a:p>
          <a:p>
            <a:r>
              <a:rPr lang="pt-BR" dirty="0" smtClean="0"/>
              <a:t>12,21 X 10,24cm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502313"/>
            <a:ext cx="2262599" cy="138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76" y="4396827"/>
            <a:ext cx="395670" cy="2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7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396259" cy="221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b7c2997-2760-4b67-9cd3-0b382dfb3c55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12705" t="13265" r="12295" b="9227"/>
          <a:stretch>
            <a:fillRect/>
          </a:stretch>
        </p:blipFill>
        <p:spPr>
          <a:xfrm>
            <a:off x="4286248" y="3571876"/>
            <a:ext cx="4857752" cy="328612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Produto: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Everest</a:t>
            </a: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O Everest é servido em um refratário , em forma de montanha dando jus ao nome, esse produto é composto por diversas frutas diferentes, granola, uva, açaí e hortelã. </a:t>
            </a:r>
            <a:endParaRPr lang="pt-BR" sz="24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C</a:t>
            </a:r>
            <a:r>
              <a:rPr lang="pt-BR" sz="48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omposto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de Marketing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b7c2997-2760-4b67-9cd3-0b382dfb3c55.jpg"/>
          <p:cNvPicPr>
            <a:picLocks noChangeAspect="1"/>
          </p:cNvPicPr>
          <p:nvPr/>
        </p:nvPicPr>
        <p:blipFill>
          <a:blip r:embed="rId2">
            <a:lum bright="10000"/>
          </a:blip>
          <a:srcRect l="9687" t="10600" r="12500"/>
          <a:stretch>
            <a:fillRect/>
          </a:stretch>
        </p:blipFill>
        <p:spPr>
          <a:xfrm>
            <a:off x="3786182" y="2971101"/>
            <a:ext cx="5357818" cy="388689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001156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600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Preço: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Acessível com duas variações de tamanhos e valores: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O Grande  R$ 25,00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O médio por R$ 20,00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Co</a:t>
            </a:r>
            <a:r>
              <a:rPr lang="pt-BR" sz="48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mposto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de Marketing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b7c2997-2760-4b67-9cd3-0b382dfb3c55.jpg"/>
          <p:cNvPicPr>
            <a:picLocks noChangeAspect="1"/>
          </p:cNvPicPr>
          <p:nvPr/>
        </p:nvPicPr>
        <p:blipFill>
          <a:blip r:embed="rId2">
            <a:lum bright="10000" contrast="-10000"/>
          </a:blip>
          <a:srcRect l="8721" t="7854" r="12790" b="10990"/>
          <a:stretch>
            <a:fillRect/>
          </a:stretch>
        </p:blipFill>
        <p:spPr>
          <a:xfrm>
            <a:off x="3714744" y="3265462"/>
            <a:ext cx="5214974" cy="35925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Praça./Distribuição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Facilitamos estacionamento de amplo espaço melhor te servir, única loja atendendo São Carlos com estoque reduzido e monitorado diariamente para garantir frescor e qualidade do processo</a:t>
            </a: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Co</a:t>
            </a:r>
            <a:r>
              <a:rPr lang="pt-BR" sz="48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mposto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de Marketing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Promoção: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 promoção se dará através da mídia, internet, revistas, participação de eventos e datas comemorativas, com a intenção de atrair os clientes para os novos produtos;</a:t>
            </a:r>
            <a:endParaRPr lang="pt-BR" sz="20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Co</a:t>
            </a:r>
            <a:r>
              <a:rPr lang="pt-BR" sz="48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mposto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de Marketing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5" name="Imagem 4" descr="1b7c2997-2760-4b67-9cd3-0b382dfb3c55.jpg"/>
          <p:cNvPicPr>
            <a:picLocks noChangeAspect="1"/>
          </p:cNvPicPr>
          <p:nvPr/>
        </p:nvPicPr>
        <p:blipFill>
          <a:blip r:embed="rId2">
            <a:lum bright="10000" contrast="-10000"/>
          </a:blip>
          <a:srcRect l="12245" t="9189" r="9693" b="10403"/>
          <a:stretch>
            <a:fillRect/>
          </a:stretch>
        </p:blipFill>
        <p:spPr>
          <a:xfrm>
            <a:off x="3857588" y="3230070"/>
            <a:ext cx="5286412" cy="3627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7daed8a0-4392-4791-ac30-e62a77fa59b2.jpg"/>
          <p:cNvPicPr>
            <a:picLocks noChangeAspect="1"/>
          </p:cNvPicPr>
          <p:nvPr/>
        </p:nvPicPr>
        <p:blipFill>
          <a:blip r:embed="rId3"/>
          <a:srcRect l="5920" r="14166" b="3492"/>
          <a:stretch>
            <a:fillRect/>
          </a:stretch>
        </p:blipFill>
        <p:spPr>
          <a:xfrm>
            <a:off x="0" y="3643314"/>
            <a:ext cx="3857652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2896"/>
            <a:ext cx="60960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1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2-Receita-simples-de-açai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5643570" y="1142984"/>
            <a:ext cx="3500430" cy="1511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Pesquisa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948" y="1214423"/>
            <a:ext cx="9144000" cy="5643577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  <a:buSzPct val="99000"/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ndalus" pitchFamily="18" charset="-78"/>
              </a:rPr>
              <a:t>Metodologia</a:t>
            </a:r>
          </a:p>
          <a:p>
            <a:pPr>
              <a:buClr>
                <a:schemeClr val="accent4">
                  <a:lumMod val="50000"/>
                </a:schemeClr>
              </a:buClr>
              <a:buSzPct val="99000"/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Pesquisas bibliográficas realizadas na internet.</a:t>
            </a:r>
          </a:p>
          <a:p>
            <a:pPr>
              <a:buClr>
                <a:schemeClr val="accent4">
                  <a:lumMod val="50000"/>
                </a:schemeClr>
              </a:buClr>
              <a:buSzPct val="99000"/>
              <a:buFont typeface="Wingdings" pitchFamily="2" charset="2"/>
              <a:buChar char="§"/>
            </a:pPr>
            <a:endParaRPr lang="pt-BR" sz="2400" i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99000"/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Analise de Mercado</a:t>
            </a:r>
          </a:p>
          <a:p>
            <a:pPr>
              <a:buClr>
                <a:schemeClr val="accent4">
                  <a:lumMod val="50000"/>
                </a:schemeClr>
              </a:buClr>
              <a:buSzPct val="99000"/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O açaí é um produto que, tradicionalmente, faz parte da dieta alimentar das pessoas que vivem na Amazônia. </a:t>
            </a:r>
          </a:p>
          <a:p>
            <a:pPr>
              <a:buClr>
                <a:schemeClr val="accent4">
                  <a:lumMod val="50000"/>
                </a:schemeClr>
              </a:buClr>
              <a:buSzPct val="99000"/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O açaí tinha uma participação bastante expressiva na alimentação da população que detinha um baixo poder aquisitivo. </a:t>
            </a:r>
          </a:p>
          <a:p>
            <a:pPr>
              <a:buClr>
                <a:schemeClr val="accent4">
                  <a:lumMod val="50000"/>
                </a:schemeClr>
              </a:buClr>
              <a:buSzPct val="99000"/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O preço acessível e o conhecimento de suas propriedades nutritivas estimulavam o consumo interno.</a:t>
            </a:r>
            <a:endParaRPr lang="pt-BR" sz="1900" i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99000"/>
              <a:buFont typeface="Wingdings" panose="05000000000000000000" pitchFamily="2" charset="2"/>
              <a:buChar char="§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A exploração do açaí é de fundamental importância para as economias dos Estados do Pará, Maranhão, Amapá, Acre e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Rondônia;</a:t>
            </a:r>
          </a:p>
          <a:p>
            <a:pPr>
              <a:buClr>
                <a:schemeClr val="accent4">
                  <a:lumMod val="50000"/>
                </a:schemeClr>
              </a:buClr>
              <a:buSzPct val="99000"/>
              <a:buFont typeface="Wingdings" panose="05000000000000000000" pitchFamily="2" charset="2"/>
              <a:buChar char="§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dirty="0" smtClean="0"/>
              <a:t>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A produção de frutos de açaizeiro no estado do Pará cresceu de 92.021 toneladas em 1997, para 122.322 toneladas em 2002, com um aumento de quase 33%.</a:t>
            </a:r>
            <a:endParaRPr lang="pt-BR" sz="1900" i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5446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 Math" pitchFamily="18" charset="0"/>
                <a:cs typeface="Arial" pitchFamily="34" charset="0"/>
              </a:rPr>
              <a:t>Conceito</a:t>
            </a: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Quem pratica exercícios físicos, frequenta academia, pessoas de rotinas pesadas e cansativa, todos que procuram bem estar e energia podem consumir o delicioso açaí do + energia açaí, pois ele se trata de saúde e bem estar, tem aquele gostinho de “ quero mais “, não prejudicando sua dieta seu dia a dia nem a qualidade física de seus exercícios.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 Math" pitchFamily="18" charset="0"/>
                <a:cs typeface="Arial" pitchFamily="34" charset="0"/>
              </a:rPr>
              <a:t> Objetivo </a:t>
            </a:r>
            <a:endParaRPr lang="pt-BR" sz="3600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 Math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Promover nossa abertura e despertar interesse dos clientes em nos conhecer, mostrar para o público que além de saboroso nossos produtos são saudáveis. </a:t>
            </a:r>
            <a:endParaRPr lang="pt-BR" sz="2000" dirty="0"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 Math" pitchFamily="18" charset="0"/>
                <a:cs typeface="Arial" pitchFamily="34" charset="0"/>
              </a:rPr>
              <a:t> 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Campanha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de Marketing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6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49595"/>
            <a:ext cx="9144000" cy="48720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 Math" pitchFamily="18" charset="0"/>
                <a:cs typeface="Arial" pitchFamily="34" charset="0"/>
              </a:rPr>
              <a:t>Estratégias de Marketing 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sz="3600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Campanha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de Marketing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2276872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Preocupação na Forma de Atendimento ao Cliente –Conscientização, consideração, conversão e pós-vendas</a:t>
            </a:r>
            <a:r>
              <a:rPr lang="pt-BR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Marketing </a:t>
            </a:r>
            <a:r>
              <a:rPr lang="pt-BR" sz="2000" dirty="0"/>
              <a:t>Digital – Venda do produto </a:t>
            </a:r>
            <a:r>
              <a:rPr lang="pt-BR" sz="2000" dirty="0" smtClean="0"/>
              <a:t>online;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Marketing </a:t>
            </a:r>
            <a:r>
              <a:rPr lang="pt-BR" sz="2000" dirty="0"/>
              <a:t>Direto – Uso de redes sociais para divulgação 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contato </a:t>
            </a:r>
            <a:r>
              <a:rPr lang="pt-BR" sz="2000" dirty="0"/>
              <a:t>para pedidos;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Segmentação </a:t>
            </a:r>
            <a:r>
              <a:rPr lang="pt-BR" sz="2000" dirty="0"/>
              <a:t>– Criação de banco de dados;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Programa </a:t>
            </a:r>
            <a:r>
              <a:rPr lang="pt-BR" sz="2000" dirty="0"/>
              <a:t>de Fidelização – Cartão fidelidade;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/>
              <a:t>Marketing de </a:t>
            </a:r>
            <a:r>
              <a:rPr lang="pt-BR" sz="2000" dirty="0"/>
              <a:t>mídia </a:t>
            </a:r>
            <a:r>
              <a:rPr lang="pt-BR" sz="2000" dirty="0" smtClean="0"/>
              <a:t>– propaganda através de televisão e rádio;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4" y="2618730"/>
            <a:ext cx="396875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Peças Publicitarias 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" y="1178977"/>
            <a:ext cx="9133086" cy="56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Peças Publicitarias 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7008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Roteiro de Spot/Jingle (15’ ou 30’)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36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2" y="2420888"/>
            <a:ext cx="545623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60810" y="3025614"/>
            <a:ext cx="2603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Estabelecimento climatizado </a:t>
            </a:r>
          </a:p>
          <a:p>
            <a:r>
              <a:rPr lang="pt-BR" sz="1600" dirty="0"/>
              <a:t>Variedade de produtos e sabores</a:t>
            </a:r>
          </a:p>
          <a:p>
            <a:r>
              <a:rPr lang="pt-BR" sz="1600" dirty="0"/>
              <a:t>você só encontra no Mais Energia </a:t>
            </a:r>
            <a:r>
              <a:rPr lang="pt-BR" sz="1600" dirty="0" smtClean="0"/>
              <a:t>Açaí</a:t>
            </a:r>
            <a:endParaRPr lang="pt-BR" sz="1600" dirty="0"/>
          </a:p>
          <a:p>
            <a:r>
              <a:rPr lang="pt-BR" sz="1600" dirty="0"/>
              <a:t>Conheçam seu produto principal "EVEREST", uma montanha de frutas e açaí</a:t>
            </a:r>
          </a:p>
          <a:p>
            <a:r>
              <a:rPr lang="pt-BR" sz="1600" dirty="0"/>
              <a:t>acessem o site e saibam mais sobre os produtos e sobre a Loja </a:t>
            </a:r>
          </a:p>
          <a:p>
            <a:r>
              <a:rPr lang="pt-BR" sz="1600" dirty="0">
                <a:hlinkClick r:id="rId3"/>
              </a:rPr>
              <a:t>w</a:t>
            </a:r>
            <a:r>
              <a:rPr lang="pt-BR" sz="1600" dirty="0" smtClean="0">
                <a:hlinkClick r:id="rId3"/>
              </a:rPr>
              <a:t>ww.maisenergia.com</a:t>
            </a:r>
            <a:r>
              <a:rPr lang="pt-BR" sz="1600" dirty="0" smtClean="0"/>
              <a:t> </a:t>
            </a:r>
          </a:p>
          <a:p>
            <a:r>
              <a:rPr lang="pt-BR" sz="1600" dirty="0" smtClean="0"/>
              <a:t>Recarregue suas forças e sinta-se bem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998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Peças Publicitarias 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9" y="2989949"/>
            <a:ext cx="8418513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306896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WWW.maisenergia.com</a:t>
            </a:r>
            <a:endParaRPr lang="pt-BR" sz="16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67382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Banner internet</a:t>
            </a:r>
            <a:endParaRPr lang="pt-BR" sz="28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32240" y="250878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6,81 x 23,39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63859" y="4965602"/>
            <a:ext cx="4041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Recarregue suas forças e sinta-se bem </a:t>
            </a:r>
            <a:endParaRPr lang="pt-BR" sz="16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315556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Peças Publicitarias 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45820" y="1583214"/>
            <a:ext cx="396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Revista página inteira </a:t>
            </a:r>
            <a:endParaRPr lang="pt-BR" sz="28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8556"/>
            <a:ext cx="324326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6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" y="1115639"/>
            <a:ext cx="9129173" cy="5858813"/>
          </a:xfrm>
          <a:prstGeom prst="rect">
            <a:avLst/>
          </a:prstGeom>
        </p:spPr>
      </p:pic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-20773" y="-38102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Peças Publicitarias </a:t>
            </a:r>
            <a:r>
              <a:rPr kumimoji="0" lang="pt-BR" sz="48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pt-BR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2" y="1107600"/>
            <a:ext cx="458324" cy="2509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99" y="4882425"/>
            <a:ext cx="3030153" cy="201883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2552" y="4149080"/>
            <a:ext cx="285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Produtos</a:t>
            </a:r>
            <a:endParaRPr lang="pt-BR" sz="24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827" y="4837802"/>
            <a:ext cx="901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Everest                                       Energy cookie                                  Floresta negra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99208"/>
            <a:ext cx="2292261" cy="142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34" y="5225522"/>
            <a:ext cx="2467466" cy="161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40369" y="2135361"/>
            <a:ext cx="5071280" cy="3907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Showcard Gothic" panose="04020904020102020604" pitchFamily="82" charset="0"/>
              </a:rPr>
              <a:t>Recarregue suas forças e sinta-se bem</a:t>
            </a:r>
            <a:endParaRPr lang="pt-BR" sz="2000" b="1" dirty="0">
              <a:solidFill>
                <a:schemeClr val="accent4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502">
            <a:off x="7097342" y="4261704"/>
            <a:ext cx="2559624" cy="115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5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844824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Bibliografia </a:t>
            </a:r>
            <a:endParaRPr lang="pt-BR" sz="3600" dirty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2721694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hlinkClick r:id="rId2"/>
              </a:rPr>
              <a:t>https://estudandomkt.wordpress.com/2010/10/05/o-efeito-das-cores-no-cerebro-humano-pensando-no-neuromarketing</a:t>
            </a:r>
            <a:r>
              <a:rPr lang="pt-BR" sz="2000" dirty="0" smtClean="0">
                <a:hlinkClick r:id="rId2"/>
              </a:rPr>
              <a:t>/</a:t>
            </a:r>
            <a:r>
              <a:rPr lang="pt-BR" sz="2000" dirty="0" smtClean="0"/>
              <a:t> </a:t>
            </a:r>
            <a:endParaRPr lang="pt-BR" sz="2000" dirty="0"/>
          </a:p>
          <a:p>
            <a:r>
              <a:rPr lang="pt-BR" sz="2000" dirty="0">
                <a:hlinkClick r:id="rId3"/>
              </a:rPr>
              <a:t>http://</a:t>
            </a:r>
            <a:r>
              <a:rPr lang="pt-BR" sz="2000" dirty="0" smtClean="0">
                <a:hlinkClick r:id="rId3"/>
              </a:rPr>
              <a:t>www.teoriadascores.com.br/psicologia-das-cores.php</a:t>
            </a:r>
            <a:r>
              <a:rPr lang="pt-BR" sz="2000" dirty="0" smtClean="0"/>
              <a:t>   </a:t>
            </a:r>
          </a:p>
          <a:p>
            <a:r>
              <a:rPr lang="pt-BR" sz="2000" dirty="0" smtClean="0">
                <a:hlinkClick r:id="rId4"/>
              </a:rPr>
              <a:t>https</a:t>
            </a:r>
            <a:r>
              <a:rPr lang="pt-BR" sz="2000" dirty="0">
                <a:hlinkClick r:id="rId4"/>
              </a:rPr>
              <a:t>://</a:t>
            </a:r>
            <a:r>
              <a:rPr lang="pt-BR" sz="2000" dirty="0" smtClean="0">
                <a:hlinkClick r:id="rId4"/>
              </a:rPr>
              <a:t>sistemasdeproducao.cnptia.embrapa.br/FontesHTML/Acai/SistemaProducaoAcai/paginas/mercado.htm</a:t>
            </a:r>
            <a:r>
              <a:rPr lang="pt-BR" sz="2000" dirty="0" smtClean="0"/>
              <a:t> </a:t>
            </a:r>
          </a:p>
          <a:p>
            <a:r>
              <a:rPr lang="pt-BR" sz="2000" dirty="0">
                <a:hlinkClick r:id="rId4"/>
              </a:rPr>
              <a:t>https://</a:t>
            </a:r>
            <a:r>
              <a:rPr lang="pt-BR" sz="2000" dirty="0" smtClean="0">
                <a:hlinkClick r:id="rId4"/>
              </a:rPr>
              <a:t>sistemasdeproducao.cnptia.embrapa.br/FontesHTML/Acai/SistemaProducaoAcai/paginas/mercado.htm</a:t>
            </a:r>
            <a:r>
              <a:rPr lang="pt-BR" sz="2000" dirty="0" smtClean="0"/>
              <a:t> </a:t>
            </a:r>
          </a:p>
          <a:p>
            <a:r>
              <a:rPr lang="pt-BR" sz="2000" dirty="0">
                <a:hlinkClick r:id="rId5"/>
              </a:rPr>
              <a:t>http://</a:t>
            </a:r>
            <a:r>
              <a:rPr lang="pt-BR" sz="2000" dirty="0" smtClean="0">
                <a:hlinkClick r:id="rId5"/>
              </a:rPr>
              <a:t>www.trabalhosfeitos.com/topicos/plano-de-neg%C3%B3cio-loja-de-a%C3%A7ai/0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673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                </a:t>
            </a:r>
            <a:endParaRPr kumimoji="0" lang="pt-BR" sz="4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9105" y="1844824"/>
            <a:ext cx="10153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accent4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Agradecimentos </a:t>
            </a:r>
          </a:p>
          <a:p>
            <a:endParaRPr lang="pt-BR" sz="3200" dirty="0" smtClean="0">
              <a:solidFill>
                <a:schemeClr val="accent4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306896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Agradecemos a todas do nosso próprio grupo pela colaboração e esforço de cada uma,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AngloSchool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por nos proporcionar cursos dos quais nos prepara para a vida profissional,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principalmente ao professor Rodrigo Rodrigues por nos auxiliar em todo o nosso processo.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34096" y="188640"/>
            <a:ext cx="91440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Pesquisa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9504" y="1196751"/>
            <a:ext cx="903649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O açaizeiro é uma espécie vegetal com grande potencial de aproveitamento por pequenos produtores e populações;</a:t>
            </a:r>
          </a:p>
          <a:p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  O fruto e o açaí possuem um mercado regional muito forte, por ser importante na alimentação diária das populações locais, pelos seus altos valores nutricionais e de unânime preferência popular por seu singular paladar.</a:t>
            </a:r>
          </a:p>
          <a:p>
            <a:r>
              <a:rPr lang="pt-BR" sz="1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  Em Belém é estimada a existência de mais de 3 mil pontos de venda de açaí, comercializando diariamente 120 mil litros, atendendo, basicamente, as populações de baixa renda.</a:t>
            </a:r>
          </a:p>
          <a:p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  Quanto aos preços do fruto na região, há variações importantes em função, principalmente, da oferta local, da distância do mercado consumidor e do tamanho desse mercado. </a:t>
            </a:r>
          </a:p>
          <a:p>
            <a:pPr>
              <a:buFont typeface="Arial" pitchFamily="34" charset="0"/>
              <a:buChar char="•"/>
            </a:pP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  A importância socioeconômica do açaizeiro decorre, portanto, do seu enorme potencial de aproveitamento integral de matéria-prima.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5572140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Analise de concorrentes</a:t>
            </a:r>
          </a:p>
          <a:p>
            <a:pPr fontAlgn="base">
              <a:buNone/>
            </a:pPr>
            <a:r>
              <a:rPr lang="pt-BR" sz="2800" i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fontAlgn="base">
              <a:buFont typeface="Wingdings" pitchFamily="2" charset="2"/>
              <a:buChar char="§"/>
            </a:pPr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Concorrentes diretos </a:t>
            </a:r>
            <a:r>
              <a:rPr lang="pt-BR" sz="2000" b="1" i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pt-BR" sz="18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pt-BR" sz="1900" dirty="0" smtClean="0">
                <a:latin typeface="Cambria Math" pitchFamily="18" charset="0"/>
                <a:ea typeface="Cambria Math" pitchFamily="18" charset="0"/>
              </a:rPr>
              <a:t>Top Açaí, Açaí + sabor, Delicias do Açaí, Tropi Açaí, Borá açaí,  Açaizeiro</a:t>
            </a:r>
          </a:p>
          <a:p>
            <a:pPr fontAlgn="base">
              <a:buFont typeface="Wingdings" pitchFamily="2" charset="2"/>
              <a:buChar char="§"/>
            </a:pPr>
            <a:endParaRPr lang="pt-BR" sz="1800" dirty="0" smtClean="0">
              <a:latin typeface="Cambria Math" pitchFamily="18" charset="0"/>
              <a:ea typeface="Cambria Math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pt-BR" sz="2000" b="1" i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Concorrentes</a:t>
            </a:r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 indiretos:  </a:t>
            </a:r>
            <a:r>
              <a:rPr lang="pt-BR" sz="1900" dirty="0" smtClean="0">
                <a:latin typeface="Cambria Math" pitchFamily="18" charset="0"/>
                <a:ea typeface="Cambria Math" pitchFamily="18" charset="0"/>
              </a:rPr>
              <a:t>Supermercados e Sorveterias </a:t>
            </a:r>
            <a:endParaRPr lang="pt-BR" sz="1900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fontAlgn="base">
              <a:buNone/>
            </a:pPr>
            <a:r>
              <a:rPr lang="pt-BR" sz="18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pt-BR" sz="2000" b="1" i="1" dirty="0" smtClean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Pesquisa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6" name="Group 6"/>
          <p:cNvGraphicFramePr>
            <a:graphicFrameLocks noGrp="1"/>
          </p:cNvGraphicFramePr>
          <p:nvPr/>
        </p:nvGraphicFramePr>
        <p:xfrm>
          <a:off x="428596" y="3714752"/>
          <a:ext cx="8143932" cy="2911339"/>
        </p:xfrm>
        <a:graphic>
          <a:graphicData uri="http://schemas.openxmlformats.org/drawingml/2006/table">
            <a:tbl>
              <a:tblPr/>
              <a:tblGrid>
                <a:gridCol w="2547325"/>
                <a:gridCol w="2549216"/>
                <a:gridCol w="3047391"/>
              </a:tblGrid>
              <a:tr h="4294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Concorrentes</a:t>
                      </a:r>
                    </a:p>
                  </a:txBody>
                  <a:tcPr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Pontos fortes</a:t>
                      </a:r>
                    </a:p>
                  </a:txBody>
                  <a:tcPr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Pontos fracos</a:t>
                      </a:r>
                    </a:p>
                  </a:txBody>
                  <a:tcPr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10798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Açaí +  Sabor</a:t>
                      </a:r>
                    </a:p>
                  </a:txBody>
                  <a:tcPr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-Ponto estratégico,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 Variedade de combinações de sabor </a:t>
                      </a:r>
                    </a:p>
                  </a:txBody>
                  <a:tcPr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-Sem estacionamento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-Demora no atendimento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 Sem entregas</a:t>
                      </a:r>
                    </a:p>
                  </a:txBody>
                  <a:tcPr marT="6624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40206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Tropi Açaí </a:t>
                      </a:r>
                    </a:p>
                  </a:txBody>
                  <a:tcPr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-Qualidade máxima na fabricação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 Experiência mais de 25 anos </a:t>
                      </a:r>
                    </a:p>
                  </a:txBody>
                  <a:tcPr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-Sem estacionamento para os Clientes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  Sem entregas </a:t>
                      </a:r>
                    </a:p>
                  </a:txBody>
                  <a:tcPr marT="6624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766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22-Receita-simples-de-açai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4900627" y="4500571"/>
            <a:ext cx="4243374" cy="235743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3578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Nome</a:t>
            </a:r>
            <a:r>
              <a:rPr lang="pt-BR" sz="24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pt-BR" sz="2000" u="sng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Mais Energia Açaí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Sócios </a:t>
            </a:r>
            <a:r>
              <a:rPr lang="pt-BR" sz="22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proprietários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Kathyleen Anne, Gislaine Ap. Cruz, Bruna Barbosa,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 Ana Locatelli, Bruna Vieira, Fernanda Silva e Ana Beatriz</a:t>
            </a:r>
          </a:p>
          <a:p>
            <a:pPr>
              <a:buNone/>
            </a:pPr>
            <a:endParaRPr lang="pt-BR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Localização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Av. Teixeira de Barros, 1125, São Carlos 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Segmento</a:t>
            </a:r>
            <a:r>
              <a:rPr lang="pt-BR" sz="2400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Alimentação/ Açaí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Mercado</a:t>
            </a:r>
            <a:r>
              <a:rPr lang="pt-BR" sz="22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de atuação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São Carlos- SP</a:t>
            </a:r>
            <a:endParaRPr lang="pt-BR" sz="19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Planejamento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22-Receita-simples-de-açai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4929190" y="4516437"/>
            <a:ext cx="4214810" cy="234156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sz="26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Público</a:t>
            </a:r>
            <a:r>
              <a:rPr lang="pt-BR" sz="26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pt-BR" sz="26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</a:rPr>
              <a:t>alvo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Pessoas de todas as idades, classe sociais, independe do sexo, principalmente os que se preocupam com a saúde e apreciam o produto do açaí.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6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Estrutura</a:t>
            </a:r>
            <a:r>
              <a:rPr lang="pt-BR" sz="2600" b="1" i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organizacional</a:t>
            </a:r>
            <a:endParaRPr lang="pt-BR" sz="22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Área de atendimento e vendas; Escritório; Estoque de produtos;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Estacionamento;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01 veiculo de entregas;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05 freezer comuns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07 funcionários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02 Chapas   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01 computador e Impressora 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01 Televisão 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02 Geladeira</a:t>
            </a:r>
          </a:p>
          <a:p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Estoque externo 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6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Investimento</a:t>
            </a:r>
          </a:p>
          <a:p>
            <a:pPr>
              <a:buNone/>
            </a:pPr>
            <a:r>
              <a:rPr lang="pt-BR" sz="2000" dirty="0" smtClean="0"/>
              <a:t>R</a:t>
            </a:r>
            <a:r>
              <a:rPr lang="pt-BR" sz="2000" smtClean="0"/>
              <a:t>$ 400.000,00</a:t>
            </a:r>
            <a:r>
              <a:rPr lang="pt-BR" sz="2000" dirty="0" smtClean="0"/>
              <a:t>.</a:t>
            </a:r>
            <a:endParaRPr lang="pt-BR" sz="20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Planejamento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22-Receita-simples-de-açai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5857885" y="5032381"/>
            <a:ext cx="3286116" cy="182562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Missão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Proporcionar aos clientes um ambiente jovem e familiar com atendimento diferenciado com foco na alimentação saudável e com preço competitivos. Conquistar e fidelizar nossos clientes é a essência de trabalho de marca</a:t>
            </a:r>
          </a:p>
          <a:p>
            <a:pPr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Visão 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Ser referencia no ramo de alimentação natural, buscando aprimoramento continuo e inovado. Fazer da marca a maior rede regional de alimentos.</a:t>
            </a:r>
          </a:p>
          <a:p>
            <a:pPr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accent4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Valores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Éticas nas Relações;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Responsabilidade para com os nossos franqueados;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Transparência nos negócios;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Valorizações de nossos fornecedores;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Relação de amizade com nossos clientes;</a:t>
            </a:r>
          </a:p>
          <a:p>
            <a:pPr>
              <a:buFontTx/>
              <a:buChar char="-"/>
            </a:pPr>
            <a:endParaRPr lang="pt-BR" sz="1900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7030A0"/>
                </a:solidFill>
                <a:latin typeface="Berlin Sans FB Demi" pitchFamily="34" charset="0"/>
              </a:rPr>
              <a:t>                                    </a:t>
            </a:r>
            <a:r>
              <a:rPr lang="pt-BR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Planejamento</a:t>
            </a:r>
            <a:r>
              <a:rPr lang="pt-B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t-B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11472</TotalTime>
  <Words>1461</Words>
  <Application>Microsoft Office PowerPoint</Application>
  <PresentationFormat>Apresentação na tela (4:3)</PresentationFormat>
  <Paragraphs>284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ANGLOSCHOOL SÃO CARLOS Curso Técnico em Administração Módulo de Marketing </vt:lpstr>
      <vt:lpstr>Apresentação do PowerPoint</vt:lpstr>
      <vt:lpstr>                                    Pesquisa </vt:lpstr>
      <vt:lpstr>                                    Pesquisa </vt:lpstr>
      <vt:lpstr>                                    Pesquisa </vt:lpstr>
      <vt:lpstr>Apresentação do PowerPoint</vt:lpstr>
      <vt:lpstr>                                    Planejamento </vt:lpstr>
      <vt:lpstr>                                    Planejamento </vt:lpstr>
      <vt:lpstr>                                    Planejamento </vt:lpstr>
      <vt:lpstr>                                    Planejamento </vt:lpstr>
      <vt:lpstr>                                    Planejamento </vt:lpstr>
      <vt:lpstr>                                    Planejamento </vt:lpstr>
      <vt:lpstr>Apresentação do PowerPoint</vt:lpstr>
      <vt:lpstr>Apresentação do PowerPoint</vt:lpstr>
      <vt:lpstr>                           Identidade Visual  </vt:lpstr>
      <vt:lpstr>                 Identidade Visual </vt:lpstr>
      <vt:lpstr>                 Identidade Visual </vt:lpstr>
      <vt:lpstr>                 Identidade Visual </vt:lpstr>
      <vt:lpstr>                 Identidade Visual </vt:lpstr>
      <vt:lpstr>                 Identidade Visual </vt:lpstr>
      <vt:lpstr>                 Identidade Visual </vt:lpstr>
      <vt:lpstr>                 Identidade Visual </vt:lpstr>
      <vt:lpstr>                 Identidade Visual </vt:lpstr>
      <vt:lpstr>Apresentação do PowerPoint</vt:lpstr>
      <vt:lpstr>                       Composto de Marketing</vt:lpstr>
      <vt:lpstr>                        Composto de Marketing  </vt:lpstr>
      <vt:lpstr>                        Composto de Marketing  </vt:lpstr>
      <vt:lpstr>                        Composto de Marketing  </vt:lpstr>
      <vt:lpstr>Apresentação do PowerPoint</vt:lpstr>
      <vt:lpstr>                       Campanha de Marketing</vt:lpstr>
      <vt:lpstr>                       Campanha de Marketing</vt:lpstr>
      <vt:lpstr>Apresentação do PowerPoint</vt:lpstr>
      <vt:lpstr>                 Peças Publicitarias   </vt:lpstr>
      <vt:lpstr>                 Peças Publicitarias   </vt:lpstr>
      <vt:lpstr>                 Peças Publicitarias   </vt:lpstr>
      <vt:lpstr>                 Peças Publicitarias   </vt:lpstr>
      <vt:lpstr>                 Peças Publicitarias   </vt:lpstr>
      <vt:lpstr>                 </vt:lpstr>
      <vt:lpstr>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Bruna</dc:creator>
  <cp:lastModifiedBy>Usuario</cp:lastModifiedBy>
  <cp:revision>160</cp:revision>
  <dcterms:created xsi:type="dcterms:W3CDTF">2016-03-31T22:00:23Z</dcterms:created>
  <dcterms:modified xsi:type="dcterms:W3CDTF">2016-05-07T03:20:38Z</dcterms:modified>
</cp:coreProperties>
</file>