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handoutMasterIdLst>
    <p:handoutMasterId r:id="rId4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5" autoAdjust="0"/>
    <p:restoredTop sz="94660"/>
  </p:normalViewPr>
  <p:slideViewPr>
    <p:cSldViewPr>
      <p:cViewPr varScale="1">
        <p:scale>
          <a:sx n="80" d="100"/>
          <a:sy n="80" d="100"/>
        </p:scale>
        <p:origin x="-108"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080B69F8-D76A-4A44-B156-2EE7FCA48540}" type="datetimeFigureOut">
              <a:rPr lang="pt-BR" smtClean="0"/>
              <a:t>16/11/2015</a:t>
            </a:fld>
            <a:endParaRPr lang="pt-BR"/>
          </a:p>
        </p:txBody>
      </p:sp>
      <p:sp>
        <p:nvSpPr>
          <p:cNvPr id="4" name="Espaço Reservado para Rodapé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2F69642C-7833-48EE-99DB-C81642543496}" type="slidenum">
              <a:rPr lang="pt-BR" smtClean="0"/>
              <a:t>‹nº›</a:t>
            </a:fld>
            <a:endParaRPr lang="pt-BR"/>
          </a:p>
        </p:txBody>
      </p:sp>
    </p:spTree>
    <p:extLst>
      <p:ext uri="{BB962C8B-B14F-4D97-AF65-F5344CB8AC3E}">
        <p14:creationId xmlns:p14="http://schemas.microsoft.com/office/powerpoint/2010/main" val="14454979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27" name="PlaceHolder 2"/>
          <p:cNvSpPr>
            <a:spLocks noGrp="1"/>
          </p:cNvSpPr>
          <p:nvPr>
            <p:ph type="body"/>
          </p:nvPr>
        </p:nvSpPr>
        <p:spPr>
          <a:xfrm>
            <a:off x="838080" y="1825560"/>
            <a:ext cx="10515240" cy="2075040"/>
          </a:xfrm>
          <a:prstGeom prst="rect">
            <a:avLst/>
          </a:prstGeom>
        </p:spPr>
        <p:txBody>
          <a:bodyPr wrap="none" lIns="0" tIns="0" rIns="0" bIns="0"/>
          <a:lstStyle/>
          <a:p>
            <a:endParaRPr/>
          </a:p>
        </p:txBody>
      </p:sp>
      <p:sp>
        <p:nvSpPr>
          <p:cNvPr id="28" name="PlaceHolder 3"/>
          <p:cNvSpPr>
            <a:spLocks noGrp="1"/>
          </p:cNvSpPr>
          <p:nvPr>
            <p:ph type="body"/>
          </p:nvPr>
        </p:nvSpPr>
        <p:spPr>
          <a:xfrm>
            <a:off x="838080" y="4097880"/>
            <a:ext cx="10515240" cy="20750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30"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31"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32"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
        <p:nvSpPr>
          <p:cNvPr id="33" name="PlaceHolder 5"/>
          <p:cNvSpPr>
            <a:spLocks noGrp="1"/>
          </p:cNvSpPr>
          <p:nvPr>
            <p:ph type="body"/>
          </p:nvPr>
        </p:nvSpPr>
        <p:spPr>
          <a:xfrm>
            <a:off x="838080" y="4097880"/>
            <a:ext cx="5131080" cy="20750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35"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36"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43" name="PlaceHolder 2"/>
          <p:cNvSpPr>
            <a:spLocks noGrp="1"/>
          </p:cNvSpPr>
          <p:nvPr>
            <p:ph type="subTitle"/>
          </p:nvPr>
        </p:nvSpPr>
        <p:spPr>
          <a:xfrm>
            <a:off x="838080" y="1825560"/>
            <a:ext cx="10515240" cy="435132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45" name="PlaceHolder 2"/>
          <p:cNvSpPr>
            <a:spLocks noGrp="1"/>
          </p:cNvSpPr>
          <p:nvPr>
            <p:ph type="body"/>
          </p:nvPr>
        </p:nvSpPr>
        <p:spPr>
          <a:xfrm>
            <a:off x="838080" y="1825560"/>
            <a:ext cx="10515240" cy="435096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47"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48" name="PlaceHolder 3"/>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38080" y="365040"/>
            <a:ext cx="10515240" cy="581148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52"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53" name="PlaceHolder 3"/>
          <p:cNvSpPr>
            <a:spLocks noGrp="1"/>
          </p:cNvSpPr>
          <p:nvPr>
            <p:ph type="body"/>
          </p:nvPr>
        </p:nvSpPr>
        <p:spPr>
          <a:xfrm>
            <a:off x="838080" y="4097880"/>
            <a:ext cx="5131080" cy="2075040"/>
          </a:xfrm>
          <a:prstGeom prst="rect">
            <a:avLst/>
          </a:prstGeom>
        </p:spPr>
        <p:txBody>
          <a:bodyPr wrap="none" lIns="0" tIns="0" rIns="0" bIns="0"/>
          <a:lstStyle/>
          <a:p>
            <a:endParaRPr/>
          </a:p>
        </p:txBody>
      </p:sp>
      <p:sp>
        <p:nvSpPr>
          <p:cNvPr id="54" name="PlaceHolder 4"/>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 name="PlaceHolder 2"/>
          <p:cNvSpPr>
            <a:spLocks noGrp="1"/>
          </p:cNvSpPr>
          <p:nvPr>
            <p:ph type="subTitle"/>
          </p:nvPr>
        </p:nvSpPr>
        <p:spPr>
          <a:xfrm>
            <a:off x="838080" y="1825560"/>
            <a:ext cx="10515240" cy="435132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56"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57"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58"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0"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61"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62" name="PlaceHolder 4"/>
          <p:cNvSpPr>
            <a:spLocks noGrp="1"/>
          </p:cNvSpPr>
          <p:nvPr>
            <p:ph type="body"/>
          </p:nvPr>
        </p:nvSpPr>
        <p:spPr>
          <a:xfrm>
            <a:off x="838080" y="4097880"/>
            <a:ext cx="10514880" cy="20750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4" name="PlaceHolder 2"/>
          <p:cNvSpPr>
            <a:spLocks noGrp="1"/>
          </p:cNvSpPr>
          <p:nvPr>
            <p:ph type="body"/>
          </p:nvPr>
        </p:nvSpPr>
        <p:spPr>
          <a:xfrm>
            <a:off x="838080" y="1825560"/>
            <a:ext cx="10515240" cy="2075040"/>
          </a:xfrm>
          <a:prstGeom prst="rect">
            <a:avLst/>
          </a:prstGeom>
        </p:spPr>
        <p:txBody>
          <a:bodyPr wrap="none" lIns="0" tIns="0" rIns="0" bIns="0"/>
          <a:lstStyle/>
          <a:p>
            <a:endParaRPr/>
          </a:p>
        </p:txBody>
      </p:sp>
      <p:sp>
        <p:nvSpPr>
          <p:cNvPr id="65" name="PlaceHolder 3"/>
          <p:cNvSpPr>
            <a:spLocks noGrp="1"/>
          </p:cNvSpPr>
          <p:nvPr>
            <p:ph type="body"/>
          </p:nvPr>
        </p:nvSpPr>
        <p:spPr>
          <a:xfrm>
            <a:off x="838080" y="4097880"/>
            <a:ext cx="10515240" cy="20750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7"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68"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69"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
        <p:nvSpPr>
          <p:cNvPr id="70" name="PlaceHolder 5"/>
          <p:cNvSpPr>
            <a:spLocks noGrp="1"/>
          </p:cNvSpPr>
          <p:nvPr>
            <p:ph type="body"/>
          </p:nvPr>
        </p:nvSpPr>
        <p:spPr>
          <a:xfrm>
            <a:off x="838080" y="4097880"/>
            <a:ext cx="5131080" cy="20750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72"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73"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8" name="PlaceHolder 2"/>
          <p:cNvSpPr>
            <a:spLocks noGrp="1"/>
          </p:cNvSpPr>
          <p:nvPr>
            <p:ph type="body"/>
          </p:nvPr>
        </p:nvSpPr>
        <p:spPr>
          <a:xfrm>
            <a:off x="838080" y="1825560"/>
            <a:ext cx="10515240" cy="435096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10"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11" name="PlaceHolder 3"/>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58114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15"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16" name="PlaceHolder 3"/>
          <p:cNvSpPr>
            <a:spLocks noGrp="1"/>
          </p:cNvSpPr>
          <p:nvPr>
            <p:ph type="body"/>
          </p:nvPr>
        </p:nvSpPr>
        <p:spPr>
          <a:xfrm>
            <a:off x="838080" y="4097880"/>
            <a:ext cx="5131080" cy="2075040"/>
          </a:xfrm>
          <a:prstGeom prst="rect">
            <a:avLst/>
          </a:prstGeom>
        </p:spPr>
        <p:txBody>
          <a:bodyPr wrap="none" lIns="0" tIns="0" rIns="0" bIns="0"/>
          <a:lstStyle/>
          <a:p>
            <a:endParaRPr/>
          </a:p>
        </p:txBody>
      </p:sp>
      <p:sp>
        <p:nvSpPr>
          <p:cNvPr id="17" name="PlaceHolder 4"/>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19"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20"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21"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23"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24"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25" name="PlaceHolder 4"/>
          <p:cNvSpPr>
            <a:spLocks noGrp="1"/>
          </p:cNvSpPr>
          <p:nvPr>
            <p:ph type="body"/>
          </p:nvPr>
        </p:nvSpPr>
        <p:spPr>
          <a:xfrm>
            <a:off x="838080" y="4097880"/>
            <a:ext cx="10514880" cy="20750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pt-BR" sz="6000">
                <a:solidFill>
                  <a:srgbClr val="000000"/>
                </a:solidFill>
                <a:latin typeface="Calibri Light"/>
              </a:rPr>
              <a:t>Clique para editar o formato do texto do títuloClique para editar o título mestre</a:t>
            </a:r>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r>
              <a:rPr lang="pt-BR" sz="1200">
                <a:solidFill>
                  <a:srgbClr val="8B8B8B"/>
                </a:solidFill>
                <a:latin typeface="Calibri"/>
              </a:rPr>
              <a:t>26/10/15</a:t>
            </a:r>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44519017-DF92-4EC5-9242-C1C6ACAECB19}" type="slidenum">
              <a:rPr lang="pt-BR" sz="1200">
                <a:solidFill>
                  <a:srgbClr val="8B8B8B"/>
                </a:solidFill>
                <a:latin typeface="Calibri"/>
              </a:rPr>
              <a:t>‹nº›</a:t>
            </a:fld>
            <a:endParaRPr/>
          </a:p>
        </p:txBody>
      </p:sp>
      <p:sp>
        <p:nvSpPr>
          <p:cNvPr id="4" name="PlaceHolder 5"/>
          <p:cNvSpPr>
            <a:spLocks noGrp="1"/>
          </p:cNvSpPr>
          <p:nvPr>
            <p:ph type="body"/>
          </p:nvPr>
        </p:nvSpPr>
        <p:spPr>
          <a:xfrm>
            <a:off x="609480" y="1604520"/>
            <a:ext cx="10972440" cy="397728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pt-BR" sz="4400">
                <a:solidFill>
                  <a:srgbClr val="000000"/>
                </a:solidFill>
                <a:latin typeface="Calibri Light"/>
              </a:rPr>
              <a:t>Clique para editar o formato do texto do títuloClique para editar o título mestre</a:t>
            </a:r>
            <a:endParaRPr/>
          </a:p>
        </p:txBody>
      </p:sp>
      <p:sp>
        <p:nvSpPr>
          <p:cNvPr id="38" name="PlaceHolder 2"/>
          <p:cNvSpPr>
            <a:spLocks noGrp="1"/>
          </p:cNvSpPr>
          <p:nvPr>
            <p:ph type="body"/>
          </p:nvPr>
        </p:nvSpPr>
        <p:spPr>
          <a:xfrm>
            <a:off x="838080" y="1825560"/>
            <a:ext cx="10515240" cy="4350960"/>
          </a:xfrm>
          <a:prstGeom prst="rect">
            <a:avLst/>
          </a:prstGeom>
        </p:spPr>
        <p:txBody>
          <a:bodyPr/>
          <a:lstStyle/>
          <a:p>
            <a:pPr>
              <a:buSzPct val="25000"/>
              <a:buFont typeface="StarSymbol"/>
              <a:buChar char=""/>
            </a:pPr>
            <a:r>
              <a:rPr lang="pt-BR" sz="2800">
                <a:solidFill>
                  <a:srgbClr val="000000"/>
                </a:solidFill>
                <a:latin typeface="Calibri"/>
              </a:rPr>
              <a:t>Clique para editar o formato do texto da estrutura de tópicos</a:t>
            </a:r>
            <a:endParaRPr/>
          </a:p>
          <a:p>
            <a:pPr lvl="1">
              <a:buSzPct val="25000"/>
              <a:buFont typeface="StarSymbol"/>
              <a:buChar char=""/>
            </a:pPr>
            <a:r>
              <a:rPr lang="pt-BR" sz="2800">
                <a:solidFill>
                  <a:srgbClr val="000000"/>
                </a:solidFill>
                <a:latin typeface="Calibri"/>
              </a:rPr>
              <a:t>2.º Nível da estrutura de tópicos</a:t>
            </a:r>
            <a:endParaRPr/>
          </a:p>
          <a:p>
            <a:pPr lvl="2">
              <a:buSzPct val="25000"/>
              <a:buFont typeface="StarSymbol"/>
              <a:buChar char=""/>
            </a:pPr>
            <a:r>
              <a:rPr lang="pt-BR" sz="2800">
                <a:solidFill>
                  <a:srgbClr val="000000"/>
                </a:solidFill>
                <a:latin typeface="Calibri"/>
              </a:rPr>
              <a:t>3.º Nível da estrutura de tópicos</a:t>
            </a:r>
            <a:endParaRPr/>
          </a:p>
          <a:p>
            <a:pPr lvl="3">
              <a:buSzPct val="25000"/>
              <a:buFont typeface="StarSymbol"/>
              <a:buChar char=""/>
            </a:pPr>
            <a:r>
              <a:rPr lang="pt-BR" sz="2800">
                <a:solidFill>
                  <a:srgbClr val="000000"/>
                </a:solidFill>
                <a:latin typeface="Calibri"/>
              </a:rPr>
              <a:t>4.º Nível da estrutura de tópicos</a:t>
            </a:r>
            <a:endParaRPr/>
          </a:p>
          <a:p>
            <a:pPr lvl="4">
              <a:buSzPct val="25000"/>
              <a:buFont typeface="StarSymbol"/>
              <a:buChar char=""/>
            </a:pPr>
            <a:r>
              <a:rPr lang="pt-BR" sz="2800">
                <a:solidFill>
                  <a:srgbClr val="000000"/>
                </a:solidFill>
                <a:latin typeface="Calibri"/>
              </a:rPr>
              <a:t>5.º Nível da estrutura de tópicos</a:t>
            </a:r>
            <a:endParaRPr/>
          </a:p>
          <a:p>
            <a:pPr lvl="5">
              <a:buSzPct val="25000"/>
              <a:buFont typeface="StarSymbol"/>
              <a:buChar char=""/>
            </a:pPr>
            <a:r>
              <a:rPr lang="pt-BR" sz="2800">
                <a:solidFill>
                  <a:srgbClr val="000000"/>
                </a:solidFill>
                <a:latin typeface="Calibri"/>
              </a:rPr>
              <a:t>6.º Nível da estrutura de tópicos</a:t>
            </a:r>
            <a:endParaRPr/>
          </a:p>
          <a:p>
            <a:pPr>
              <a:lnSpc>
                <a:spcPct val="100000"/>
              </a:lnSpc>
              <a:buFont typeface="Arial"/>
              <a:buChar char="•"/>
            </a:pPr>
            <a:r>
              <a:rPr lang="pt-BR" sz="2800">
                <a:solidFill>
                  <a:srgbClr val="000000"/>
                </a:solidFill>
                <a:latin typeface="Calibri"/>
              </a:rPr>
              <a:t>7.º Nível da estrutura de tópicosClique para editar o texto mestre</a:t>
            </a:r>
            <a:endParaRPr/>
          </a:p>
          <a:p>
            <a:pPr lvl="1">
              <a:lnSpc>
                <a:spcPct val="100000"/>
              </a:lnSpc>
              <a:buSzPct val="25000"/>
              <a:buFont typeface="StarSymbol"/>
              <a:buChar char=""/>
            </a:pPr>
            <a:r>
              <a:rPr lang="pt-BR" sz="2400">
                <a:solidFill>
                  <a:srgbClr val="000000"/>
                </a:solidFill>
                <a:latin typeface="Calibri"/>
              </a:rPr>
              <a:t>Segundo nível</a:t>
            </a:r>
            <a:endParaRPr/>
          </a:p>
          <a:p>
            <a:pPr lvl="2">
              <a:lnSpc>
                <a:spcPct val="100000"/>
              </a:lnSpc>
              <a:buSzPct val="25000"/>
              <a:buFont typeface="StarSymbol"/>
              <a:buChar char=""/>
            </a:pPr>
            <a:r>
              <a:rPr lang="pt-BR" sz="2000">
                <a:solidFill>
                  <a:srgbClr val="000000"/>
                </a:solidFill>
                <a:latin typeface="Calibri"/>
              </a:rPr>
              <a:t>Terceiro nível</a:t>
            </a:r>
            <a:endParaRPr/>
          </a:p>
          <a:p>
            <a:pPr lvl="3">
              <a:lnSpc>
                <a:spcPct val="100000"/>
              </a:lnSpc>
              <a:buSzPct val="25000"/>
              <a:buFont typeface="StarSymbol"/>
              <a:buChar char=""/>
            </a:pPr>
            <a:r>
              <a:rPr lang="pt-BR">
                <a:solidFill>
                  <a:srgbClr val="000000"/>
                </a:solidFill>
                <a:latin typeface="Calibri"/>
              </a:rPr>
              <a:t>Quarto nível</a:t>
            </a:r>
            <a:endParaRPr/>
          </a:p>
          <a:p>
            <a:pPr lvl="4">
              <a:lnSpc>
                <a:spcPct val="100000"/>
              </a:lnSpc>
              <a:buSzPct val="25000"/>
              <a:buFont typeface="StarSymbol"/>
              <a:buChar char=""/>
            </a:pPr>
            <a:r>
              <a:rPr lang="pt-BR">
                <a:solidFill>
                  <a:srgbClr val="000000"/>
                </a:solidFill>
                <a:latin typeface="Calibri"/>
              </a:rPr>
              <a:t>Quinto nível</a:t>
            </a:r>
            <a:endParaRPr/>
          </a:p>
        </p:txBody>
      </p:sp>
      <p:sp>
        <p:nvSpPr>
          <p:cNvPr id="39" name="PlaceHolder 3"/>
          <p:cNvSpPr>
            <a:spLocks noGrp="1"/>
          </p:cNvSpPr>
          <p:nvPr>
            <p:ph type="dt"/>
          </p:nvPr>
        </p:nvSpPr>
        <p:spPr>
          <a:xfrm>
            <a:off x="838080" y="6356520"/>
            <a:ext cx="2742840" cy="364680"/>
          </a:xfrm>
          <a:prstGeom prst="rect">
            <a:avLst/>
          </a:prstGeom>
        </p:spPr>
        <p:txBody>
          <a:bodyPr anchor="ctr"/>
          <a:lstStyle/>
          <a:p>
            <a:pPr>
              <a:lnSpc>
                <a:spcPct val="100000"/>
              </a:lnSpc>
            </a:pPr>
            <a:r>
              <a:rPr lang="pt-BR" sz="1200">
                <a:solidFill>
                  <a:srgbClr val="8B8B8B"/>
                </a:solidFill>
                <a:latin typeface="Calibri"/>
              </a:rPr>
              <a:t>26/10/15</a:t>
            </a:r>
            <a:endParaRPr/>
          </a:p>
        </p:txBody>
      </p:sp>
      <p:sp>
        <p:nvSpPr>
          <p:cNvPr id="40" name="PlaceHolder 4"/>
          <p:cNvSpPr>
            <a:spLocks noGrp="1"/>
          </p:cNvSpPr>
          <p:nvPr>
            <p:ph type="ftr"/>
          </p:nvPr>
        </p:nvSpPr>
        <p:spPr>
          <a:xfrm>
            <a:off x="4038480" y="6356520"/>
            <a:ext cx="4114440" cy="364680"/>
          </a:xfrm>
          <a:prstGeom prst="rect">
            <a:avLst/>
          </a:prstGeom>
        </p:spPr>
        <p:txBody>
          <a:bodyPr anchor="ctr"/>
          <a:lstStyle/>
          <a:p>
            <a:endParaRPr/>
          </a:p>
        </p:txBody>
      </p:sp>
      <p:sp>
        <p:nvSpPr>
          <p:cNvPr id="41"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6630E6DA-B0EC-4B1F-9DCE-0D6826CF6D11}" type="slidenum">
              <a:rPr lang="pt-BR" sz="1200">
                <a:solidFill>
                  <a:srgbClr val="8B8B8B"/>
                </a:solidFill>
                <a:latin typeface="Calibri"/>
              </a:rPr>
              <a:t>‹nº›</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hyperlink" Target="http://pt.slideshare.net/wevertonabreu69/plano-de-negocios-sorveteria-artesanal-15-1114-1" TargetMode="External"/><Relationship Id="rId7" Type="http://schemas.openxmlformats.org/officeDocument/2006/relationships/image" Target="../media/image7.png"/><Relationship Id="rId2" Type="http://schemas.openxmlformats.org/officeDocument/2006/relationships/hyperlink" Target="http://antigo.sp.sebrae.com.br/topo/produtos/publica%C3%A7%C3%B5es/comece%20certo/pdfs_comece_certo/sorveteria2.pdf" TargetMode="Externa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www.blogdoprofessorchico.com.br/" TargetMode="External"/><Relationship Id="rId4" Type="http://schemas.openxmlformats.org/officeDocument/2006/relationships/hyperlink" Target="http://www.ebah.com.br/contente/ABAAAgj_IAK/fabrica-sorve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4"/>
          <p:cNvPicPr/>
          <p:nvPr/>
        </p:nvPicPr>
        <p:blipFill>
          <a:blip r:embed="rId2"/>
          <a:stretch>
            <a:fillRect/>
          </a:stretch>
        </p:blipFill>
        <p:spPr>
          <a:xfrm>
            <a:off x="4365000" y="1342440"/>
            <a:ext cx="3528000" cy="2301120"/>
          </a:xfrm>
          <a:prstGeom prst="rect">
            <a:avLst/>
          </a:prstGeom>
        </p:spPr>
      </p:pic>
      <p:sp>
        <p:nvSpPr>
          <p:cNvPr id="75" name="CustomShape 1"/>
          <p:cNvSpPr/>
          <p:nvPr/>
        </p:nvSpPr>
        <p:spPr>
          <a:xfrm>
            <a:off x="1523880" y="3501000"/>
            <a:ext cx="9143640" cy="1103040"/>
          </a:xfrm>
          <a:prstGeom prst="rect">
            <a:avLst/>
          </a:prstGeom>
          <a:solidFill>
            <a:srgbClr val="C00000"/>
          </a:solidFill>
        </p:spPr>
      </p:sp>
      <p:pic>
        <p:nvPicPr>
          <p:cNvPr id="76" name="Picture 2"/>
          <p:cNvPicPr/>
          <p:nvPr/>
        </p:nvPicPr>
        <p:blipFill>
          <a:blip r:embed="rId3"/>
          <a:stretch>
            <a:fillRect/>
          </a:stretch>
        </p:blipFill>
        <p:spPr>
          <a:xfrm>
            <a:off x="3431880" y="201240"/>
            <a:ext cx="1526400" cy="824040"/>
          </a:xfrm>
          <a:prstGeom prst="rect">
            <a:avLst/>
          </a:prstGeom>
        </p:spPr>
      </p:pic>
      <p:sp>
        <p:nvSpPr>
          <p:cNvPr id="77" name="CustomShape 2"/>
          <p:cNvSpPr/>
          <p:nvPr/>
        </p:nvSpPr>
        <p:spPr>
          <a:xfrm>
            <a:off x="3575880" y="3501000"/>
            <a:ext cx="4968360" cy="1004760"/>
          </a:xfrm>
          <a:prstGeom prst="rect">
            <a:avLst/>
          </a:prstGeom>
        </p:spPr>
        <p:txBody>
          <a:bodyPr lIns="90000" tIns="45000" rIns="90000" bIns="45000"/>
          <a:lstStyle/>
          <a:p>
            <a:pPr algn="ctr">
              <a:lnSpc>
                <a:spcPct val="100000"/>
              </a:lnSpc>
            </a:pPr>
            <a:r>
              <a:rPr lang="pt-BR" sz="3600" b="1">
                <a:solidFill>
                  <a:srgbClr val="FFFFFF"/>
                </a:solidFill>
                <a:latin typeface="Arial"/>
              </a:rPr>
              <a:t>Projeto Experimental</a:t>
            </a:r>
            <a:endParaRPr/>
          </a:p>
          <a:p>
            <a:pPr algn="ctr">
              <a:lnSpc>
                <a:spcPct val="100000"/>
              </a:lnSpc>
            </a:pPr>
            <a:r>
              <a:rPr lang="pt-BR" sz="2400">
                <a:solidFill>
                  <a:srgbClr val="FFFFFF"/>
                </a:solidFill>
                <a:latin typeface="Arial"/>
              </a:rPr>
              <a:t>Plano de Marketing</a:t>
            </a:r>
            <a:endParaRPr/>
          </a:p>
        </p:txBody>
      </p:sp>
      <p:sp>
        <p:nvSpPr>
          <p:cNvPr id="78" name="CustomShape 3"/>
          <p:cNvSpPr/>
          <p:nvPr/>
        </p:nvSpPr>
        <p:spPr>
          <a:xfrm>
            <a:off x="1206360" y="5373720"/>
            <a:ext cx="3888000" cy="639000"/>
          </a:xfrm>
          <a:prstGeom prst="rect">
            <a:avLst/>
          </a:prstGeom>
        </p:spPr>
        <p:txBody>
          <a:bodyPr lIns="90000" tIns="45000" rIns="90000" bIns="45000"/>
          <a:lstStyle/>
          <a:p>
            <a:pPr algn="ctr">
              <a:lnSpc>
                <a:spcPct val="100000"/>
              </a:lnSpc>
            </a:pPr>
            <a:r>
              <a:rPr lang="pt-BR" sz="3600" b="1">
                <a:solidFill>
                  <a:srgbClr val="000000"/>
                </a:solidFill>
                <a:latin typeface="Arial"/>
              </a:rPr>
              <a:t>DESFRUIT</a:t>
            </a:r>
            <a:endParaRPr/>
          </a:p>
        </p:txBody>
      </p:sp>
      <p:sp>
        <p:nvSpPr>
          <p:cNvPr id="79" name="CustomShape 4"/>
          <p:cNvSpPr/>
          <p:nvPr/>
        </p:nvSpPr>
        <p:spPr>
          <a:xfrm>
            <a:off x="3755520" y="201240"/>
            <a:ext cx="5331960" cy="913320"/>
          </a:xfrm>
          <a:prstGeom prst="rect">
            <a:avLst/>
          </a:prstGeom>
        </p:spPr>
        <p:txBody>
          <a:bodyPr lIns="90000" tIns="45000" rIns="90000" bIns="45000"/>
          <a:lstStyle/>
          <a:p>
            <a:pPr algn="ctr">
              <a:lnSpc>
                <a:spcPct val="100000"/>
              </a:lnSpc>
            </a:pPr>
            <a:r>
              <a:rPr lang="pt-BR" b="1">
                <a:solidFill>
                  <a:srgbClr val="000000"/>
                </a:solidFill>
                <a:latin typeface="Arial"/>
              </a:rPr>
              <a:t>ANGLOSCHOOL SÃO CARLOS</a:t>
            </a:r>
            <a:endParaRPr/>
          </a:p>
          <a:p>
            <a:pPr algn="ctr">
              <a:lnSpc>
                <a:spcPct val="100000"/>
              </a:lnSpc>
            </a:pPr>
            <a:r>
              <a:rPr lang="pt-BR">
                <a:solidFill>
                  <a:srgbClr val="000000"/>
                </a:solidFill>
                <a:latin typeface="Arial"/>
              </a:rPr>
              <a:t>Curso Técnico em Administração</a:t>
            </a:r>
            <a:endParaRPr/>
          </a:p>
          <a:p>
            <a:pPr algn="ctr">
              <a:lnSpc>
                <a:spcPct val="100000"/>
              </a:lnSpc>
            </a:pPr>
            <a:r>
              <a:rPr lang="pt-BR">
                <a:solidFill>
                  <a:srgbClr val="000000"/>
                </a:solidFill>
                <a:latin typeface="Arial"/>
              </a:rPr>
              <a:t>Módulo de Marketing</a:t>
            </a:r>
            <a:endParaRPr/>
          </a:p>
        </p:txBody>
      </p:sp>
      <p:sp>
        <p:nvSpPr>
          <p:cNvPr id="80" name="CustomShape 5"/>
          <p:cNvSpPr/>
          <p:nvPr/>
        </p:nvSpPr>
        <p:spPr>
          <a:xfrm>
            <a:off x="1703520" y="5014800"/>
            <a:ext cx="2016000" cy="456120"/>
          </a:xfrm>
          <a:prstGeom prst="rect">
            <a:avLst/>
          </a:prstGeom>
        </p:spPr>
        <p:txBody>
          <a:bodyPr lIns="90000" tIns="45000" rIns="90000" bIns="45000"/>
          <a:lstStyle/>
          <a:p>
            <a:pPr algn="ctr">
              <a:lnSpc>
                <a:spcPct val="100000"/>
              </a:lnSpc>
            </a:pPr>
            <a:r>
              <a:rPr lang="pt-BR" sz="2400" b="1">
                <a:solidFill>
                  <a:srgbClr val="000000"/>
                </a:solidFill>
                <a:latin typeface="Arial"/>
              </a:rPr>
              <a:t>Empresa:</a:t>
            </a:r>
            <a:endParaRPr/>
          </a:p>
        </p:txBody>
      </p:sp>
      <p:sp>
        <p:nvSpPr>
          <p:cNvPr id="81" name="CustomShape 6"/>
          <p:cNvSpPr/>
          <p:nvPr/>
        </p:nvSpPr>
        <p:spPr>
          <a:xfrm>
            <a:off x="8328248" y="4839480"/>
            <a:ext cx="3744416" cy="1829880"/>
          </a:xfrm>
          <a:prstGeom prst="rect">
            <a:avLst/>
          </a:prstGeom>
        </p:spPr>
        <p:txBody>
          <a:bodyPr lIns="90000" tIns="45000" rIns="90000" bIns="45000"/>
          <a:lstStyle/>
          <a:p>
            <a:pPr>
              <a:lnSpc>
                <a:spcPct val="100000"/>
              </a:lnSpc>
            </a:pPr>
            <a:r>
              <a:rPr lang="pt-BR" b="1" dirty="0">
                <a:solidFill>
                  <a:srgbClr val="000000"/>
                </a:solidFill>
                <a:latin typeface="Arial"/>
              </a:rPr>
              <a:t> </a:t>
            </a:r>
            <a:r>
              <a:rPr lang="pt-BR" i="1" dirty="0">
                <a:solidFill>
                  <a:srgbClr val="000000"/>
                </a:solidFill>
              </a:rPr>
              <a:t>Cesar Augusto Faria
</a:t>
            </a:r>
            <a:r>
              <a:rPr lang="pt-BR" i="1" dirty="0" err="1">
                <a:solidFill>
                  <a:srgbClr val="000000"/>
                </a:solidFill>
              </a:rPr>
              <a:t>Joleane</a:t>
            </a:r>
            <a:r>
              <a:rPr lang="pt-BR" i="1" dirty="0">
                <a:solidFill>
                  <a:srgbClr val="000000"/>
                </a:solidFill>
              </a:rPr>
              <a:t> da Cruz Queiroz
Beatriz </a:t>
            </a:r>
            <a:r>
              <a:rPr lang="pt-BR" i="1" dirty="0" err="1">
                <a:solidFill>
                  <a:srgbClr val="000000"/>
                </a:solidFill>
              </a:rPr>
              <a:t>Lorraynew</a:t>
            </a:r>
            <a:r>
              <a:rPr lang="pt-BR" i="1" dirty="0">
                <a:solidFill>
                  <a:srgbClr val="000000"/>
                </a:solidFill>
              </a:rPr>
              <a:t> Nascimento
Gabrielle </a:t>
            </a:r>
            <a:r>
              <a:rPr lang="pt-BR" i="1" dirty="0" err="1">
                <a:solidFill>
                  <a:srgbClr val="000000"/>
                </a:solidFill>
              </a:rPr>
              <a:t>Luciani</a:t>
            </a:r>
            <a:r>
              <a:rPr lang="pt-BR" i="1" dirty="0">
                <a:solidFill>
                  <a:srgbClr val="000000"/>
                </a:solidFill>
              </a:rPr>
              <a:t>
Gabriela Silva de Souza
Juliana Alves de Mattos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838080" y="1099440"/>
            <a:ext cx="10515240" cy="5758560"/>
          </a:xfrm>
          <a:prstGeom prst="rect">
            <a:avLst/>
          </a:prstGeom>
        </p:spPr>
        <p:txBody>
          <a:bodyPr/>
          <a:lstStyle/>
          <a:p>
            <a:pPr>
              <a:lnSpc>
                <a:spcPct val="100000"/>
              </a:lnSpc>
            </a:pPr>
            <a:r>
              <a:rPr lang="pt-BR" sz="2400" b="1" dirty="0">
                <a:solidFill>
                  <a:srgbClr val="000000"/>
                </a:solidFill>
                <a:latin typeface="Arial"/>
              </a:rPr>
              <a:t>❑ Análise SWOT</a:t>
            </a:r>
            <a:r>
              <a:rPr lang="pt-BR" sz="2000" b="1" dirty="0">
                <a:solidFill>
                  <a:srgbClr val="000000"/>
                </a:solidFill>
                <a:latin typeface="Arial"/>
              </a:rPr>
              <a:t>
</a:t>
            </a:r>
            <a:r>
              <a:rPr lang="pt-BR" b="1" dirty="0">
                <a:solidFill>
                  <a:srgbClr val="000000"/>
                </a:solidFill>
                <a:latin typeface="Arial"/>
              </a:rPr>
              <a:t>Pontos fracos:
</a:t>
            </a:r>
            <a:r>
              <a:rPr lang="pt-BR" dirty="0">
                <a:solidFill>
                  <a:srgbClr val="000000"/>
                </a:solidFill>
                <a:latin typeface="Calibri"/>
              </a:rPr>
              <a:t>❑</a:t>
            </a:r>
            <a:r>
              <a:rPr lang="pt-BR" i="1" dirty="0">
                <a:solidFill>
                  <a:srgbClr val="000000"/>
                </a:solidFill>
                <a:latin typeface="Calibri"/>
              </a:rPr>
              <a:t> Não atingir boa parte da população por ser uma linha saudável
</a:t>
            </a:r>
            <a:r>
              <a:rPr lang="pt-BR" dirty="0">
                <a:solidFill>
                  <a:srgbClr val="000000"/>
                </a:solidFill>
                <a:latin typeface="Arial"/>
              </a:rPr>
              <a:t>❑</a:t>
            </a:r>
            <a:r>
              <a:rPr lang="pt-BR" b="1" dirty="0">
                <a:solidFill>
                  <a:srgbClr val="000000"/>
                </a:solidFill>
                <a:latin typeface="Arial"/>
              </a:rPr>
              <a:t> </a:t>
            </a:r>
            <a:r>
              <a:rPr lang="pt-BR" i="1" dirty="0">
                <a:solidFill>
                  <a:srgbClr val="000000"/>
                </a:solidFill>
                <a:latin typeface="Calibri"/>
              </a:rPr>
              <a:t>Única unidade
</a:t>
            </a:r>
            <a:r>
              <a:rPr lang="pt-BR" dirty="0">
                <a:solidFill>
                  <a:srgbClr val="000000"/>
                </a:solidFill>
                <a:latin typeface="Calibri"/>
              </a:rPr>
              <a:t>❑</a:t>
            </a:r>
            <a:r>
              <a:rPr lang="pt-BR" i="1" dirty="0">
                <a:solidFill>
                  <a:srgbClr val="000000"/>
                </a:solidFill>
                <a:latin typeface="Calibri"/>
              </a:rPr>
              <a:t> Marca pouco conhecida
</a:t>
            </a:r>
            <a:r>
              <a:rPr lang="pt-BR" dirty="0">
                <a:solidFill>
                  <a:srgbClr val="000000"/>
                </a:solidFill>
                <a:latin typeface="Calibri"/>
              </a:rPr>
              <a:t>❑</a:t>
            </a:r>
            <a:r>
              <a:rPr lang="pt-BR" b="1" dirty="0">
                <a:solidFill>
                  <a:srgbClr val="000000"/>
                </a:solidFill>
                <a:latin typeface="Calibri"/>
              </a:rPr>
              <a:t> </a:t>
            </a:r>
            <a:r>
              <a:rPr lang="pt-BR" i="1" dirty="0">
                <a:solidFill>
                  <a:srgbClr val="000000"/>
                </a:solidFill>
                <a:latin typeface="Calibri"/>
              </a:rPr>
              <a:t>Preço elevado
</a:t>
            </a:r>
            <a:r>
              <a:rPr lang="pt-BR" dirty="0">
                <a:solidFill>
                  <a:srgbClr val="000000"/>
                </a:solidFill>
                <a:latin typeface="Calibri"/>
              </a:rPr>
              <a:t>❑</a:t>
            </a:r>
            <a:r>
              <a:rPr lang="pt-BR" i="1" dirty="0">
                <a:solidFill>
                  <a:srgbClr val="000000"/>
                </a:solidFill>
                <a:latin typeface="Calibri"/>
              </a:rPr>
              <a:t> Estacionamento</a:t>
            </a:r>
            <a:r>
              <a:rPr lang="pt-BR" b="1" dirty="0">
                <a:solidFill>
                  <a:srgbClr val="000000"/>
                </a:solidFill>
                <a:latin typeface="Arial"/>
              </a:rPr>
              <a:t>
Oportunidades:
</a:t>
            </a:r>
            <a:r>
              <a:rPr lang="pt-BR" dirty="0">
                <a:solidFill>
                  <a:srgbClr val="000000"/>
                </a:solidFill>
                <a:latin typeface="Calibri"/>
              </a:rPr>
              <a:t>❑ </a:t>
            </a:r>
            <a:r>
              <a:rPr lang="pt-BR" i="1" dirty="0">
                <a:solidFill>
                  <a:srgbClr val="000000"/>
                </a:solidFill>
                <a:latin typeface="Calibri"/>
              </a:rPr>
              <a:t>Visto não mais como um sorvete e sim como uma sobremesa, que torna uma venda maior
</a:t>
            </a:r>
            <a:r>
              <a:rPr lang="pt-BR" dirty="0">
                <a:solidFill>
                  <a:srgbClr val="000000"/>
                </a:solidFill>
                <a:latin typeface="Calibri"/>
              </a:rPr>
              <a:t>❑ </a:t>
            </a:r>
            <a:r>
              <a:rPr lang="pt-BR" i="1" dirty="0">
                <a:solidFill>
                  <a:srgbClr val="000000"/>
                </a:solidFill>
                <a:latin typeface="Calibri"/>
              </a:rPr>
              <a:t>Alta consumação</a:t>
            </a:r>
            <a:r>
              <a:rPr lang="pt-BR" b="1" dirty="0">
                <a:solidFill>
                  <a:srgbClr val="000000"/>
                </a:solidFill>
                <a:latin typeface="Arial"/>
              </a:rPr>
              <a:t>
</a:t>
            </a:r>
            <a:r>
              <a:rPr lang="pt-BR" dirty="0">
                <a:solidFill>
                  <a:srgbClr val="000000"/>
                </a:solidFill>
                <a:latin typeface="Calibri"/>
              </a:rPr>
              <a:t>❑ </a:t>
            </a:r>
            <a:r>
              <a:rPr lang="pt-BR" i="1" dirty="0">
                <a:solidFill>
                  <a:srgbClr val="000000"/>
                </a:solidFill>
                <a:latin typeface="Calibri"/>
              </a:rPr>
              <a:t>Adorado por pessoas de todas as faixas etárias
</a:t>
            </a:r>
            <a:r>
              <a:rPr lang="pt-BR" dirty="0">
                <a:solidFill>
                  <a:srgbClr val="000000"/>
                </a:solidFill>
                <a:latin typeface="Calibri"/>
              </a:rPr>
              <a:t>❑ </a:t>
            </a:r>
            <a:r>
              <a:rPr lang="pt-BR" i="1" dirty="0">
                <a:solidFill>
                  <a:srgbClr val="000000"/>
                </a:solidFill>
                <a:latin typeface="Calibri"/>
              </a:rPr>
              <a:t>Venda de 70% no mês de setembro e fevereiro, maior parte de faturamento
</a:t>
            </a:r>
            <a:r>
              <a:rPr lang="pt-BR" dirty="0">
                <a:solidFill>
                  <a:srgbClr val="000000"/>
                </a:solidFill>
                <a:latin typeface="Calibri"/>
              </a:rPr>
              <a:t>❑ </a:t>
            </a:r>
            <a:r>
              <a:rPr lang="pt-BR" i="1" dirty="0">
                <a:solidFill>
                  <a:srgbClr val="000000"/>
                </a:solidFill>
                <a:latin typeface="Calibri"/>
              </a:rPr>
              <a:t>Mercado brasileiro ainda é muito grande e oferece diversas opções para novos empreendedores
</a:t>
            </a:r>
            <a:r>
              <a:rPr lang="pt-BR" b="1" dirty="0">
                <a:solidFill>
                  <a:srgbClr val="000000"/>
                </a:solidFill>
                <a:latin typeface="Arial"/>
              </a:rPr>
              <a:t>
Ameaças:
</a:t>
            </a:r>
            <a:r>
              <a:rPr lang="pt-BR" dirty="0">
                <a:solidFill>
                  <a:srgbClr val="000000"/>
                </a:solidFill>
                <a:latin typeface="Calibri"/>
              </a:rPr>
              <a:t>❑ </a:t>
            </a:r>
            <a:r>
              <a:rPr lang="pt-BR" i="1" dirty="0">
                <a:solidFill>
                  <a:srgbClr val="000000"/>
                </a:solidFill>
                <a:latin typeface="Calibri"/>
              </a:rPr>
              <a:t>Alta do dólar</a:t>
            </a:r>
            <a:r>
              <a:rPr lang="pt-BR" dirty="0">
                <a:solidFill>
                  <a:srgbClr val="000000"/>
                </a:solidFill>
                <a:latin typeface="Calibri"/>
              </a:rPr>
              <a:t>
❑ </a:t>
            </a:r>
            <a:r>
              <a:rPr lang="pt-BR" i="1" dirty="0">
                <a:solidFill>
                  <a:srgbClr val="000000"/>
                </a:solidFill>
                <a:latin typeface="Calibri"/>
              </a:rPr>
              <a:t>Inverno prolongado</a:t>
            </a:r>
            <a:r>
              <a:rPr lang="pt-BR" dirty="0">
                <a:solidFill>
                  <a:srgbClr val="000000"/>
                </a:solidFill>
                <a:latin typeface="Calibri"/>
              </a:rPr>
              <a:t>
❑ </a:t>
            </a:r>
            <a:r>
              <a:rPr lang="pt-BR" i="1" dirty="0">
                <a:solidFill>
                  <a:srgbClr val="000000"/>
                </a:solidFill>
                <a:latin typeface="Calibri"/>
              </a:rPr>
              <a:t>Falta de matéria prima – devido ao clima</a:t>
            </a:r>
            <a:endParaRPr dirty="0"/>
          </a:p>
        </p:txBody>
      </p:sp>
      <p:pic>
        <p:nvPicPr>
          <p:cNvPr id="114" name="Imagem 3"/>
          <p:cNvPicPr/>
          <p:nvPr/>
        </p:nvPicPr>
        <p:blipFill>
          <a:blip r:embed="rId2"/>
          <a:stretch>
            <a:fillRect/>
          </a:stretch>
        </p:blipFill>
        <p:spPr>
          <a:xfrm>
            <a:off x="0" y="-24480"/>
            <a:ext cx="12191760" cy="1123920"/>
          </a:xfrm>
          <a:prstGeom prst="rect">
            <a:avLst/>
          </a:prstGeom>
        </p:spPr>
      </p:pic>
      <p:sp>
        <p:nvSpPr>
          <p:cNvPr id="115"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116"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m 6"/>
          <p:cNvPicPr/>
          <p:nvPr/>
        </p:nvPicPr>
        <p:blipFill>
          <a:blip r:embed="rId2"/>
          <a:stretch>
            <a:fillRect/>
          </a:stretch>
        </p:blipFill>
        <p:spPr>
          <a:xfrm>
            <a:off x="0" y="0"/>
            <a:ext cx="12180240" cy="6857640"/>
          </a:xfrm>
          <a:prstGeom prst="rect">
            <a:avLst/>
          </a:prstGeom>
        </p:spPr>
      </p:pic>
      <p:pic>
        <p:nvPicPr>
          <p:cNvPr id="118" name="Imagem 7"/>
          <p:cNvPicPr/>
          <p:nvPr/>
        </p:nvPicPr>
        <p:blipFill>
          <a:blip r:embed="rId3"/>
          <a:stretch>
            <a:fillRect/>
          </a:stretch>
        </p:blipFill>
        <p:spPr>
          <a:xfrm>
            <a:off x="3694320" y="646560"/>
            <a:ext cx="4791600" cy="4476960"/>
          </a:xfrm>
          <a:prstGeom prst="rect">
            <a:avLst/>
          </a:prstGeom>
        </p:spPr>
      </p:pic>
      <p:sp>
        <p:nvSpPr>
          <p:cNvPr id="119" name="TextShape 1"/>
          <p:cNvSpPr txBox="1"/>
          <p:nvPr/>
        </p:nvSpPr>
        <p:spPr>
          <a:xfrm>
            <a:off x="5075640" y="3984120"/>
            <a:ext cx="10515240" cy="4350960"/>
          </a:xfrm>
          <a:prstGeom prst="rect">
            <a:avLst/>
          </a:prstGeom>
        </p:spPr>
        <p:txBody>
          <a:bodyPr/>
          <a:lstStyle/>
          <a:p>
            <a:pPr>
              <a:lnSpc>
                <a:spcPct val="100000"/>
              </a:lnSpc>
            </a:pPr>
            <a:r>
              <a:rPr lang="pt-BR" sz="4000" b="1" i="1">
                <a:solidFill>
                  <a:srgbClr val="FFFFFF"/>
                </a:solidFill>
                <a:latin typeface="Arial"/>
              </a:rPr>
              <a:t>Pesquisa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838080" y="1484784"/>
            <a:ext cx="10515240" cy="5112568"/>
          </a:xfrm>
          <a:prstGeom prst="rect">
            <a:avLst/>
          </a:prstGeom>
        </p:spPr>
        <p:txBody>
          <a:bodyPr/>
          <a:lstStyle/>
          <a:p>
            <a:pPr>
              <a:lnSpc>
                <a:spcPct val="100000"/>
              </a:lnSpc>
            </a:pPr>
            <a:r>
              <a:rPr lang="pt-BR" sz="2000" b="1" dirty="0">
                <a:solidFill>
                  <a:srgbClr val="000000"/>
                </a:solidFill>
                <a:latin typeface="Arial"/>
              </a:rPr>
              <a:t>❑ Metodologia
</a:t>
            </a:r>
            <a:r>
              <a:rPr lang="pt-BR" b="1" i="1" dirty="0">
                <a:solidFill>
                  <a:srgbClr val="000000"/>
                </a:solidFill>
                <a:latin typeface="Calibri"/>
              </a:rPr>
              <a:t>
</a:t>
            </a:r>
            <a:r>
              <a:rPr lang="pt-BR" i="1" dirty="0">
                <a:solidFill>
                  <a:srgbClr val="000000"/>
                </a:solidFill>
                <a:latin typeface="Calibri"/>
              </a:rPr>
              <a:t>Pesquisas bibliográficas realizadas na internet.</a:t>
            </a:r>
            <a:r>
              <a:rPr lang="pt-BR" b="1" dirty="0">
                <a:solidFill>
                  <a:srgbClr val="000000"/>
                </a:solidFill>
                <a:latin typeface="Calibri"/>
              </a:rPr>
              <a:t>
</a:t>
            </a:r>
            <a:r>
              <a:rPr lang="pt-BR" sz="2000" b="1" dirty="0">
                <a:solidFill>
                  <a:srgbClr val="000000"/>
                </a:solidFill>
                <a:latin typeface="Arial"/>
              </a:rPr>
              <a:t>
❑ Análise de mercado
</a:t>
            </a:r>
            <a:r>
              <a:rPr lang="pt-BR" i="1" dirty="0">
                <a:solidFill>
                  <a:srgbClr val="000000"/>
                </a:solidFill>
                <a:latin typeface="Calibri"/>
              </a:rPr>
              <a:t>Consumo de sorvete teve aumento de 80% em dez anos no Brasil;
Brasil consumiu quase 3 quilos de sorvete por pessoas em 2014;</a:t>
            </a:r>
            <a:r>
              <a:rPr lang="pt-BR" i="1" dirty="0">
                <a:solidFill>
                  <a:srgbClr val="000000"/>
                </a:solidFill>
                <a:latin typeface="Arial"/>
              </a:rPr>
              <a:t>
</a:t>
            </a:r>
            <a:r>
              <a:rPr lang="pt-BR" sz="2000" i="1" dirty="0">
                <a:solidFill>
                  <a:srgbClr val="000000"/>
                </a:solidFill>
                <a:latin typeface="Arial"/>
              </a:rPr>
              <a:t>
</a:t>
            </a:r>
            <a:r>
              <a:rPr lang="pt-BR" sz="2000" b="1" i="1" dirty="0">
                <a:solidFill>
                  <a:srgbClr val="000000"/>
                </a:solidFill>
                <a:latin typeface="Arial"/>
              </a:rPr>
              <a:t>Países que mais consome sorvete:
</a:t>
            </a:r>
            <a:r>
              <a:rPr lang="pt-BR" b="1" i="1" dirty="0">
                <a:solidFill>
                  <a:srgbClr val="000000"/>
                </a:solidFill>
                <a:latin typeface="Calibri"/>
              </a:rPr>
              <a:t>* </a:t>
            </a:r>
            <a:r>
              <a:rPr lang="pt-BR" i="1" dirty="0">
                <a:solidFill>
                  <a:srgbClr val="000000"/>
                </a:solidFill>
                <a:latin typeface="Calibri"/>
              </a:rPr>
              <a:t>Nova Zelândia 12,8kg por pessoa
</a:t>
            </a:r>
            <a:r>
              <a:rPr lang="pt-BR" b="1" i="1" dirty="0">
                <a:solidFill>
                  <a:srgbClr val="000000"/>
                </a:solidFill>
                <a:latin typeface="Calibri"/>
              </a:rPr>
              <a:t>*</a:t>
            </a:r>
            <a:r>
              <a:rPr lang="pt-BR" i="1" dirty="0">
                <a:solidFill>
                  <a:srgbClr val="000000"/>
                </a:solidFill>
                <a:latin typeface="Calibri"/>
              </a:rPr>
              <a:t> Austrália 11,6kg por pessoa
</a:t>
            </a:r>
            <a:r>
              <a:rPr lang="pt-BR" b="1" i="1" dirty="0">
                <a:solidFill>
                  <a:srgbClr val="000000"/>
                </a:solidFill>
                <a:latin typeface="Calibri"/>
              </a:rPr>
              <a:t>*</a:t>
            </a:r>
            <a:r>
              <a:rPr lang="pt-BR" i="1" dirty="0">
                <a:solidFill>
                  <a:srgbClr val="000000"/>
                </a:solidFill>
                <a:latin typeface="Calibri"/>
              </a:rPr>
              <a:t> Estados Unidos 10kg por pessoa
</a:t>
            </a:r>
            <a:r>
              <a:rPr lang="pt-BR" b="1" i="1" dirty="0">
                <a:solidFill>
                  <a:srgbClr val="000000"/>
                </a:solidFill>
                <a:latin typeface="Calibri"/>
              </a:rPr>
              <a:t>* </a:t>
            </a:r>
            <a:r>
              <a:rPr lang="pt-BR" i="1" dirty="0">
                <a:solidFill>
                  <a:srgbClr val="000000"/>
                </a:solidFill>
                <a:latin typeface="Calibri"/>
              </a:rPr>
              <a:t>Finlândia 8,6kg por pessoa
</a:t>
            </a:r>
            <a:r>
              <a:rPr lang="pt-BR" b="1" i="1" dirty="0">
                <a:solidFill>
                  <a:srgbClr val="000000"/>
                </a:solidFill>
                <a:latin typeface="Calibri"/>
              </a:rPr>
              <a:t>*</a:t>
            </a:r>
            <a:r>
              <a:rPr lang="pt-BR" i="1" dirty="0">
                <a:solidFill>
                  <a:srgbClr val="000000"/>
                </a:solidFill>
                <a:latin typeface="Calibri"/>
              </a:rPr>
              <a:t> Brasil 4,7kg por pessoa</a:t>
            </a:r>
            <a:endParaRPr dirty="0"/>
          </a:p>
        </p:txBody>
      </p:sp>
      <p:pic>
        <p:nvPicPr>
          <p:cNvPr id="121" name="Imagem 3"/>
          <p:cNvPicPr/>
          <p:nvPr/>
        </p:nvPicPr>
        <p:blipFill>
          <a:blip r:embed="rId2"/>
          <a:stretch>
            <a:fillRect/>
          </a:stretch>
        </p:blipFill>
        <p:spPr>
          <a:xfrm>
            <a:off x="0" y="-24480"/>
            <a:ext cx="12191760" cy="1123920"/>
          </a:xfrm>
          <a:prstGeom prst="rect">
            <a:avLst/>
          </a:prstGeom>
        </p:spPr>
      </p:pic>
      <p:sp>
        <p:nvSpPr>
          <p:cNvPr id="122"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Pesquisa</a:t>
            </a:r>
            <a:endParaRPr/>
          </a:p>
        </p:txBody>
      </p:sp>
      <p:pic>
        <p:nvPicPr>
          <p:cNvPr id="123"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838080" y="1556792"/>
            <a:ext cx="10515240" cy="4968552"/>
          </a:xfrm>
          <a:prstGeom prst="rect">
            <a:avLst/>
          </a:prstGeom>
        </p:spPr>
        <p:txBody>
          <a:bodyPr/>
          <a:lstStyle/>
          <a:p>
            <a:pPr>
              <a:lnSpc>
                <a:spcPct val="100000"/>
              </a:lnSpc>
            </a:pPr>
            <a:r>
              <a:rPr lang="pt-BR" i="1" dirty="0">
                <a:solidFill>
                  <a:srgbClr val="000000"/>
                </a:solidFill>
                <a:latin typeface="Calibri" panose="020F0502020204030204" pitchFamily="34" charset="0"/>
              </a:rPr>
              <a:t>O mercado de sorvetes no Brasil vem um forte ascensão, passando por mercado de 685 milhões de litros consumidos em 2013, para 1,3 bilhões de litros consumidos em 2014, um aumento de 90,5%;
O consumo per capito também cresceu, passando de 3,83 litros/ano em 2003, para 6,43 litros/ano;
O segmento de sorvetes de massa são os prediletos do brasileiro (consumo de 923 milhões de litros em 2014);
Os segmentos de picolé (257 milhões de litros) e soft (125 milhões de litros);
O consumo de sorvetes no Brasil está aumentando a cada dia. Cresce também a consciência de que o sorvete não é uma guloseima, mas sim um alimento nutritivo e que pode ser consumido o ano todo;
Com um crescimento vertiginoso nos </a:t>
            </a:r>
            <a:r>
              <a:rPr lang="pt-BR" i="1" dirty="0" err="1">
                <a:solidFill>
                  <a:srgbClr val="000000"/>
                </a:solidFill>
                <a:latin typeface="Calibri" panose="020F0502020204030204" pitchFamily="34" charset="0"/>
              </a:rPr>
              <a:t>ultimos</a:t>
            </a:r>
            <a:r>
              <a:rPr lang="pt-BR" i="1" dirty="0">
                <a:solidFill>
                  <a:srgbClr val="000000"/>
                </a:solidFill>
                <a:latin typeface="Calibri" panose="020F0502020204030204" pitchFamily="34" charset="0"/>
              </a:rPr>
              <a:t> dez anos, o segmento de paletas mexicanas agitou o mercado de sorvetes no Brasil;
Em dez anos (2003 á 2013) o consumo de sorvete passou de 685 milhões de litros para 1.244 bilhões de litros, um aumento de 86,1%;</a:t>
            </a:r>
            <a:endParaRPr dirty="0">
              <a:latin typeface="Calibri" panose="020F0502020204030204" pitchFamily="34" charset="0"/>
            </a:endParaRPr>
          </a:p>
        </p:txBody>
      </p:sp>
      <p:pic>
        <p:nvPicPr>
          <p:cNvPr id="125" name="Imagem 3"/>
          <p:cNvPicPr/>
          <p:nvPr/>
        </p:nvPicPr>
        <p:blipFill>
          <a:blip r:embed="rId2"/>
          <a:stretch>
            <a:fillRect/>
          </a:stretch>
        </p:blipFill>
        <p:spPr>
          <a:xfrm>
            <a:off x="0" y="-24480"/>
            <a:ext cx="12191760" cy="1123920"/>
          </a:xfrm>
          <a:prstGeom prst="rect">
            <a:avLst/>
          </a:prstGeom>
        </p:spPr>
      </p:pic>
      <p:sp>
        <p:nvSpPr>
          <p:cNvPr id="12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Pesquisa</a:t>
            </a:r>
            <a:endParaRPr/>
          </a:p>
        </p:txBody>
      </p:sp>
      <p:pic>
        <p:nvPicPr>
          <p:cNvPr id="127"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m 3"/>
          <p:cNvPicPr/>
          <p:nvPr/>
        </p:nvPicPr>
        <p:blipFill>
          <a:blip r:embed="rId2"/>
          <a:stretch>
            <a:fillRect/>
          </a:stretch>
        </p:blipFill>
        <p:spPr>
          <a:xfrm>
            <a:off x="0" y="-24480"/>
            <a:ext cx="12191760" cy="1123920"/>
          </a:xfrm>
          <a:prstGeom prst="rect">
            <a:avLst/>
          </a:prstGeom>
        </p:spPr>
      </p:pic>
      <p:sp>
        <p:nvSpPr>
          <p:cNvPr id="129" name="CustomShape 1"/>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Pesquisa</a:t>
            </a:r>
            <a:endParaRPr/>
          </a:p>
        </p:txBody>
      </p:sp>
      <p:pic>
        <p:nvPicPr>
          <p:cNvPr id="130" name="Imagem 5"/>
          <p:cNvPicPr/>
          <p:nvPr/>
        </p:nvPicPr>
        <p:blipFill>
          <a:blip r:embed="rId3"/>
          <a:stretch>
            <a:fillRect/>
          </a:stretch>
        </p:blipFill>
        <p:spPr>
          <a:xfrm>
            <a:off x="8942760" y="222120"/>
            <a:ext cx="2835360" cy="1594800"/>
          </a:xfrm>
          <a:prstGeom prst="rect">
            <a:avLst/>
          </a:prstGeom>
        </p:spPr>
      </p:pic>
      <p:graphicFrame>
        <p:nvGraphicFramePr>
          <p:cNvPr id="131" name="Table 2"/>
          <p:cNvGraphicFramePr/>
          <p:nvPr/>
        </p:nvGraphicFramePr>
        <p:xfrm>
          <a:off x="838080" y="3850920"/>
          <a:ext cx="10515240" cy="2644200"/>
        </p:xfrm>
        <a:graphic>
          <a:graphicData uri="http://schemas.openxmlformats.org/drawingml/2006/table">
            <a:tbl>
              <a:tblPr/>
              <a:tblGrid>
                <a:gridCol w="3504960"/>
                <a:gridCol w="3504960"/>
                <a:gridCol w="3505320"/>
              </a:tblGrid>
              <a:tr h="1322280">
                <a:tc>
                  <a:txBody>
                    <a:bodyPr/>
                    <a:lstStyle/>
                    <a:p>
                      <a:endParaRPr lang="pt-BR"/>
                    </a:p>
                  </a:txBody>
                  <a:tcPr/>
                </a:tc>
                <a:tc>
                  <a:txBody>
                    <a:bodyPr/>
                    <a:lstStyle/>
                    <a:p>
                      <a:endParaRPr lang="pt-BR"/>
                    </a:p>
                  </a:txBody>
                  <a:tcPr/>
                </a:tc>
                <a:tc>
                  <a:txBody>
                    <a:bodyPr/>
                    <a:lstStyle/>
                    <a:p>
                      <a:endParaRPr lang="pt-BR"/>
                    </a:p>
                  </a:txBody>
                  <a:tcPr/>
                </a:tc>
              </a:tr>
              <a:tr h="1321920">
                <a:tc>
                  <a:txBody>
                    <a:bodyPr/>
                    <a:lstStyle/>
                    <a:p>
                      <a:endParaRPr lang="pt-BR"/>
                    </a:p>
                  </a:txBody>
                  <a:tcPr/>
                </a:tc>
                <a:tc>
                  <a:txBody>
                    <a:bodyPr/>
                    <a:lstStyle/>
                    <a:p>
                      <a:endParaRPr lang="pt-BR"/>
                    </a:p>
                  </a:txBody>
                  <a:tcPr/>
                </a:tc>
                <a:tc>
                  <a:txBody>
                    <a:bodyPr/>
                    <a:lstStyle/>
                    <a:p>
                      <a:endParaRPr lang="pt-BR"/>
                    </a:p>
                  </a:txBody>
                  <a:tcPr/>
                </a:tc>
              </a:tr>
            </a:tbl>
          </a:graphicData>
        </a:graphic>
      </p:graphicFrame>
      <p:sp>
        <p:nvSpPr>
          <p:cNvPr id="132" name="CustomShape 3"/>
          <p:cNvSpPr/>
          <p:nvPr/>
        </p:nvSpPr>
        <p:spPr>
          <a:xfrm>
            <a:off x="865800" y="4366080"/>
            <a:ext cx="3385800" cy="364680"/>
          </a:xfrm>
          <a:prstGeom prst="rect">
            <a:avLst/>
          </a:prstGeom>
        </p:spPr>
        <p:txBody>
          <a:bodyPr lIns="90000" tIns="45000" rIns="90000" bIns="45000"/>
          <a:lstStyle/>
          <a:p>
            <a:pPr algn="ctr">
              <a:lnSpc>
                <a:spcPct val="100000"/>
              </a:lnSpc>
            </a:pPr>
            <a:r>
              <a:rPr lang="pt-BR" b="1">
                <a:solidFill>
                  <a:srgbClr val="000000"/>
                </a:solidFill>
                <a:latin typeface="Arial"/>
              </a:rPr>
              <a:t>Mc Donald’s</a:t>
            </a:r>
            <a:endParaRPr/>
          </a:p>
        </p:txBody>
      </p:sp>
      <p:sp>
        <p:nvSpPr>
          <p:cNvPr id="133" name="CustomShape 4"/>
          <p:cNvSpPr/>
          <p:nvPr/>
        </p:nvSpPr>
        <p:spPr>
          <a:xfrm>
            <a:off x="1986480" y="5692320"/>
            <a:ext cx="1144080" cy="364680"/>
          </a:xfrm>
          <a:prstGeom prst="rect">
            <a:avLst/>
          </a:prstGeom>
        </p:spPr>
        <p:txBody>
          <a:bodyPr wrap="none" lIns="90000" tIns="45000" rIns="90000" bIns="45000"/>
          <a:lstStyle/>
          <a:p>
            <a:pPr algn="ctr">
              <a:lnSpc>
                <a:spcPct val="100000"/>
              </a:lnSpc>
            </a:pPr>
            <a:r>
              <a:rPr lang="pt-BR" b="1">
                <a:solidFill>
                  <a:srgbClr val="000000"/>
                </a:solidFill>
                <a:latin typeface="Arial"/>
              </a:rPr>
              <a:t>Parmalat</a:t>
            </a:r>
            <a:endParaRPr/>
          </a:p>
        </p:txBody>
      </p:sp>
      <p:sp>
        <p:nvSpPr>
          <p:cNvPr id="134" name="CustomShape 5"/>
          <p:cNvSpPr/>
          <p:nvPr/>
        </p:nvSpPr>
        <p:spPr>
          <a:xfrm>
            <a:off x="4473360" y="5415480"/>
            <a:ext cx="3245040" cy="913320"/>
          </a:xfrm>
          <a:prstGeom prst="rect">
            <a:avLst/>
          </a:prstGeom>
        </p:spPr>
        <p:txBody>
          <a:bodyPr lIns="90000" tIns="45000" rIns="90000" bIns="45000"/>
          <a:lstStyle/>
          <a:p>
            <a:pPr algn="ctr">
              <a:lnSpc>
                <a:spcPct val="100000"/>
              </a:lnSpc>
            </a:pPr>
            <a:r>
              <a:rPr lang="pt-BR">
                <a:solidFill>
                  <a:srgbClr val="000000"/>
                </a:solidFill>
                <a:latin typeface="Calibri"/>
              </a:rPr>
              <a:t>Boa qualidade
Atendimento atencioso
Variedades em produtos</a:t>
            </a:r>
            <a:endParaRPr/>
          </a:p>
        </p:txBody>
      </p:sp>
      <p:sp>
        <p:nvSpPr>
          <p:cNvPr id="135" name="CustomShape 6"/>
          <p:cNvSpPr/>
          <p:nvPr/>
        </p:nvSpPr>
        <p:spPr>
          <a:xfrm>
            <a:off x="4384440" y="3953880"/>
            <a:ext cx="3451320" cy="1187640"/>
          </a:xfrm>
          <a:prstGeom prst="rect">
            <a:avLst/>
          </a:prstGeom>
          <a:solidFill>
            <a:srgbClr val="FFDA9F"/>
          </a:solidFill>
        </p:spPr>
        <p:txBody>
          <a:bodyPr lIns="90000" tIns="45000" rIns="90000" bIns="45000"/>
          <a:lstStyle/>
          <a:p>
            <a:pPr algn="ctr">
              <a:lnSpc>
                <a:spcPct val="100000"/>
              </a:lnSpc>
            </a:pPr>
            <a:r>
              <a:rPr lang="pt-BR">
                <a:solidFill>
                  <a:srgbClr val="000000"/>
                </a:solidFill>
                <a:latin typeface="Calibri"/>
              </a:rPr>
              <a:t>Reforçar a facilidade de acesso aos produtos de venda
Linha conhecida no mundo
Alta propaganda e comunicação</a:t>
            </a:r>
            <a:endParaRPr/>
          </a:p>
        </p:txBody>
      </p:sp>
      <p:sp>
        <p:nvSpPr>
          <p:cNvPr id="136" name="CustomShape 7"/>
          <p:cNvSpPr/>
          <p:nvPr/>
        </p:nvSpPr>
        <p:spPr>
          <a:xfrm>
            <a:off x="7940160" y="4011840"/>
            <a:ext cx="3309480" cy="1306440"/>
          </a:xfrm>
          <a:prstGeom prst="rect">
            <a:avLst/>
          </a:prstGeom>
        </p:spPr>
        <p:txBody>
          <a:bodyPr lIns="90000" tIns="45000" rIns="90000" bIns="45000"/>
          <a:lstStyle/>
          <a:p>
            <a:pPr algn="ctr">
              <a:lnSpc>
                <a:spcPct val="100000"/>
              </a:lnSpc>
            </a:pPr>
            <a:r>
              <a:rPr lang="pt-BR" sz="1600">
                <a:solidFill>
                  <a:srgbClr val="000000"/>
                </a:solidFill>
                <a:latin typeface="Calibri"/>
              </a:rPr>
              <a:t>Péssimo atendimento
Produtos calóricos
Ofertar produtos mais saudáveis, sem perder a competitividade do negócio</a:t>
            </a:r>
            <a:endParaRPr/>
          </a:p>
        </p:txBody>
      </p:sp>
      <p:sp>
        <p:nvSpPr>
          <p:cNvPr id="137" name="CustomShape 8"/>
          <p:cNvSpPr/>
          <p:nvPr/>
        </p:nvSpPr>
        <p:spPr>
          <a:xfrm>
            <a:off x="7944840" y="5554080"/>
            <a:ext cx="3309480" cy="639000"/>
          </a:xfrm>
          <a:prstGeom prst="rect">
            <a:avLst/>
          </a:prstGeom>
        </p:spPr>
        <p:txBody>
          <a:bodyPr lIns="90000" tIns="45000" rIns="90000" bIns="45000"/>
          <a:lstStyle/>
          <a:p>
            <a:pPr algn="ctr">
              <a:lnSpc>
                <a:spcPct val="100000"/>
              </a:lnSpc>
            </a:pPr>
            <a:r>
              <a:rPr lang="pt-BR">
                <a:solidFill>
                  <a:srgbClr val="000000"/>
                </a:solidFill>
                <a:latin typeface="Calibri"/>
              </a:rPr>
              <a:t>Custo muito alto
Falta de divulgação</a:t>
            </a:r>
            <a:endParaRPr/>
          </a:p>
        </p:txBody>
      </p:sp>
      <p:sp>
        <p:nvSpPr>
          <p:cNvPr id="138" name="CustomShape 9"/>
          <p:cNvSpPr/>
          <p:nvPr/>
        </p:nvSpPr>
        <p:spPr>
          <a:xfrm>
            <a:off x="855720" y="3439440"/>
            <a:ext cx="10479960" cy="638280"/>
          </a:xfrm>
          <a:prstGeom prst="rect">
            <a:avLst/>
          </a:prstGeom>
          <a:solidFill>
            <a:srgbClr val="FFAB27"/>
          </a:solidFill>
        </p:spPr>
        <p:txBody>
          <a:bodyPr lIns="90000" tIns="45000" rIns="90000" bIns="45000"/>
          <a:lstStyle/>
          <a:p>
            <a:pPr>
              <a:lnSpc>
                <a:spcPct val="100000"/>
              </a:lnSpc>
            </a:pPr>
            <a:r>
              <a:rPr lang="pt-BR" b="1">
                <a:solidFill>
                  <a:srgbClr val="000000"/>
                </a:solidFill>
                <a:latin typeface="Calibri"/>
              </a:rPr>
              <a:t>                   Concorrentes                                          Pontos fortes                                             Pontos fracos </a:t>
            </a:r>
            <a:endParaRPr/>
          </a:p>
        </p:txBody>
      </p:sp>
      <p:sp>
        <p:nvSpPr>
          <p:cNvPr id="139" name="CustomShape 10"/>
          <p:cNvSpPr/>
          <p:nvPr/>
        </p:nvSpPr>
        <p:spPr>
          <a:xfrm>
            <a:off x="828000" y="1455840"/>
            <a:ext cx="7437960" cy="1430280"/>
          </a:xfrm>
          <a:prstGeom prst="rect">
            <a:avLst/>
          </a:prstGeom>
        </p:spPr>
        <p:txBody>
          <a:bodyPr lIns="90000" tIns="45000" rIns="90000" bIns="45000"/>
          <a:lstStyle/>
          <a:p>
            <a:pPr>
              <a:lnSpc>
                <a:spcPct val="100000"/>
              </a:lnSpc>
            </a:pPr>
            <a:r>
              <a:rPr lang="pt-BR" sz="2000" b="1" dirty="0">
                <a:solidFill>
                  <a:srgbClr val="000000"/>
                </a:solidFill>
                <a:latin typeface="Arial"/>
              </a:rPr>
              <a:t>❑ Análise de concorrência
</a:t>
            </a:r>
            <a:r>
              <a:rPr lang="pt-BR" sz="1600" b="1" i="1" dirty="0">
                <a:solidFill>
                  <a:srgbClr val="000000"/>
                </a:solidFill>
                <a:latin typeface="Arial"/>
              </a:rPr>
              <a:t>Concorrentes diretos: </a:t>
            </a:r>
            <a:r>
              <a:rPr lang="pt-BR" sz="1600" i="1" dirty="0">
                <a:solidFill>
                  <a:srgbClr val="000000"/>
                </a:solidFill>
                <a:latin typeface="Calibri"/>
              </a:rPr>
              <a:t>Mc </a:t>
            </a:r>
            <a:r>
              <a:rPr lang="pt-BR" sz="1600" i="1" dirty="0" err="1">
                <a:solidFill>
                  <a:srgbClr val="000000"/>
                </a:solidFill>
                <a:latin typeface="Calibri"/>
              </a:rPr>
              <a:t>Donald’s</a:t>
            </a:r>
            <a:r>
              <a:rPr lang="pt-BR" sz="1600" i="1" dirty="0">
                <a:solidFill>
                  <a:srgbClr val="000000"/>
                </a:solidFill>
                <a:latin typeface="Calibri"/>
              </a:rPr>
              <a:t> e Parmalat</a:t>
            </a:r>
            <a:r>
              <a:rPr lang="pt-BR" sz="1600" b="1" i="1" dirty="0">
                <a:solidFill>
                  <a:srgbClr val="000000"/>
                </a:solidFill>
                <a:latin typeface="Arial"/>
              </a:rPr>
              <a:t>
Concorrentes indiretos: </a:t>
            </a:r>
            <a:r>
              <a:rPr lang="pt-BR" sz="1600" i="1" dirty="0" err="1">
                <a:solidFill>
                  <a:srgbClr val="000000"/>
                </a:solidFill>
                <a:latin typeface="Calibri"/>
              </a:rPr>
              <a:t>Lachonete</a:t>
            </a:r>
            <a:r>
              <a:rPr lang="pt-BR" sz="1600" i="1" dirty="0">
                <a:solidFill>
                  <a:srgbClr val="000000"/>
                </a:solidFill>
                <a:latin typeface="Calibri"/>
              </a:rPr>
              <a:t>, loja de conveniência, supermercado, lojas de açaí, restaurantes, shopping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838080" y="365040"/>
            <a:ext cx="10515240" cy="1325160"/>
          </a:xfrm>
          <a:prstGeom prst="rect">
            <a:avLst/>
          </a:prstGeom>
        </p:spPr>
        <p:txBody>
          <a:bodyPr anchor="ctr"/>
          <a:lstStyle/>
          <a:p>
            <a:endParaRPr/>
          </a:p>
        </p:txBody>
      </p:sp>
      <p:sp>
        <p:nvSpPr>
          <p:cNvPr id="141" name="TextShape 2"/>
          <p:cNvSpPr txBox="1"/>
          <p:nvPr/>
        </p:nvSpPr>
        <p:spPr>
          <a:xfrm>
            <a:off x="838080" y="1825560"/>
            <a:ext cx="10515240" cy="4350960"/>
          </a:xfrm>
          <a:prstGeom prst="rect">
            <a:avLst/>
          </a:prstGeom>
        </p:spPr>
        <p:txBody>
          <a:bodyPr/>
          <a:lstStyle/>
          <a:p>
            <a:endParaRPr/>
          </a:p>
        </p:txBody>
      </p:sp>
      <p:pic>
        <p:nvPicPr>
          <p:cNvPr id="142" name="Imagem 3"/>
          <p:cNvPicPr/>
          <p:nvPr/>
        </p:nvPicPr>
        <p:blipFill>
          <a:blip r:embed="rId2"/>
          <a:stretch>
            <a:fillRect/>
          </a:stretch>
        </p:blipFill>
        <p:spPr>
          <a:xfrm>
            <a:off x="0" y="0"/>
            <a:ext cx="12180240" cy="6857640"/>
          </a:xfrm>
          <a:prstGeom prst="rect">
            <a:avLst/>
          </a:prstGeom>
        </p:spPr>
      </p:pic>
      <p:pic>
        <p:nvPicPr>
          <p:cNvPr id="143" name="Imagem 4"/>
          <p:cNvPicPr/>
          <p:nvPr/>
        </p:nvPicPr>
        <p:blipFill>
          <a:blip r:embed="rId3"/>
          <a:stretch>
            <a:fillRect/>
          </a:stretch>
        </p:blipFill>
        <p:spPr>
          <a:xfrm>
            <a:off x="3694320" y="646560"/>
            <a:ext cx="4791600" cy="4476960"/>
          </a:xfrm>
          <a:prstGeom prst="rect">
            <a:avLst/>
          </a:prstGeom>
        </p:spPr>
      </p:pic>
      <p:sp>
        <p:nvSpPr>
          <p:cNvPr id="144" name="CustomShape 3"/>
          <p:cNvSpPr/>
          <p:nvPr/>
        </p:nvSpPr>
        <p:spPr>
          <a:xfrm>
            <a:off x="0" y="3984120"/>
            <a:ext cx="12180240" cy="4350960"/>
          </a:xfrm>
          <a:prstGeom prst="rect">
            <a:avLst/>
          </a:prstGeom>
        </p:spPr>
        <p:txBody>
          <a:bodyPr/>
          <a:lstStyle/>
          <a:p>
            <a:pPr algn="ctr">
              <a:lnSpc>
                <a:spcPct val="100000"/>
              </a:lnSpc>
            </a:pPr>
            <a:r>
              <a:rPr lang="pt-BR" sz="4000" b="1" i="1">
                <a:solidFill>
                  <a:srgbClr val="FFFFFF"/>
                </a:solidFill>
                <a:latin typeface="Arial"/>
              </a:rPr>
              <a:t>Identidade Visual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a:t>
            </a:r>
            <a:r>
              <a:rPr lang="pt-BR" sz="2400" b="1">
                <a:solidFill>
                  <a:srgbClr val="000000"/>
                </a:solidFill>
                <a:latin typeface="Arial"/>
              </a:rPr>
              <a:t> Defesa do Nome
</a:t>
            </a:r>
            <a:endParaRPr/>
          </a:p>
        </p:txBody>
      </p:sp>
      <p:pic>
        <p:nvPicPr>
          <p:cNvPr id="146" name="Imagem 3"/>
          <p:cNvPicPr/>
          <p:nvPr/>
        </p:nvPicPr>
        <p:blipFill>
          <a:blip r:embed="rId2"/>
          <a:stretch>
            <a:fillRect/>
          </a:stretch>
        </p:blipFill>
        <p:spPr>
          <a:xfrm>
            <a:off x="0" y="-24480"/>
            <a:ext cx="12191760" cy="1123920"/>
          </a:xfrm>
          <a:prstGeom prst="rect">
            <a:avLst/>
          </a:prstGeom>
        </p:spPr>
      </p:pic>
      <p:sp>
        <p:nvSpPr>
          <p:cNvPr id="147"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48" name="Imagem 5"/>
          <p:cNvPicPr/>
          <p:nvPr/>
        </p:nvPicPr>
        <p:blipFill>
          <a:blip r:embed="rId3"/>
          <a:stretch>
            <a:fillRect/>
          </a:stretch>
        </p:blipFill>
        <p:spPr>
          <a:xfrm>
            <a:off x="8942760" y="222120"/>
            <a:ext cx="2835360" cy="1594800"/>
          </a:xfrm>
          <a:prstGeom prst="rect">
            <a:avLst/>
          </a:prstGeom>
        </p:spPr>
      </p:pic>
      <p:sp>
        <p:nvSpPr>
          <p:cNvPr id="149" name="CustomShape 3"/>
          <p:cNvSpPr/>
          <p:nvPr/>
        </p:nvSpPr>
        <p:spPr>
          <a:xfrm>
            <a:off x="978840" y="2446920"/>
            <a:ext cx="7963560" cy="1736280"/>
          </a:xfrm>
          <a:prstGeom prst="rect">
            <a:avLst/>
          </a:prstGeom>
        </p:spPr>
        <p:txBody>
          <a:bodyPr lIns="90000" tIns="45000" rIns="90000" bIns="45000"/>
          <a:lstStyle/>
          <a:p>
            <a:pPr>
              <a:lnSpc>
                <a:spcPct val="100000"/>
              </a:lnSpc>
            </a:pPr>
            <a:r>
              <a:rPr lang="pt-BR" i="1">
                <a:solidFill>
                  <a:srgbClr val="000000"/>
                </a:solidFill>
                <a:latin typeface="Calibri"/>
              </a:rPr>
              <a:t>A palavra Desfruit é substantivo masculino, tem flexão do verbo DESFRUTAR –aproveitar com prazer.
A expressão em inglês “fruit” tradução FRUTA
Desfruit – desfrutar no sorvete o sabor próprio da fruta. “pura fruta!”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Slogan</a:t>
            </a:r>
            <a:r>
              <a:rPr lang="pt-BR" sz="2000" b="1">
                <a:solidFill>
                  <a:srgbClr val="000000"/>
                </a:solidFill>
                <a:latin typeface="Arial"/>
              </a:rPr>
              <a:t>
</a:t>
            </a:r>
            <a:r>
              <a:rPr lang="pt-BR" i="1">
                <a:solidFill>
                  <a:srgbClr val="000000"/>
                </a:solidFill>
                <a:latin typeface="Calibri"/>
              </a:rPr>
              <a:t>“Desfrute o sabor natural da fruta”</a:t>
            </a:r>
            <a:endParaRPr/>
          </a:p>
        </p:txBody>
      </p:sp>
      <p:pic>
        <p:nvPicPr>
          <p:cNvPr id="151" name="Imagem 3"/>
          <p:cNvPicPr/>
          <p:nvPr/>
        </p:nvPicPr>
        <p:blipFill>
          <a:blip r:embed="rId2"/>
          <a:stretch>
            <a:fillRect/>
          </a:stretch>
        </p:blipFill>
        <p:spPr>
          <a:xfrm>
            <a:off x="0" y="-24480"/>
            <a:ext cx="12191760" cy="1123920"/>
          </a:xfrm>
          <a:prstGeom prst="rect">
            <a:avLst/>
          </a:prstGeom>
        </p:spPr>
      </p:pic>
      <p:sp>
        <p:nvSpPr>
          <p:cNvPr id="152"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53"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a:t>
            </a:r>
            <a:r>
              <a:rPr lang="pt-BR" sz="2400" b="1">
                <a:solidFill>
                  <a:srgbClr val="000000"/>
                </a:solidFill>
                <a:latin typeface="Arial"/>
              </a:rPr>
              <a:t> Posicionamento</a:t>
            </a:r>
            <a:endParaRPr/>
          </a:p>
        </p:txBody>
      </p:sp>
      <p:pic>
        <p:nvPicPr>
          <p:cNvPr id="155" name="Imagem 3"/>
          <p:cNvPicPr/>
          <p:nvPr/>
        </p:nvPicPr>
        <p:blipFill>
          <a:blip r:embed="rId2"/>
          <a:stretch>
            <a:fillRect/>
          </a:stretch>
        </p:blipFill>
        <p:spPr>
          <a:xfrm>
            <a:off x="0" y="-24480"/>
            <a:ext cx="12191760" cy="1123920"/>
          </a:xfrm>
          <a:prstGeom prst="rect">
            <a:avLst/>
          </a:prstGeom>
        </p:spPr>
      </p:pic>
      <p:sp>
        <p:nvSpPr>
          <p:cNvPr id="15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57" name="Imagem 5"/>
          <p:cNvPicPr/>
          <p:nvPr/>
        </p:nvPicPr>
        <p:blipFill>
          <a:blip r:embed="rId3"/>
          <a:stretch>
            <a:fillRect/>
          </a:stretch>
        </p:blipFill>
        <p:spPr>
          <a:xfrm>
            <a:off x="8942760" y="222120"/>
            <a:ext cx="2835360" cy="1594800"/>
          </a:xfrm>
          <a:prstGeom prst="rect">
            <a:avLst/>
          </a:prstGeom>
        </p:spPr>
      </p:pic>
      <p:sp>
        <p:nvSpPr>
          <p:cNvPr id="158" name="CustomShape 3"/>
          <p:cNvSpPr/>
          <p:nvPr/>
        </p:nvSpPr>
        <p:spPr>
          <a:xfrm>
            <a:off x="838080" y="2485800"/>
            <a:ext cx="10159920" cy="913320"/>
          </a:xfrm>
          <a:prstGeom prst="rect">
            <a:avLst/>
          </a:prstGeom>
        </p:spPr>
        <p:txBody>
          <a:bodyPr lIns="90000" tIns="45000" rIns="90000" bIns="45000"/>
          <a:lstStyle/>
          <a:p>
            <a:pPr>
              <a:lnSpc>
                <a:spcPct val="100000"/>
              </a:lnSpc>
            </a:pPr>
            <a:r>
              <a:rPr lang="pt-BR" i="1">
                <a:solidFill>
                  <a:srgbClr val="000000"/>
                </a:solidFill>
                <a:latin typeface="Calibri"/>
              </a:rPr>
              <a:t>A saúde em primeiro lugar para a Desfruit. Oferecer sorvetes saborosos, diferenciais e naturais, além disso trazer para pessoas que são restritas a certos alimentos sorvetes apropriados. Um gesto de carinho e precaução a sua saúde, buscando inovação e alta qualidade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6294240" y="1825560"/>
            <a:ext cx="5478480" cy="4350960"/>
          </a:xfrm>
          <a:prstGeom prst="rect">
            <a:avLst/>
          </a:prstGeom>
        </p:spPr>
        <p:txBody>
          <a:bodyPr/>
          <a:lstStyle/>
          <a:p>
            <a:pPr>
              <a:lnSpc>
                <a:spcPct val="100000"/>
              </a:lnSpc>
            </a:pPr>
            <a:r>
              <a:rPr lang="pt-BR" sz="2000" b="1">
                <a:solidFill>
                  <a:srgbClr val="000000"/>
                </a:solidFill>
                <a:latin typeface="Arial"/>
              </a:rPr>
              <a:t>❑</a:t>
            </a:r>
            <a:r>
              <a:rPr lang="pt-BR" sz="2400" b="1">
                <a:solidFill>
                  <a:srgbClr val="000000"/>
                </a:solidFill>
                <a:latin typeface="Arial"/>
              </a:rPr>
              <a:t> Defesa do Logotipo</a:t>
            </a:r>
            <a:endParaRPr/>
          </a:p>
        </p:txBody>
      </p:sp>
      <p:pic>
        <p:nvPicPr>
          <p:cNvPr id="160" name="Imagem 3"/>
          <p:cNvPicPr/>
          <p:nvPr/>
        </p:nvPicPr>
        <p:blipFill>
          <a:blip r:embed="rId2"/>
          <a:stretch>
            <a:fillRect/>
          </a:stretch>
        </p:blipFill>
        <p:spPr>
          <a:xfrm>
            <a:off x="0" y="-24480"/>
            <a:ext cx="12191760" cy="1123920"/>
          </a:xfrm>
          <a:prstGeom prst="rect">
            <a:avLst/>
          </a:prstGeom>
        </p:spPr>
      </p:pic>
      <p:sp>
        <p:nvSpPr>
          <p:cNvPr id="161"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62" name="Imagem 6"/>
          <p:cNvPicPr/>
          <p:nvPr/>
        </p:nvPicPr>
        <p:blipFill>
          <a:blip r:embed="rId3"/>
          <a:stretch>
            <a:fillRect/>
          </a:stretch>
        </p:blipFill>
        <p:spPr>
          <a:xfrm>
            <a:off x="0" y="2187720"/>
            <a:ext cx="6447960" cy="3626640"/>
          </a:xfrm>
          <a:prstGeom prst="rect">
            <a:avLst/>
          </a:prstGeom>
        </p:spPr>
      </p:pic>
      <p:sp>
        <p:nvSpPr>
          <p:cNvPr id="163" name="CustomShape 3"/>
          <p:cNvSpPr/>
          <p:nvPr/>
        </p:nvSpPr>
        <p:spPr>
          <a:xfrm>
            <a:off x="6761520" y="2549880"/>
            <a:ext cx="4494240" cy="2009880"/>
          </a:xfrm>
          <a:prstGeom prst="rect">
            <a:avLst/>
          </a:prstGeom>
        </p:spPr>
        <p:txBody>
          <a:bodyPr lIns="90000" tIns="45000" rIns="90000" bIns="45000"/>
          <a:lstStyle/>
          <a:p>
            <a:pPr algn="ctr">
              <a:lnSpc>
                <a:spcPct val="100000"/>
              </a:lnSpc>
            </a:pPr>
            <a:r>
              <a:rPr lang="pt-BR" i="1">
                <a:solidFill>
                  <a:srgbClr val="000000"/>
                </a:solidFill>
                <a:latin typeface="Calibri"/>
              </a:rPr>
              <a:t>As cores laranja e vermelho representa cores do verão, o verde simboliza a natureza. O foco no “fruit” com a cor vermelha é para demonstrar que nossa marca trabalha com coisas naturais, e a folha em cima do “i” complementa a ideia de que trabalhamos com frutas fresca.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Espaço Reservado para Conteúdo 3"/>
          <p:cNvPicPr/>
          <p:nvPr/>
        </p:nvPicPr>
        <p:blipFill>
          <a:blip r:embed="rId2"/>
          <a:stretch>
            <a:fillRect/>
          </a:stretch>
        </p:blipFill>
        <p:spPr>
          <a:xfrm>
            <a:off x="0" y="0"/>
            <a:ext cx="12191760" cy="68576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44640" y="1863360"/>
            <a:ext cx="764676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Padronização das cores</a:t>
            </a:r>
            <a:r>
              <a:rPr lang="pt-BR" sz="2000" b="1">
                <a:solidFill>
                  <a:srgbClr val="000000"/>
                </a:solidFill>
                <a:latin typeface="Arial"/>
              </a:rPr>
              <a:t>
Laranja: </a:t>
            </a:r>
            <a:r>
              <a:rPr lang="pt-BR" sz="2000" i="1">
                <a:solidFill>
                  <a:srgbClr val="000000"/>
                </a:solidFill>
                <a:latin typeface="Calibri"/>
              </a:rPr>
              <a:t>Alegria, vitalidade, prosperidade e sucesso.
</a:t>
            </a:r>
            <a:r>
              <a:rPr lang="pt-BR" sz="2000">
                <a:solidFill>
                  <a:srgbClr val="000000"/>
                </a:solidFill>
                <a:latin typeface="Arial"/>
              </a:rPr>
              <a:t>
</a:t>
            </a:r>
            <a:r>
              <a:rPr lang="pt-BR" sz="2000" b="1">
                <a:solidFill>
                  <a:srgbClr val="000000"/>
                </a:solidFill>
                <a:latin typeface="Arial"/>
              </a:rPr>
              <a:t>Verde: </a:t>
            </a:r>
            <a:r>
              <a:rPr lang="pt-BR" sz="2000" i="1">
                <a:solidFill>
                  <a:srgbClr val="000000"/>
                </a:solidFill>
                <a:latin typeface="Calibri"/>
              </a:rPr>
              <a:t>Esperança, saúde, liberdade e vitalidade.</a:t>
            </a:r>
            <a:r>
              <a:rPr lang="pt-BR" sz="2000" i="1">
                <a:solidFill>
                  <a:srgbClr val="000000"/>
                </a:solidFill>
                <a:latin typeface="Arial"/>
              </a:rPr>
              <a:t>
</a:t>
            </a:r>
            <a:r>
              <a:rPr lang="pt-BR" sz="2000">
                <a:solidFill>
                  <a:srgbClr val="000000"/>
                </a:solidFill>
                <a:latin typeface="Arial"/>
              </a:rPr>
              <a:t>
</a:t>
            </a:r>
            <a:r>
              <a:rPr lang="pt-BR" sz="2000" b="1">
                <a:solidFill>
                  <a:srgbClr val="000000"/>
                </a:solidFill>
                <a:latin typeface="Arial"/>
              </a:rPr>
              <a:t>Vermelho: </a:t>
            </a:r>
            <a:r>
              <a:rPr lang="pt-BR" sz="2000" i="1">
                <a:solidFill>
                  <a:srgbClr val="000000"/>
                </a:solidFill>
                <a:latin typeface="Calibri"/>
              </a:rPr>
              <a:t>Paixão, energia e excitação.</a:t>
            </a:r>
            <a:r>
              <a:rPr lang="pt-BR" sz="2000" b="1" i="1">
                <a:solidFill>
                  <a:srgbClr val="000000"/>
                </a:solidFill>
                <a:latin typeface="Arial"/>
              </a:rPr>
              <a:t>
</a:t>
            </a:r>
            <a:r>
              <a:rPr lang="pt-BR" sz="2000" b="1">
                <a:solidFill>
                  <a:srgbClr val="000000"/>
                </a:solidFill>
                <a:latin typeface="Arial"/>
              </a:rPr>
              <a:t>
</a:t>
            </a:r>
            <a:endParaRPr/>
          </a:p>
        </p:txBody>
      </p:sp>
      <p:pic>
        <p:nvPicPr>
          <p:cNvPr id="165" name="Imagem 3"/>
          <p:cNvPicPr/>
          <p:nvPr/>
        </p:nvPicPr>
        <p:blipFill>
          <a:blip r:embed="rId2"/>
          <a:stretch>
            <a:fillRect/>
          </a:stretch>
        </p:blipFill>
        <p:spPr>
          <a:xfrm>
            <a:off x="0" y="-24480"/>
            <a:ext cx="12191760" cy="1123920"/>
          </a:xfrm>
          <a:prstGeom prst="rect">
            <a:avLst/>
          </a:prstGeom>
        </p:spPr>
      </p:pic>
      <p:sp>
        <p:nvSpPr>
          <p:cNvPr id="16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67" name="Imagem 5"/>
          <p:cNvPicPr/>
          <p:nvPr/>
        </p:nvPicPr>
        <p:blipFill>
          <a:blip r:embed="rId3"/>
          <a:stretch>
            <a:fillRect/>
          </a:stretch>
        </p:blipFill>
        <p:spPr>
          <a:xfrm>
            <a:off x="8942760" y="222120"/>
            <a:ext cx="2835360" cy="1594800"/>
          </a:xfrm>
          <a:prstGeom prst="rect">
            <a:avLst/>
          </a:prstGeom>
        </p:spPr>
      </p:pic>
      <p:sp>
        <p:nvSpPr>
          <p:cNvPr id="168" name="CustomShape 3"/>
          <p:cNvSpPr/>
          <p:nvPr/>
        </p:nvSpPr>
        <p:spPr>
          <a:xfrm>
            <a:off x="502920" y="1752480"/>
            <a:ext cx="1266120" cy="1266120"/>
          </a:xfrm>
          <a:prstGeom prst="ellipse">
            <a:avLst/>
          </a:prstGeom>
          <a:solidFill>
            <a:srgbClr val="FFAB27"/>
          </a:solidFill>
          <a:ln w="12600">
            <a:solidFill>
              <a:srgbClr val="FFAB27"/>
            </a:solidFill>
            <a:miter/>
          </a:ln>
        </p:spPr>
      </p:sp>
      <p:sp>
        <p:nvSpPr>
          <p:cNvPr id="169" name="CustomShape 4"/>
          <p:cNvSpPr/>
          <p:nvPr/>
        </p:nvSpPr>
        <p:spPr>
          <a:xfrm>
            <a:off x="502920" y="3350160"/>
            <a:ext cx="1266120" cy="1266120"/>
          </a:xfrm>
          <a:prstGeom prst="ellipse">
            <a:avLst/>
          </a:prstGeom>
          <a:solidFill>
            <a:srgbClr val="A1C533"/>
          </a:solidFill>
          <a:ln w="12600">
            <a:solidFill>
              <a:srgbClr val="A1C533"/>
            </a:solidFill>
            <a:miter/>
          </a:ln>
        </p:spPr>
      </p:sp>
      <p:sp>
        <p:nvSpPr>
          <p:cNvPr id="170" name="CustomShape 5"/>
          <p:cNvSpPr/>
          <p:nvPr/>
        </p:nvSpPr>
        <p:spPr>
          <a:xfrm>
            <a:off x="502920" y="4948200"/>
            <a:ext cx="1266120" cy="1266120"/>
          </a:xfrm>
          <a:prstGeom prst="ellipse">
            <a:avLst/>
          </a:prstGeom>
          <a:solidFill>
            <a:srgbClr val="FF0000"/>
          </a:solidFill>
          <a:ln w="12600">
            <a:solidFill>
              <a:srgbClr val="FF0000"/>
            </a:solidFill>
            <a:miter/>
          </a:ln>
        </p:spPr>
      </p:sp>
      <p:sp>
        <p:nvSpPr>
          <p:cNvPr id="171" name="CustomShape 6"/>
          <p:cNvSpPr/>
          <p:nvPr/>
        </p:nvSpPr>
        <p:spPr>
          <a:xfrm>
            <a:off x="2163960" y="1847160"/>
            <a:ext cx="3535200" cy="1063800"/>
          </a:xfrm>
          <a:prstGeom prst="rect">
            <a:avLst/>
          </a:prstGeom>
        </p:spPr>
        <p:txBody>
          <a:bodyPr lIns="90000" tIns="45000" rIns="90000" bIns="45000"/>
          <a:lstStyle/>
          <a:p>
            <a:pPr>
              <a:lnSpc>
                <a:spcPct val="100000"/>
              </a:lnSpc>
            </a:pPr>
            <a:r>
              <a:rPr lang="pt-BR" sz="1600" b="1">
                <a:solidFill>
                  <a:srgbClr val="000000"/>
                </a:solidFill>
                <a:latin typeface="Arial"/>
              </a:rPr>
              <a:t>RGB</a:t>
            </a:r>
            <a:r>
              <a:rPr lang="pt-BR" sz="1600">
                <a:solidFill>
                  <a:srgbClr val="000000"/>
                </a:solidFill>
                <a:latin typeface="Arial"/>
              </a:rPr>
              <a:t>
Vermelho: 255
Verde: 171
Azul: 39</a:t>
            </a:r>
            <a:endParaRPr/>
          </a:p>
        </p:txBody>
      </p:sp>
      <p:sp>
        <p:nvSpPr>
          <p:cNvPr id="172" name="CustomShape 7"/>
          <p:cNvSpPr/>
          <p:nvPr/>
        </p:nvSpPr>
        <p:spPr>
          <a:xfrm>
            <a:off x="2163960" y="3444840"/>
            <a:ext cx="1660680" cy="1063800"/>
          </a:xfrm>
          <a:prstGeom prst="rect">
            <a:avLst/>
          </a:prstGeom>
        </p:spPr>
        <p:txBody>
          <a:bodyPr lIns="90000" tIns="45000" rIns="90000" bIns="45000"/>
          <a:lstStyle/>
          <a:p>
            <a:pPr>
              <a:lnSpc>
                <a:spcPct val="100000"/>
              </a:lnSpc>
            </a:pPr>
            <a:r>
              <a:rPr lang="pt-BR" sz="1600" b="1">
                <a:solidFill>
                  <a:srgbClr val="000000"/>
                </a:solidFill>
                <a:latin typeface="Arial"/>
              </a:rPr>
              <a:t>RGB</a:t>
            </a:r>
            <a:r>
              <a:rPr lang="pt-BR" sz="1600">
                <a:solidFill>
                  <a:srgbClr val="000000"/>
                </a:solidFill>
                <a:latin typeface="Arial"/>
              </a:rPr>
              <a:t>
Vermelho: 161
Verde: 197
Azul: 51</a:t>
            </a:r>
            <a:endParaRPr/>
          </a:p>
        </p:txBody>
      </p:sp>
      <p:sp>
        <p:nvSpPr>
          <p:cNvPr id="173" name="CustomShape 8"/>
          <p:cNvSpPr/>
          <p:nvPr/>
        </p:nvSpPr>
        <p:spPr>
          <a:xfrm>
            <a:off x="2163960" y="5042520"/>
            <a:ext cx="1660680" cy="1063800"/>
          </a:xfrm>
          <a:prstGeom prst="rect">
            <a:avLst/>
          </a:prstGeom>
        </p:spPr>
        <p:txBody>
          <a:bodyPr lIns="90000" tIns="45000" rIns="90000" bIns="45000"/>
          <a:lstStyle/>
          <a:p>
            <a:pPr>
              <a:lnSpc>
                <a:spcPct val="100000"/>
              </a:lnSpc>
            </a:pPr>
            <a:r>
              <a:rPr lang="pt-BR" sz="1600" b="1">
                <a:solidFill>
                  <a:srgbClr val="000000"/>
                </a:solidFill>
                <a:latin typeface="Arial"/>
              </a:rPr>
              <a:t>RGB</a:t>
            </a:r>
            <a:r>
              <a:rPr lang="pt-BR" sz="1600">
                <a:solidFill>
                  <a:srgbClr val="000000"/>
                </a:solidFill>
                <a:latin typeface="Arial"/>
              </a:rPr>
              <a:t>
Vermelho: 255
Verde: 0
Azul: 0</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Tipografia</a:t>
            </a:r>
            <a:r>
              <a:rPr lang="pt-BR" sz="2000">
                <a:solidFill>
                  <a:srgbClr val="000000"/>
                </a:solidFill>
                <a:latin typeface="Arial"/>
              </a:rPr>
              <a:t>
</a:t>
            </a:r>
            <a:endParaRPr/>
          </a:p>
        </p:txBody>
      </p:sp>
      <p:pic>
        <p:nvPicPr>
          <p:cNvPr id="175" name="Imagem 3"/>
          <p:cNvPicPr/>
          <p:nvPr/>
        </p:nvPicPr>
        <p:blipFill>
          <a:blip r:embed="rId2"/>
          <a:stretch>
            <a:fillRect/>
          </a:stretch>
        </p:blipFill>
        <p:spPr>
          <a:xfrm>
            <a:off x="0" y="-24480"/>
            <a:ext cx="12191760" cy="1123920"/>
          </a:xfrm>
          <a:prstGeom prst="rect">
            <a:avLst/>
          </a:prstGeom>
        </p:spPr>
      </p:pic>
      <p:sp>
        <p:nvSpPr>
          <p:cNvPr id="17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77" name="Imagem 5"/>
          <p:cNvPicPr/>
          <p:nvPr/>
        </p:nvPicPr>
        <p:blipFill>
          <a:blip r:embed="rId3"/>
          <a:stretch>
            <a:fillRect/>
          </a:stretch>
        </p:blipFill>
        <p:spPr>
          <a:xfrm>
            <a:off x="8942760" y="222120"/>
            <a:ext cx="2835360" cy="1594800"/>
          </a:xfrm>
          <a:prstGeom prst="rect">
            <a:avLst/>
          </a:prstGeom>
        </p:spPr>
      </p:pic>
      <p:pic>
        <p:nvPicPr>
          <p:cNvPr id="178" name="Imagem 6"/>
          <p:cNvPicPr/>
          <p:nvPr/>
        </p:nvPicPr>
        <p:blipFill>
          <a:blip r:embed="rId4"/>
          <a:stretch>
            <a:fillRect/>
          </a:stretch>
        </p:blipFill>
        <p:spPr>
          <a:xfrm>
            <a:off x="838080" y="2256840"/>
            <a:ext cx="7421040" cy="4174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683640" y="388620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Fachada</a:t>
            </a:r>
            <a:endParaRPr/>
          </a:p>
        </p:txBody>
      </p:sp>
      <p:pic>
        <p:nvPicPr>
          <p:cNvPr id="180" name="Imagem 3"/>
          <p:cNvPicPr/>
          <p:nvPr/>
        </p:nvPicPr>
        <p:blipFill>
          <a:blip r:embed="rId2"/>
          <a:stretch>
            <a:fillRect/>
          </a:stretch>
        </p:blipFill>
        <p:spPr>
          <a:xfrm>
            <a:off x="0" y="-24480"/>
            <a:ext cx="12191760" cy="1123920"/>
          </a:xfrm>
          <a:prstGeom prst="rect">
            <a:avLst/>
          </a:prstGeom>
        </p:spPr>
      </p:pic>
      <p:sp>
        <p:nvSpPr>
          <p:cNvPr id="181"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82" name="Imagem 5"/>
          <p:cNvPicPr/>
          <p:nvPr/>
        </p:nvPicPr>
        <p:blipFill>
          <a:blip r:embed="rId3"/>
          <a:stretch>
            <a:fillRect/>
          </a:stretch>
        </p:blipFill>
        <p:spPr>
          <a:xfrm>
            <a:off x="8942760" y="222120"/>
            <a:ext cx="2835360" cy="159480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581" y="1496080"/>
            <a:ext cx="6463282" cy="478023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838080" y="3525840"/>
            <a:ext cx="10515240" cy="1289520"/>
          </a:xfrm>
          <a:prstGeom prst="rect">
            <a:avLst/>
          </a:prstGeom>
        </p:spPr>
        <p:txBody>
          <a:bodyPr/>
          <a:lstStyle/>
          <a:p>
            <a:pPr>
              <a:lnSpc>
                <a:spcPct val="100000"/>
              </a:lnSpc>
            </a:pPr>
            <a:r>
              <a:rPr lang="pt-BR" sz="2000" b="1">
                <a:solidFill>
                  <a:srgbClr val="000000"/>
                </a:solidFill>
                <a:latin typeface="Arial"/>
              </a:rPr>
              <a:t>❑ </a:t>
            </a:r>
            <a:r>
              <a:rPr lang="pt-BR" sz="2800" b="1">
                <a:solidFill>
                  <a:srgbClr val="000000"/>
                </a:solidFill>
                <a:latin typeface="Arial"/>
              </a:rPr>
              <a:t>Frota</a:t>
            </a:r>
            <a:r>
              <a:rPr lang="pt-BR" sz="2000" b="1">
                <a:solidFill>
                  <a:srgbClr val="000000"/>
                </a:solidFill>
                <a:latin typeface="Arial"/>
              </a:rPr>
              <a:t>
</a:t>
            </a:r>
            <a:endParaRPr/>
          </a:p>
        </p:txBody>
      </p:sp>
      <p:pic>
        <p:nvPicPr>
          <p:cNvPr id="185" name="Imagem 3"/>
          <p:cNvPicPr/>
          <p:nvPr/>
        </p:nvPicPr>
        <p:blipFill>
          <a:blip r:embed="rId2"/>
          <a:stretch>
            <a:fillRect/>
          </a:stretch>
        </p:blipFill>
        <p:spPr>
          <a:xfrm>
            <a:off x="0" y="-24480"/>
            <a:ext cx="12191760" cy="1123920"/>
          </a:xfrm>
          <a:prstGeom prst="rect">
            <a:avLst/>
          </a:prstGeom>
        </p:spPr>
      </p:pic>
      <p:sp>
        <p:nvSpPr>
          <p:cNvPr id="18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87" name="Imagem 7"/>
          <p:cNvPicPr/>
          <p:nvPr/>
        </p:nvPicPr>
        <p:blipFill>
          <a:blip r:embed="rId3"/>
          <a:stretch>
            <a:fillRect/>
          </a:stretch>
        </p:blipFill>
        <p:spPr>
          <a:xfrm>
            <a:off x="3992760" y="1817280"/>
            <a:ext cx="7360560" cy="4595760"/>
          </a:xfrm>
          <a:prstGeom prst="rect">
            <a:avLst/>
          </a:prstGeom>
        </p:spPr>
      </p:pic>
      <p:pic>
        <p:nvPicPr>
          <p:cNvPr id="188" name="Imagem 5"/>
          <p:cNvPicPr/>
          <p:nvPr/>
        </p:nvPicPr>
        <p:blipFill>
          <a:blip r:embed="rId4"/>
          <a:stretch>
            <a:fillRect/>
          </a:stretch>
        </p:blipFill>
        <p:spPr>
          <a:xfrm>
            <a:off x="8942760" y="222120"/>
            <a:ext cx="2835360" cy="1594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0" y="1766160"/>
            <a:ext cx="12191760" cy="764640"/>
          </a:xfrm>
          <a:prstGeom prst="rect">
            <a:avLst/>
          </a:prstGeom>
        </p:spPr>
        <p:txBody>
          <a:bodyPr/>
          <a:lstStyle/>
          <a:p>
            <a:pPr algn="ctr">
              <a:lnSpc>
                <a:spcPct val="100000"/>
              </a:lnSpc>
            </a:pPr>
            <a:r>
              <a:rPr lang="pt-BR" sz="2000" b="1">
                <a:solidFill>
                  <a:srgbClr val="000000"/>
                </a:solidFill>
                <a:latin typeface="Arial"/>
              </a:rPr>
              <a:t>❑</a:t>
            </a:r>
            <a:r>
              <a:rPr lang="pt-BR" sz="2400" b="1">
                <a:solidFill>
                  <a:srgbClr val="000000"/>
                </a:solidFill>
                <a:latin typeface="Arial"/>
              </a:rPr>
              <a:t> Site
</a:t>
            </a:r>
            <a:endParaRPr/>
          </a:p>
        </p:txBody>
      </p:sp>
      <p:pic>
        <p:nvPicPr>
          <p:cNvPr id="190" name="Imagem 3"/>
          <p:cNvPicPr/>
          <p:nvPr/>
        </p:nvPicPr>
        <p:blipFill>
          <a:blip r:embed="rId2"/>
          <a:stretch>
            <a:fillRect/>
          </a:stretch>
        </p:blipFill>
        <p:spPr>
          <a:xfrm>
            <a:off x="0" y="-24480"/>
            <a:ext cx="12191760" cy="1123920"/>
          </a:xfrm>
          <a:prstGeom prst="rect">
            <a:avLst/>
          </a:prstGeom>
        </p:spPr>
      </p:pic>
      <p:sp>
        <p:nvSpPr>
          <p:cNvPr id="191"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92" name="Imagem 5"/>
          <p:cNvPicPr/>
          <p:nvPr/>
        </p:nvPicPr>
        <p:blipFill>
          <a:blip r:embed="rId3"/>
          <a:stretch>
            <a:fillRect/>
          </a:stretch>
        </p:blipFill>
        <p:spPr>
          <a:xfrm>
            <a:off x="8942760" y="222120"/>
            <a:ext cx="2835360" cy="1594800"/>
          </a:xfrm>
          <a:prstGeom prst="rect">
            <a:avLst/>
          </a:prstGeom>
        </p:spPr>
      </p:pic>
      <p:pic>
        <p:nvPicPr>
          <p:cNvPr id="193" name="Imagem 6"/>
          <p:cNvPicPr/>
          <p:nvPr/>
        </p:nvPicPr>
        <p:blipFill>
          <a:blip r:embed="rId4"/>
          <a:stretch>
            <a:fillRect/>
          </a:stretch>
        </p:blipFill>
        <p:spPr>
          <a:xfrm>
            <a:off x="2534760" y="2348880"/>
            <a:ext cx="7122240" cy="4029240"/>
          </a:xfrm>
          <a:prstGeom prst="rect">
            <a:avLst/>
          </a:prstGeom>
        </p:spPr>
      </p:pic>
      <p:sp>
        <p:nvSpPr>
          <p:cNvPr id="194" name="CustomShape 3"/>
          <p:cNvSpPr/>
          <p:nvPr/>
        </p:nvSpPr>
        <p:spPr>
          <a:xfrm>
            <a:off x="3953880" y="5872680"/>
            <a:ext cx="4185360" cy="180000"/>
          </a:xfrm>
          <a:prstGeom prst="rect">
            <a:avLst/>
          </a:prstGeom>
          <a:solidFill>
            <a:srgbClr val="E60E5D"/>
          </a:solidFill>
          <a:ln w="12600">
            <a:solidFill>
              <a:srgbClr val="E60E5D"/>
            </a:solidFill>
            <a:miter/>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a:t>
            </a:r>
            <a:r>
              <a:rPr lang="pt-BR" sz="2800" b="1">
                <a:solidFill>
                  <a:srgbClr val="000000"/>
                </a:solidFill>
                <a:latin typeface="Arial"/>
              </a:rPr>
              <a:t> </a:t>
            </a:r>
            <a:r>
              <a:rPr lang="pt-BR" sz="2400" b="1">
                <a:solidFill>
                  <a:srgbClr val="000000"/>
                </a:solidFill>
                <a:latin typeface="Arial"/>
              </a:rPr>
              <a:t>Uniforme</a:t>
            </a:r>
            <a:endParaRPr/>
          </a:p>
        </p:txBody>
      </p:sp>
      <p:pic>
        <p:nvPicPr>
          <p:cNvPr id="196" name="Imagem 3"/>
          <p:cNvPicPr/>
          <p:nvPr/>
        </p:nvPicPr>
        <p:blipFill>
          <a:blip r:embed="rId2"/>
          <a:stretch>
            <a:fillRect/>
          </a:stretch>
        </p:blipFill>
        <p:spPr>
          <a:xfrm>
            <a:off x="0" y="-24480"/>
            <a:ext cx="12191760" cy="1123920"/>
          </a:xfrm>
          <a:prstGeom prst="rect">
            <a:avLst/>
          </a:prstGeom>
        </p:spPr>
      </p:pic>
      <p:sp>
        <p:nvSpPr>
          <p:cNvPr id="197"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198" name="Imagem 5"/>
          <p:cNvPicPr/>
          <p:nvPr/>
        </p:nvPicPr>
        <p:blipFill>
          <a:blip r:embed="rId3"/>
          <a:stretch>
            <a:fillRect/>
          </a:stretch>
        </p:blipFill>
        <p:spPr>
          <a:xfrm>
            <a:off x="8942760" y="222120"/>
            <a:ext cx="2835360" cy="1594800"/>
          </a:xfrm>
          <a:prstGeom prst="rect">
            <a:avLst/>
          </a:prstGeom>
        </p:spPr>
      </p:pic>
      <p:pic>
        <p:nvPicPr>
          <p:cNvPr id="199" name="Imagem 1"/>
          <p:cNvPicPr/>
          <p:nvPr/>
        </p:nvPicPr>
        <p:blipFill>
          <a:blip r:embed="rId4"/>
          <a:stretch>
            <a:fillRect/>
          </a:stretch>
        </p:blipFill>
        <p:spPr>
          <a:xfrm>
            <a:off x="2723760" y="2064240"/>
            <a:ext cx="7817760" cy="45410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838080" y="1825560"/>
            <a:ext cx="10515960" cy="435132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Crachá</a:t>
            </a:r>
            <a:endParaRPr/>
          </a:p>
        </p:txBody>
      </p:sp>
      <p:pic>
        <p:nvPicPr>
          <p:cNvPr id="201" name="Imagem 3"/>
          <p:cNvPicPr/>
          <p:nvPr/>
        </p:nvPicPr>
        <p:blipFill>
          <a:blip r:embed="rId2"/>
          <a:stretch>
            <a:fillRect/>
          </a:stretch>
        </p:blipFill>
        <p:spPr>
          <a:xfrm>
            <a:off x="0" y="-24480"/>
            <a:ext cx="12192480" cy="1123920"/>
          </a:xfrm>
          <a:prstGeom prst="rect">
            <a:avLst/>
          </a:prstGeom>
        </p:spPr>
      </p:pic>
      <p:sp>
        <p:nvSpPr>
          <p:cNvPr id="202" name="CustomShape 2"/>
          <p:cNvSpPr/>
          <p:nvPr/>
        </p:nvSpPr>
        <p:spPr>
          <a:xfrm>
            <a:off x="310320" y="306720"/>
            <a:ext cx="482688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203" name="Imagem 5"/>
          <p:cNvPicPr/>
          <p:nvPr/>
        </p:nvPicPr>
        <p:blipFill>
          <a:blip r:embed="rId3"/>
          <a:stretch>
            <a:fillRect/>
          </a:stretch>
        </p:blipFill>
        <p:spPr>
          <a:xfrm>
            <a:off x="8942760" y="222120"/>
            <a:ext cx="2835720" cy="1594800"/>
          </a:xfrm>
          <a:prstGeom prst="rect">
            <a:avLst/>
          </a:prstGeom>
        </p:spPr>
      </p:pic>
      <p:pic>
        <p:nvPicPr>
          <p:cNvPr id="204" name="Imagem 6"/>
          <p:cNvPicPr/>
          <p:nvPr/>
        </p:nvPicPr>
        <p:blipFill>
          <a:blip r:embed="rId4"/>
          <a:stretch>
            <a:fillRect/>
          </a:stretch>
        </p:blipFill>
        <p:spPr>
          <a:xfrm>
            <a:off x="4677480" y="2034360"/>
            <a:ext cx="2837160" cy="41425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Cartão de visita</a:t>
            </a:r>
            <a:endParaRPr/>
          </a:p>
        </p:txBody>
      </p:sp>
      <p:pic>
        <p:nvPicPr>
          <p:cNvPr id="206" name="Imagem 3"/>
          <p:cNvPicPr/>
          <p:nvPr/>
        </p:nvPicPr>
        <p:blipFill>
          <a:blip r:embed="rId2"/>
          <a:stretch>
            <a:fillRect/>
          </a:stretch>
        </p:blipFill>
        <p:spPr>
          <a:xfrm>
            <a:off x="0" y="-24480"/>
            <a:ext cx="12191760" cy="1123920"/>
          </a:xfrm>
          <a:prstGeom prst="rect">
            <a:avLst/>
          </a:prstGeom>
        </p:spPr>
      </p:pic>
      <p:sp>
        <p:nvSpPr>
          <p:cNvPr id="207"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208" name="Imagem 5"/>
          <p:cNvPicPr/>
          <p:nvPr/>
        </p:nvPicPr>
        <p:blipFill>
          <a:blip r:embed="rId3"/>
          <a:stretch>
            <a:fillRect/>
          </a:stretch>
        </p:blipFill>
        <p:spPr>
          <a:xfrm>
            <a:off x="8942760" y="222120"/>
            <a:ext cx="2835360" cy="1594800"/>
          </a:xfrm>
          <a:prstGeom prst="rect">
            <a:avLst/>
          </a:prstGeom>
        </p:spPr>
      </p:pic>
      <p:pic>
        <p:nvPicPr>
          <p:cNvPr id="209" name="Imagem 1"/>
          <p:cNvPicPr/>
          <p:nvPr/>
        </p:nvPicPr>
        <p:blipFill>
          <a:blip r:embed="rId4"/>
          <a:stretch>
            <a:fillRect/>
          </a:stretch>
        </p:blipFill>
        <p:spPr>
          <a:xfrm>
            <a:off x="838080" y="3129480"/>
            <a:ext cx="4571640" cy="2514240"/>
          </a:xfrm>
          <a:prstGeom prst="rect">
            <a:avLst/>
          </a:prstGeom>
        </p:spPr>
      </p:pic>
      <p:pic>
        <p:nvPicPr>
          <p:cNvPr id="210" name="Imagem 6"/>
          <p:cNvPicPr/>
          <p:nvPr/>
        </p:nvPicPr>
        <p:blipFill>
          <a:blip r:embed="rId5"/>
          <a:stretch>
            <a:fillRect/>
          </a:stretch>
        </p:blipFill>
        <p:spPr>
          <a:xfrm>
            <a:off x="5753160" y="3129480"/>
            <a:ext cx="4571640" cy="25142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1402200" y="3436920"/>
            <a:ext cx="10515240" cy="87552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Papel timbrado</a:t>
            </a:r>
            <a:endParaRPr/>
          </a:p>
        </p:txBody>
      </p:sp>
      <p:pic>
        <p:nvPicPr>
          <p:cNvPr id="212" name="Imagem 3"/>
          <p:cNvPicPr/>
          <p:nvPr/>
        </p:nvPicPr>
        <p:blipFill>
          <a:blip r:embed="rId2"/>
          <a:stretch>
            <a:fillRect/>
          </a:stretch>
        </p:blipFill>
        <p:spPr>
          <a:xfrm>
            <a:off x="0" y="-24480"/>
            <a:ext cx="12191760" cy="1123920"/>
          </a:xfrm>
          <a:prstGeom prst="rect">
            <a:avLst/>
          </a:prstGeom>
        </p:spPr>
      </p:pic>
      <p:sp>
        <p:nvSpPr>
          <p:cNvPr id="213"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214" name="Imagem 6"/>
          <p:cNvPicPr/>
          <p:nvPr/>
        </p:nvPicPr>
        <p:blipFill>
          <a:blip r:embed="rId3"/>
          <a:stretch>
            <a:fillRect/>
          </a:stretch>
        </p:blipFill>
        <p:spPr>
          <a:xfrm>
            <a:off x="5635080" y="1630080"/>
            <a:ext cx="3307320" cy="4678200"/>
          </a:xfrm>
          <a:prstGeom prst="rect">
            <a:avLst/>
          </a:prstGeom>
          <a:ln>
            <a:solidFill>
              <a:srgbClr val="000000"/>
            </a:solidFill>
          </a:ln>
        </p:spPr>
      </p:pic>
      <p:pic>
        <p:nvPicPr>
          <p:cNvPr id="215" name="Imagem 5"/>
          <p:cNvPicPr/>
          <p:nvPr/>
        </p:nvPicPr>
        <p:blipFill>
          <a:blip r:embed="rId4"/>
          <a:stretch>
            <a:fillRect/>
          </a:stretch>
        </p:blipFill>
        <p:spPr>
          <a:xfrm>
            <a:off x="8942760" y="222120"/>
            <a:ext cx="2835360" cy="15948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Envelope Ofício</a:t>
            </a:r>
            <a:endParaRPr/>
          </a:p>
        </p:txBody>
      </p:sp>
      <p:pic>
        <p:nvPicPr>
          <p:cNvPr id="217" name="Imagem 3"/>
          <p:cNvPicPr/>
          <p:nvPr/>
        </p:nvPicPr>
        <p:blipFill>
          <a:blip r:embed="rId2"/>
          <a:stretch>
            <a:fillRect/>
          </a:stretch>
        </p:blipFill>
        <p:spPr>
          <a:xfrm>
            <a:off x="0" y="-24480"/>
            <a:ext cx="12191760" cy="1123920"/>
          </a:xfrm>
          <a:prstGeom prst="rect">
            <a:avLst/>
          </a:prstGeom>
        </p:spPr>
      </p:pic>
      <p:sp>
        <p:nvSpPr>
          <p:cNvPr id="218"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219" name="Imagem 6"/>
          <p:cNvPicPr/>
          <p:nvPr/>
        </p:nvPicPr>
        <p:blipFill>
          <a:blip r:embed="rId3"/>
          <a:stretch>
            <a:fillRect/>
          </a:stretch>
        </p:blipFill>
        <p:spPr>
          <a:xfrm>
            <a:off x="8942760" y="222120"/>
            <a:ext cx="2835360" cy="1594800"/>
          </a:xfrm>
          <a:prstGeom prst="rect">
            <a:avLst/>
          </a:prstGeom>
        </p:spPr>
      </p:pic>
      <p:pic>
        <p:nvPicPr>
          <p:cNvPr id="220" name="Imagem 7"/>
          <p:cNvPicPr/>
          <p:nvPr/>
        </p:nvPicPr>
        <p:blipFill>
          <a:blip r:embed="rId4"/>
          <a:stretch>
            <a:fillRect/>
          </a:stretch>
        </p:blipFill>
        <p:spPr>
          <a:xfrm>
            <a:off x="838080" y="2639160"/>
            <a:ext cx="5748480" cy="3537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0" y="3612600"/>
            <a:ext cx="12180240" cy="577800"/>
          </a:xfrm>
          <a:prstGeom prst="rect">
            <a:avLst/>
          </a:prstGeom>
        </p:spPr>
        <p:txBody>
          <a:bodyPr lIns="90000" tIns="45000" rIns="90000" bIns="45000"/>
          <a:lstStyle/>
          <a:p>
            <a:pPr algn="ctr">
              <a:lnSpc>
                <a:spcPct val="100000"/>
              </a:lnSpc>
            </a:pPr>
            <a:r>
              <a:rPr lang="pt-BR" sz="3200" i="1">
                <a:solidFill>
                  <a:srgbClr val="FFFFFF"/>
                </a:solidFill>
                <a:latin typeface="Arial"/>
              </a:rPr>
              <a:t>Identidade Institucional</a:t>
            </a:r>
            <a:endParaRPr/>
          </a:p>
        </p:txBody>
      </p:sp>
      <p:pic>
        <p:nvPicPr>
          <p:cNvPr id="84" name="Imagem 8"/>
          <p:cNvPicPr/>
          <p:nvPr/>
        </p:nvPicPr>
        <p:blipFill>
          <a:blip r:embed="rId2"/>
          <a:stretch>
            <a:fillRect/>
          </a:stretch>
        </p:blipFill>
        <p:spPr>
          <a:xfrm>
            <a:off x="0" y="0"/>
            <a:ext cx="12180240" cy="6857640"/>
          </a:xfrm>
          <a:prstGeom prst="rect">
            <a:avLst/>
          </a:prstGeom>
        </p:spPr>
      </p:pic>
      <p:pic>
        <p:nvPicPr>
          <p:cNvPr id="85" name="Imagem 9"/>
          <p:cNvPicPr/>
          <p:nvPr/>
        </p:nvPicPr>
        <p:blipFill>
          <a:blip r:embed="rId3"/>
          <a:stretch>
            <a:fillRect/>
          </a:stretch>
        </p:blipFill>
        <p:spPr>
          <a:xfrm>
            <a:off x="3694320" y="646560"/>
            <a:ext cx="4791600" cy="4476960"/>
          </a:xfrm>
          <a:prstGeom prst="rect">
            <a:avLst/>
          </a:prstGeom>
        </p:spPr>
      </p:pic>
      <p:sp>
        <p:nvSpPr>
          <p:cNvPr id="86" name="CustomShape 2"/>
          <p:cNvSpPr/>
          <p:nvPr/>
        </p:nvSpPr>
        <p:spPr>
          <a:xfrm>
            <a:off x="0" y="3612600"/>
            <a:ext cx="12191760" cy="699840"/>
          </a:xfrm>
          <a:prstGeom prst="rect">
            <a:avLst/>
          </a:prstGeom>
        </p:spPr>
        <p:txBody>
          <a:bodyPr lIns="90000" tIns="45000" rIns="90000" bIns="45000"/>
          <a:lstStyle/>
          <a:p>
            <a:pPr algn="ctr">
              <a:lnSpc>
                <a:spcPct val="100000"/>
              </a:lnSpc>
            </a:pPr>
            <a:r>
              <a:rPr lang="pt-BR" sz="4000" b="1" i="1">
                <a:solidFill>
                  <a:srgbClr val="FFFFFF"/>
                </a:solidFill>
                <a:latin typeface="Arial"/>
              </a:rPr>
              <a:t>Identidade Institucional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Pasta proposta</a:t>
            </a:r>
            <a:endParaRPr/>
          </a:p>
        </p:txBody>
      </p:sp>
      <p:pic>
        <p:nvPicPr>
          <p:cNvPr id="222" name="Imagem 3"/>
          <p:cNvPicPr/>
          <p:nvPr/>
        </p:nvPicPr>
        <p:blipFill>
          <a:blip r:embed="rId2"/>
          <a:stretch>
            <a:fillRect/>
          </a:stretch>
        </p:blipFill>
        <p:spPr>
          <a:xfrm>
            <a:off x="0" y="-24480"/>
            <a:ext cx="12191760" cy="1123920"/>
          </a:xfrm>
          <a:prstGeom prst="rect">
            <a:avLst/>
          </a:prstGeom>
        </p:spPr>
      </p:pic>
      <p:sp>
        <p:nvSpPr>
          <p:cNvPr id="223"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224" name="Imagem 5"/>
          <p:cNvPicPr/>
          <p:nvPr/>
        </p:nvPicPr>
        <p:blipFill>
          <a:blip r:embed="rId3"/>
          <a:stretch>
            <a:fillRect/>
          </a:stretch>
        </p:blipFill>
        <p:spPr>
          <a:xfrm>
            <a:off x="8942760" y="222120"/>
            <a:ext cx="2835360" cy="1594800"/>
          </a:xfrm>
          <a:prstGeom prst="rect">
            <a:avLst/>
          </a:prstGeom>
        </p:spPr>
      </p:pic>
      <p:pic>
        <p:nvPicPr>
          <p:cNvPr id="225" name="Imagem 1"/>
          <p:cNvPicPr/>
          <p:nvPr/>
        </p:nvPicPr>
        <p:blipFill>
          <a:blip r:embed="rId4"/>
          <a:stretch>
            <a:fillRect/>
          </a:stretch>
        </p:blipFill>
        <p:spPr>
          <a:xfrm>
            <a:off x="853920" y="2649240"/>
            <a:ext cx="1882440" cy="3093480"/>
          </a:xfrm>
          <a:prstGeom prst="rect">
            <a:avLst/>
          </a:prstGeom>
          <a:ln>
            <a:solidFill>
              <a:srgbClr val="000000"/>
            </a:solidFill>
          </a:ln>
        </p:spPr>
      </p:pic>
      <p:pic>
        <p:nvPicPr>
          <p:cNvPr id="226" name="Imagem 6"/>
          <p:cNvPicPr/>
          <p:nvPr/>
        </p:nvPicPr>
        <p:blipFill>
          <a:blip r:embed="rId5"/>
          <a:stretch>
            <a:fillRect/>
          </a:stretch>
        </p:blipFill>
        <p:spPr>
          <a:xfrm>
            <a:off x="2725200" y="2657520"/>
            <a:ext cx="1878120" cy="3086280"/>
          </a:xfrm>
          <a:prstGeom prst="rect">
            <a:avLst/>
          </a:prstGeom>
          <a:ln>
            <a:solidFill>
              <a:srgbClr val="000000"/>
            </a:solidFill>
          </a:ln>
        </p:spPr>
      </p:pic>
      <p:pic>
        <p:nvPicPr>
          <p:cNvPr id="227" name="Imagem 8"/>
          <p:cNvPicPr/>
          <p:nvPr/>
        </p:nvPicPr>
        <p:blipFill>
          <a:blip r:embed="rId6"/>
          <a:stretch>
            <a:fillRect/>
          </a:stretch>
        </p:blipFill>
        <p:spPr>
          <a:xfrm>
            <a:off x="6703920" y="2657520"/>
            <a:ext cx="1878120" cy="3086280"/>
          </a:xfrm>
          <a:prstGeom prst="rect">
            <a:avLst/>
          </a:prstGeom>
          <a:ln>
            <a:solidFill>
              <a:srgbClr val="000000"/>
            </a:solidFill>
          </a:ln>
        </p:spPr>
      </p:pic>
      <p:pic>
        <p:nvPicPr>
          <p:cNvPr id="228" name="Imagem 7"/>
          <p:cNvPicPr/>
          <p:nvPr/>
        </p:nvPicPr>
        <p:blipFill>
          <a:blip r:embed="rId7"/>
          <a:stretch>
            <a:fillRect/>
          </a:stretch>
        </p:blipFill>
        <p:spPr>
          <a:xfrm>
            <a:off x="8609040" y="2657520"/>
            <a:ext cx="1878120" cy="3086280"/>
          </a:xfrm>
          <a:prstGeom prst="rect">
            <a:avLst/>
          </a:prstGeom>
          <a:ln>
            <a:solidFill>
              <a:srgbClr val="000000"/>
            </a:solidFill>
          </a:ln>
        </p:spPr>
      </p:pic>
      <p:sp>
        <p:nvSpPr>
          <p:cNvPr id="229" name="CustomShape 3"/>
          <p:cNvSpPr/>
          <p:nvPr/>
        </p:nvSpPr>
        <p:spPr>
          <a:xfrm>
            <a:off x="952920" y="5988600"/>
            <a:ext cx="3451320" cy="364680"/>
          </a:xfrm>
          <a:prstGeom prst="rect">
            <a:avLst/>
          </a:prstGeom>
        </p:spPr>
        <p:txBody>
          <a:bodyPr lIns="90000" tIns="45000" rIns="90000" bIns="45000"/>
          <a:lstStyle/>
          <a:p>
            <a:pPr algn="ctr">
              <a:lnSpc>
                <a:spcPct val="100000"/>
              </a:lnSpc>
            </a:pPr>
            <a:r>
              <a:rPr lang="pt-BR" b="1">
                <a:solidFill>
                  <a:srgbClr val="000000"/>
                </a:solidFill>
                <a:latin typeface="Calibri"/>
              </a:rPr>
              <a:t>FRENTE/TRÁS</a:t>
            </a:r>
            <a:endParaRPr/>
          </a:p>
        </p:txBody>
      </p:sp>
      <p:sp>
        <p:nvSpPr>
          <p:cNvPr id="230" name="CustomShape 4"/>
          <p:cNvSpPr/>
          <p:nvPr/>
        </p:nvSpPr>
        <p:spPr>
          <a:xfrm>
            <a:off x="6864480" y="5988600"/>
            <a:ext cx="3463920" cy="364680"/>
          </a:xfrm>
          <a:prstGeom prst="rect">
            <a:avLst/>
          </a:prstGeom>
        </p:spPr>
        <p:txBody>
          <a:bodyPr lIns="90000" tIns="45000" rIns="90000" bIns="45000"/>
          <a:lstStyle/>
          <a:p>
            <a:pPr algn="ctr">
              <a:lnSpc>
                <a:spcPct val="100000"/>
              </a:lnSpc>
            </a:pPr>
            <a:r>
              <a:rPr lang="pt-BR" b="1">
                <a:solidFill>
                  <a:srgbClr val="000000"/>
                </a:solidFill>
                <a:latin typeface="Calibri"/>
              </a:rPr>
              <a:t>INTERIOR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310320" y="3868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Brindes</a:t>
            </a:r>
            <a:endParaRPr/>
          </a:p>
        </p:txBody>
      </p:sp>
      <p:pic>
        <p:nvPicPr>
          <p:cNvPr id="232" name="Imagem 3"/>
          <p:cNvPicPr/>
          <p:nvPr/>
        </p:nvPicPr>
        <p:blipFill>
          <a:blip r:embed="rId2"/>
          <a:stretch>
            <a:fillRect/>
          </a:stretch>
        </p:blipFill>
        <p:spPr>
          <a:xfrm>
            <a:off x="0" y="-24480"/>
            <a:ext cx="12191760" cy="1123920"/>
          </a:xfrm>
          <a:prstGeom prst="rect">
            <a:avLst/>
          </a:prstGeom>
        </p:spPr>
      </p:pic>
      <p:sp>
        <p:nvSpPr>
          <p:cNvPr id="233"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Visual</a:t>
            </a:r>
            <a:endParaRPr/>
          </a:p>
        </p:txBody>
      </p:sp>
      <p:pic>
        <p:nvPicPr>
          <p:cNvPr id="234" name="Imagem 5"/>
          <p:cNvPicPr/>
          <p:nvPr/>
        </p:nvPicPr>
        <p:blipFill>
          <a:blip r:embed="rId3"/>
          <a:stretch>
            <a:fillRect/>
          </a:stretch>
        </p:blipFill>
        <p:spPr>
          <a:xfrm>
            <a:off x="8942760" y="222120"/>
            <a:ext cx="2835360" cy="1594800"/>
          </a:xfrm>
          <a:prstGeom prst="rect">
            <a:avLst/>
          </a:prstGeom>
        </p:spPr>
      </p:pic>
      <p:pic>
        <p:nvPicPr>
          <p:cNvPr id="235" name="Imagem 1"/>
          <p:cNvPicPr/>
          <p:nvPr/>
        </p:nvPicPr>
        <p:blipFill>
          <a:blip r:embed="rId4"/>
          <a:stretch>
            <a:fillRect/>
          </a:stretch>
        </p:blipFill>
        <p:spPr>
          <a:xfrm>
            <a:off x="8421120" y="2405880"/>
            <a:ext cx="3770640" cy="3770640"/>
          </a:xfrm>
          <a:prstGeom prst="rect">
            <a:avLst/>
          </a:prstGeom>
        </p:spPr>
      </p:pic>
      <p:pic>
        <p:nvPicPr>
          <p:cNvPr id="236" name="Imagem 6"/>
          <p:cNvPicPr/>
          <p:nvPr/>
        </p:nvPicPr>
        <p:blipFill>
          <a:blip r:embed="rId5"/>
          <a:stretch>
            <a:fillRect/>
          </a:stretch>
        </p:blipFill>
        <p:spPr>
          <a:xfrm>
            <a:off x="2593042" y="1412776"/>
            <a:ext cx="5078880" cy="524412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838080" y="365040"/>
            <a:ext cx="10515240" cy="1325160"/>
          </a:xfrm>
          <a:prstGeom prst="rect">
            <a:avLst/>
          </a:prstGeom>
        </p:spPr>
        <p:txBody>
          <a:bodyPr anchor="ctr"/>
          <a:lstStyle/>
          <a:p>
            <a:endParaRPr/>
          </a:p>
        </p:txBody>
      </p:sp>
      <p:sp>
        <p:nvSpPr>
          <p:cNvPr id="238" name="TextShape 2"/>
          <p:cNvSpPr txBox="1"/>
          <p:nvPr/>
        </p:nvSpPr>
        <p:spPr>
          <a:xfrm>
            <a:off x="838080" y="1825560"/>
            <a:ext cx="10515240" cy="4350960"/>
          </a:xfrm>
          <a:prstGeom prst="rect">
            <a:avLst/>
          </a:prstGeom>
        </p:spPr>
        <p:txBody>
          <a:bodyPr/>
          <a:lstStyle/>
          <a:p>
            <a:endParaRPr/>
          </a:p>
        </p:txBody>
      </p:sp>
      <p:pic>
        <p:nvPicPr>
          <p:cNvPr id="239" name="Imagem 3"/>
          <p:cNvPicPr/>
          <p:nvPr/>
        </p:nvPicPr>
        <p:blipFill>
          <a:blip r:embed="rId2"/>
          <a:stretch>
            <a:fillRect/>
          </a:stretch>
        </p:blipFill>
        <p:spPr>
          <a:xfrm>
            <a:off x="0" y="0"/>
            <a:ext cx="12180240" cy="6857640"/>
          </a:xfrm>
          <a:prstGeom prst="rect">
            <a:avLst/>
          </a:prstGeom>
        </p:spPr>
      </p:pic>
      <p:pic>
        <p:nvPicPr>
          <p:cNvPr id="240" name="Imagem 4"/>
          <p:cNvPicPr/>
          <p:nvPr/>
        </p:nvPicPr>
        <p:blipFill>
          <a:blip r:embed="rId3"/>
          <a:stretch>
            <a:fillRect/>
          </a:stretch>
        </p:blipFill>
        <p:spPr>
          <a:xfrm>
            <a:off x="3694320" y="646560"/>
            <a:ext cx="4791600" cy="4476960"/>
          </a:xfrm>
          <a:prstGeom prst="rect">
            <a:avLst/>
          </a:prstGeom>
        </p:spPr>
      </p:pic>
      <p:sp>
        <p:nvSpPr>
          <p:cNvPr id="241" name="CustomShape 3"/>
          <p:cNvSpPr/>
          <p:nvPr/>
        </p:nvSpPr>
        <p:spPr>
          <a:xfrm>
            <a:off x="0" y="3736080"/>
            <a:ext cx="12191760" cy="2284920"/>
          </a:xfrm>
          <a:prstGeom prst="rect">
            <a:avLst/>
          </a:prstGeom>
        </p:spPr>
        <p:txBody>
          <a:bodyPr lIns="90000" tIns="45000" rIns="90000" bIns="45000"/>
          <a:lstStyle/>
          <a:p>
            <a:pPr algn="ctr">
              <a:lnSpc>
                <a:spcPct val="100000"/>
              </a:lnSpc>
            </a:pPr>
            <a:r>
              <a:rPr lang="pt-BR" sz="3600" b="1" i="1">
                <a:solidFill>
                  <a:srgbClr val="FFFFFF"/>
                </a:solidFill>
                <a:latin typeface="Arial"/>
              </a:rPr>
              <a:t>Análise do composto
 de Marketing
Produto/serviço principal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838080" y="148392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Produto: Paletas Naturais</a:t>
            </a:r>
            <a:endParaRPr/>
          </a:p>
        </p:txBody>
      </p:sp>
      <p:pic>
        <p:nvPicPr>
          <p:cNvPr id="243" name="Imagem 3"/>
          <p:cNvPicPr/>
          <p:nvPr/>
        </p:nvPicPr>
        <p:blipFill>
          <a:blip r:embed="rId2"/>
          <a:stretch>
            <a:fillRect/>
          </a:stretch>
        </p:blipFill>
        <p:spPr>
          <a:xfrm>
            <a:off x="0" y="-24480"/>
            <a:ext cx="12191760" cy="1123920"/>
          </a:xfrm>
          <a:prstGeom prst="rect">
            <a:avLst/>
          </a:prstGeom>
        </p:spPr>
      </p:pic>
      <p:sp>
        <p:nvSpPr>
          <p:cNvPr id="244"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Composto de marketing</a:t>
            </a:r>
            <a:endParaRPr/>
          </a:p>
        </p:txBody>
      </p:sp>
      <p:pic>
        <p:nvPicPr>
          <p:cNvPr id="245" name="Imagem 5"/>
          <p:cNvPicPr/>
          <p:nvPr/>
        </p:nvPicPr>
        <p:blipFill>
          <a:blip r:embed="rId3"/>
          <a:stretch>
            <a:fillRect/>
          </a:stretch>
        </p:blipFill>
        <p:spPr>
          <a:xfrm>
            <a:off x="8942760" y="222120"/>
            <a:ext cx="2835360" cy="1594800"/>
          </a:xfrm>
          <a:prstGeom prst="rect">
            <a:avLst/>
          </a:prstGeom>
        </p:spPr>
      </p:pic>
      <p:pic>
        <p:nvPicPr>
          <p:cNvPr id="246" name="Imagem 9"/>
          <p:cNvPicPr/>
          <p:nvPr/>
        </p:nvPicPr>
        <p:blipFill>
          <a:blip r:embed="rId4"/>
          <a:stretch>
            <a:fillRect/>
          </a:stretch>
        </p:blipFill>
        <p:spPr>
          <a:xfrm>
            <a:off x="6671520" y="1993320"/>
            <a:ext cx="4541760" cy="4346640"/>
          </a:xfrm>
          <a:prstGeom prst="rect">
            <a:avLst/>
          </a:prstGeom>
          <a:ln>
            <a:solidFill>
              <a:srgbClr val="FFFFFF"/>
            </a:solidFill>
          </a:ln>
        </p:spPr>
      </p:pic>
      <p:sp>
        <p:nvSpPr>
          <p:cNvPr id="247" name="CustomShape 3"/>
          <p:cNvSpPr/>
          <p:nvPr/>
        </p:nvSpPr>
        <p:spPr>
          <a:xfrm>
            <a:off x="838080" y="2735640"/>
            <a:ext cx="5544720" cy="2834640"/>
          </a:xfrm>
          <a:prstGeom prst="rect">
            <a:avLst/>
          </a:prstGeom>
        </p:spPr>
        <p:txBody>
          <a:bodyPr lIns="90000" tIns="45000" rIns="90000" bIns="45000"/>
          <a:lstStyle/>
          <a:p>
            <a:pPr>
              <a:lnSpc>
                <a:spcPct val="100000"/>
              </a:lnSpc>
            </a:pPr>
            <a:r>
              <a:rPr lang="pt-BR" b="1">
                <a:solidFill>
                  <a:srgbClr val="000000"/>
                </a:solidFill>
                <a:latin typeface="Arial"/>
              </a:rPr>
              <a:t>❑</a:t>
            </a:r>
            <a:r>
              <a:rPr lang="pt-BR" sz="2000" b="1">
                <a:solidFill>
                  <a:srgbClr val="000000"/>
                </a:solidFill>
                <a:latin typeface="Arial"/>
              </a:rPr>
              <a:t> </a:t>
            </a:r>
            <a:r>
              <a:rPr lang="pt-BR" sz="2000" i="1">
                <a:solidFill>
                  <a:srgbClr val="000000"/>
                </a:solidFill>
                <a:latin typeface="Calibri"/>
              </a:rPr>
              <a:t>Paletas apenas com 60 calorias; 
</a:t>
            </a:r>
            <a:r>
              <a:rPr lang="pt-BR" b="1">
                <a:solidFill>
                  <a:srgbClr val="000000"/>
                </a:solidFill>
                <a:latin typeface="Arial"/>
              </a:rPr>
              <a:t>❑</a:t>
            </a:r>
            <a:r>
              <a:rPr lang="pt-BR" sz="2000" b="1">
                <a:solidFill>
                  <a:srgbClr val="000000"/>
                </a:solidFill>
                <a:latin typeface="Arial"/>
              </a:rPr>
              <a:t> </a:t>
            </a:r>
            <a:r>
              <a:rPr lang="pt-BR" sz="2000" i="1">
                <a:solidFill>
                  <a:srgbClr val="000000"/>
                </a:solidFill>
                <a:latin typeface="Calibri"/>
              </a:rPr>
              <a:t>Composto por frutas naturais;
</a:t>
            </a:r>
            <a:r>
              <a:rPr lang="pt-BR" b="1">
                <a:solidFill>
                  <a:srgbClr val="000000"/>
                </a:solidFill>
                <a:latin typeface="Arial"/>
              </a:rPr>
              <a:t>❑ </a:t>
            </a:r>
            <a:r>
              <a:rPr lang="pt-BR" sz="2000" i="1">
                <a:solidFill>
                  <a:srgbClr val="000000"/>
                </a:solidFill>
                <a:latin typeface="Calibri"/>
              </a:rPr>
              <a:t>Formato de picolés sem  embalagens para o consumo próprio dentro do estabelecimento; 
</a:t>
            </a:r>
            <a:r>
              <a:rPr lang="pt-BR" b="1">
                <a:solidFill>
                  <a:srgbClr val="000000"/>
                </a:solidFill>
                <a:latin typeface="Arial"/>
              </a:rPr>
              <a:t>❑</a:t>
            </a:r>
            <a:r>
              <a:rPr lang="pt-BR" sz="2000" b="1">
                <a:solidFill>
                  <a:srgbClr val="000000"/>
                </a:solidFill>
                <a:latin typeface="Arial"/>
              </a:rPr>
              <a:t> </a:t>
            </a:r>
            <a:r>
              <a:rPr lang="pt-BR" sz="2000" i="1">
                <a:solidFill>
                  <a:srgbClr val="000000"/>
                </a:solidFill>
                <a:latin typeface="Calibri"/>
              </a:rPr>
              <a:t>Embalagens térmicas para encomendas; 
</a:t>
            </a:r>
            <a:r>
              <a:rPr lang="pt-BR" b="1">
                <a:solidFill>
                  <a:srgbClr val="000000"/>
                </a:solidFill>
                <a:latin typeface="Arial"/>
              </a:rPr>
              <a:t>❑</a:t>
            </a:r>
            <a:r>
              <a:rPr lang="pt-BR" sz="2000" b="1">
                <a:solidFill>
                  <a:srgbClr val="000000"/>
                </a:solidFill>
                <a:latin typeface="Arial"/>
              </a:rPr>
              <a:t> </a:t>
            </a:r>
            <a:r>
              <a:rPr lang="pt-BR" sz="2000" i="1">
                <a:solidFill>
                  <a:srgbClr val="000000"/>
                </a:solidFill>
                <a:latin typeface="Calibri"/>
              </a:rPr>
              <a:t>Variedades de sabores com frutas frescas: </a:t>
            </a:r>
            <a:endParaRPr/>
          </a:p>
          <a:p>
            <a:pPr>
              <a:lnSpc>
                <a:spcPct val="100000"/>
              </a:lnSpc>
            </a:pPr>
            <a:r>
              <a:rPr lang="pt-BR" sz="2000" i="1">
                <a:solidFill>
                  <a:srgbClr val="000000"/>
                </a:solidFill>
                <a:latin typeface="Calibri"/>
              </a:rPr>
              <a:t>lichia, amora, frutas vermelhas, melancia, jaca, pêssego, mamão papaia, fruta do conde, graviola, jabuticaba, macadamia, entre outros;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06240" y="169740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Preço
</a:t>
            </a:r>
            <a:r>
              <a:rPr lang="pt-BR" sz="2000" b="1">
                <a:solidFill>
                  <a:srgbClr val="000000"/>
                </a:solidFill>
                <a:latin typeface="Arial"/>
              </a:rPr>
              <a:t>
</a:t>
            </a:r>
            <a:endParaRPr/>
          </a:p>
        </p:txBody>
      </p:sp>
      <p:pic>
        <p:nvPicPr>
          <p:cNvPr id="249" name="Imagem 3"/>
          <p:cNvPicPr/>
          <p:nvPr/>
        </p:nvPicPr>
        <p:blipFill>
          <a:blip r:embed="rId2"/>
          <a:stretch>
            <a:fillRect/>
          </a:stretch>
        </p:blipFill>
        <p:spPr>
          <a:xfrm>
            <a:off x="0" y="-24480"/>
            <a:ext cx="12191760" cy="1123920"/>
          </a:xfrm>
          <a:prstGeom prst="rect">
            <a:avLst/>
          </a:prstGeom>
        </p:spPr>
      </p:pic>
      <p:sp>
        <p:nvSpPr>
          <p:cNvPr id="250"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Composto de marketing</a:t>
            </a:r>
            <a:endParaRPr/>
          </a:p>
        </p:txBody>
      </p:sp>
      <p:pic>
        <p:nvPicPr>
          <p:cNvPr id="251" name="Imagem 5"/>
          <p:cNvPicPr/>
          <p:nvPr/>
        </p:nvPicPr>
        <p:blipFill>
          <a:blip r:embed="rId3"/>
          <a:stretch>
            <a:fillRect/>
          </a:stretch>
        </p:blipFill>
        <p:spPr>
          <a:xfrm>
            <a:off x="8942760" y="222120"/>
            <a:ext cx="2835360" cy="1594800"/>
          </a:xfrm>
          <a:prstGeom prst="rect">
            <a:avLst/>
          </a:prstGeom>
        </p:spPr>
      </p:pic>
      <p:pic>
        <p:nvPicPr>
          <p:cNvPr id="252" name="Espaço Reservado para Conteúdo 12"/>
          <p:cNvPicPr/>
          <p:nvPr/>
        </p:nvPicPr>
        <p:blipFill>
          <a:blip r:embed="rId4"/>
          <a:stretch>
            <a:fillRect/>
          </a:stretch>
        </p:blipFill>
        <p:spPr>
          <a:xfrm>
            <a:off x="619560" y="2762640"/>
            <a:ext cx="1621080" cy="1621080"/>
          </a:xfrm>
          <a:prstGeom prst="rect">
            <a:avLst/>
          </a:prstGeom>
          <a:ln>
            <a:solidFill>
              <a:srgbClr val="000000"/>
            </a:solidFill>
          </a:ln>
        </p:spPr>
      </p:pic>
      <p:sp>
        <p:nvSpPr>
          <p:cNvPr id="253" name="CustomShape 3"/>
          <p:cNvSpPr/>
          <p:nvPr/>
        </p:nvSpPr>
        <p:spPr>
          <a:xfrm>
            <a:off x="1033920" y="3250080"/>
            <a:ext cx="5125320" cy="639000"/>
          </a:xfrm>
          <a:prstGeom prst="rect">
            <a:avLst/>
          </a:prstGeom>
        </p:spPr>
        <p:txBody>
          <a:bodyPr lIns="90000" tIns="45000" rIns="90000" bIns="45000"/>
          <a:lstStyle/>
          <a:p>
            <a:pPr algn="ctr">
              <a:lnSpc>
                <a:spcPct val="100000"/>
              </a:lnSpc>
            </a:pPr>
            <a:r>
              <a:rPr lang="pt-BR" i="1">
                <a:solidFill>
                  <a:srgbClr val="000000"/>
                </a:solidFill>
                <a:latin typeface="Calibri Light"/>
              </a:rPr>
              <a:t>Paleta de frutas
naturais R$7,00</a:t>
            </a:r>
            <a:endParaRPr/>
          </a:p>
        </p:txBody>
      </p:sp>
      <p:pic>
        <p:nvPicPr>
          <p:cNvPr id="254" name="Imagem 8"/>
          <p:cNvPicPr/>
          <p:nvPr/>
        </p:nvPicPr>
        <p:blipFill>
          <a:blip r:embed="rId5"/>
          <a:stretch>
            <a:fillRect/>
          </a:stretch>
        </p:blipFill>
        <p:spPr>
          <a:xfrm>
            <a:off x="619560" y="4673160"/>
            <a:ext cx="1621080" cy="1215360"/>
          </a:xfrm>
          <a:prstGeom prst="rect">
            <a:avLst/>
          </a:prstGeom>
          <a:ln>
            <a:solidFill>
              <a:srgbClr val="000000"/>
            </a:solidFill>
          </a:ln>
        </p:spPr>
      </p:pic>
      <p:sp>
        <p:nvSpPr>
          <p:cNvPr id="255" name="CustomShape 4"/>
          <p:cNvSpPr/>
          <p:nvPr/>
        </p:nvSpPr>
        <p:spPr>
          <a:xfrm>
            <a:off x="2252160" y="4957920"/>
            <a:ext cx="2697840" cy="639000"/>
          </a:xfrm>
          <a:prstGeom prst="rect">
            <a:avLst/>
          </a:prstGeom>
        </p:spPr>
        <p:txBody>
          <a:bodyPr lIns="90000" tIns="45000" rIns="90000" bIns="45000"/>
          <a:lstStyle/>
          <a:p>
            <a:pPr algn="ctr">
              <a:lnSpc>
                <a:spcPct val="100000"/>
              </a:lnSpc>
            </a:pPr>
            <a:r>
              <a:rPr lang="pt-BR" i="1">
                <a:solidFill>
                  <a:srgbClr val="000000"/>
                </a:solidFill>
                <a:latin typeface="Calibri Light"/>
              </a:rPr>
              <a:t>Paleta de chocolate zero açúcar R$10,00</a:t>
            </a:r>
            <a:endParaRPr/>
          </a:p>
        </p:txBody>
      </p:sp>
      <p:pic>
        <p:nvPicPr>
          <p:cNvPr id="256" name="Espaço Reservado para Conteúdo 6"/>
          <p:cNvPicPr/>
          <p:nvPr/>
        </p:nvPicPr>
        <p:blipFill>
          <a:blip r:embed="rId6"/>
          <a:stretch>
            <a:fillRect/>
          </a:stretch>
        </p:blipFill>
        <p:spPr>
          <a:xfrm>
            <a:off x="6744240" y="2762640"/>
            <a:ext cx="2012400" cy="1237320"/>
          </a:xfrm>
          <a:prstGeom prst="rect">
            <a:avLst/>
          </a:prstGeom>
          <a:ln>
            <a:solidFill>
              <a:srgbClr val="000000"/>
            </a:solidFill>
          </a:ln>
        </p:spPr>
      </p:pic>
      <p:pic>
        <p:nvPicPr>
          <p:cNvPr id="257" name="Imagem 11"/>
          <p:cNvPicPr/>
          <p:nvPr/>
        </p:nvPicPr>
        <p:blipFill>
          <a:blip r:embed="rId7"/>
          <a:stretch>
            <a:fillRect/>
          </a:stretch>
        </p:blipFill>
        <p:spPr>
          <a:xfrm>
            <a:off x="6744240" y="4425480"/>
            <a:ext cx="2012400" cy="1463040"/>
          </a:xfrm>
          <a:prstGeom prst="rect">
            <a:avLst/>
          </a:prstGeom>
          <a:ln>
            <a:solidFill>
              <a:srgbClr val="000000"/>
            </a:solidFill>
          </a:ln>
        </p:spPr>
      </p:pic>
      <p:sp>
        <p:nvSpPr>
          <p:cNvPr id="258" name="CustomShape 5"/>
          <p:cNvSpPr/>
          <p:nvPr/>
        </p:nvSpPr>
        <p:spPr>
          <a:xfrm>
            <a:off x="8619120" y="3122280"/>
            <a:ext cx="2621160" cy="1187640"/>
          </a:xfrm>
          <a:prstGeom prst="rect">
            <a:avLst/>
          </a:prstGeom>
        </p:spPr>
        <p:txBody>
          <a:bodyPr lIns="90000" tIns="45000" rIns="90000" bIns="45000"/>
          <a:lstStyle/>
          <a:p>
            <a:pPr algn="ctr">
              <a:lnSpc>
                <a:spcPct val="100000"/>
              </a:lnSpc>
            </a:pPr>
            <a:r>
              <a:rPr lang="pt-BR" i="1">
                <a:solidFill>
                  <a:srgbClr val="000000"/>
                </a:solidFill>
                <a:latin typeface="Calibri Light"/>
              </a:rPr>
              <a:t>Paletas de frutas light R$7,00</a:t>
            </a:r>
            <a:endParaRPr/>
          </a:p>
          <a:p>
            <a:pPr algn="ctr">
              <a:lnSpc>
                <a:spcPct val="100000"/>
              </a:lnSpc>
            </a:pPr>
            <a:endParaRPr/>
          </a:p>
          <a:p>
            <a:pPr>
              <a:lnSpc>
                <a:spcPct val="100000"/>
              </a:lnSpc>
            </a:pPr>
            <a:endParaRPr/>
          </a:p>
        </p:txBody>
      </p:sp>
      <p:sp>
        <p:nvSpPr>
          <p:cNvPr id="259" name="CustomShape 6"/>
          <p:cNvSpPr/>
          <p:nvPr/>
        </p:nvSpPr>
        <p:spPr>
          <a:xfrm>
            <a:off x="8831520" y="4819320"/>
            <a:ext cx="2196000" cy="913320"/>
          </a:xfrm>
          <a:prstGeom prst="rect">
            <a:avLst/>
          </a:prstGeom>
        </p:spPr>
        <p:txBody>
          <a:bodyPr wrap="none" lIns="90000" tIns="45000" rIns="90000" bIns="45000"/>
          <a:lstStyle/>
          <a:p>
            <a:pPr algn="ctr">
              <a:lnSpc>
                <a:spcPct val="100000"/>
              </a:lnSpc>
            </a:pPr>
            <a:r>
              <a:rPr lang="pt-BR" i="1">
                <a:solidFill>
                  <a:srgbClr val="000000"/>
                </a:solidFill>
                <a:latin typeface="Calibri Light"/>
              </a:rPr>
              <a:t>Paletas de frutas
sem lactose R$7,00</a:t>
            </a:r>
            <a:endParaRPr/>
          </a:p>
          <a:p>
            <a:pPr>
              <a:lnSpc>
                <a:spcPct val="100000"/>
              </a:lnSpc>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619200" y="1709640"/>
            <a:ext cx="10515240" cy="373752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Praça</a:t>
            </a:r>
            <a:r>
              <a:rPr lang="pt-BR" sz="2800">
                <a:solidFill>
                  <a:srgbClr val="000000"/>
                </a:solidFill>
                <a:latin typeface="Calibri"/>
              </a:rPr>
              <a:t>
</a:t>
            </a:r>
            <a:endParaRPr/>
          </a:p>
        </p:txBody>
      </p:sp>
      <p:pic>
        <p:nvPicPr>
          <p:cNvPr id="261" name="Imagem 3"/>
          <p:cNvPicPr/>
          <p:nvPr/>
        </p:nvPicPr>
        <p:blipFill>
          <a:blip r:embed="rId2"/>
          <a:stretch>
            <a:fillRect/>
          </a:stretch>
        </p:blipFill>
        <p:spPr>
          <a:xfrm>
            <a:off x="0" y="-24480"/>
            <a:ext cx="12191760" cy="1123920"/>
          </a:xfrm>
          <a:prstGeom prst="rect">
            <a:avLst/>
          </a:prstGeom>
        </p:spPr>
      </p:pic>
      <p:sp>
        <p:nvSpPr>
          <p:cNvPr id="262"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Composto de marketing</a:t>
            </a:r>
            <a:endParaRPr/>
          </a:p>
        </p:txBody>
      </p:sp>
      <p:pic>
        <p:nvPicPr>
          <p:cNvPr id="263" name="Imagem 5"/>
          <p:cNvPicPr/>
          <p:nvPr/>
        </p:nvPicPr>
        <p:blipFill>
          <a:blip r:embed="rId3"/>
          <a:stretch>
            <a:fillRect/>
          </a:stretch>
        </p:blipFill>
        <p:spPr>
          <a:xfrm>
            <a:off x="8942760" y="222120"/>
            <a:ext cx="2835360" cy="1594800"/>
          </a:xfrm>
          <a:prstGeom prst="rect">
            <a:avLst/>
          </a:prstGeom>
        </p:spPr>
      </p:pic>
      <p:sp>
        <p:nvSpPr>
          <p:cNvPr id="264" name="CustomShape 3"/>
          <p:cNvSpPr/>
          <p:nvPr/>
        </p:nvSpPr>
        <p:spPr>
          <a:xfrm>
            <a:off x="619200" y="2427480"/>
            <a:ext cx="11352960" cy="4326840"/>
          </a:xfrm>
          <a:prstGeom prst="rect">
            <a:avLst/>
          </a:prstGeom>
        </p:spPr>
        <p:txBody>
          <a:bodyPr lIns="90000" tIns="45000" rIns="90000" bIns="45000"/>
          <a:lstStyle/>
          <a:p>
            <a:pPr>
              <a:lnSpc>
                <a:spcPct val="100000"/>
              </a:lnSpc>
            </a:pP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Único local de venda</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Estabelecimento refrigerado , com boa ventilação .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Lavatórios exclusivos , e com ponto estratégico para a higienização dos  funcionários.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Sanitários para funcionários  , separado por sexo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Sanitários publico ( consumidores ) , separado por sexo , inclusive  para portadores de deficiência.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Lavabo para higienização do publico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Ambiente com iluminação uniforme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Espaço amplo de 240m²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Área independente para recebimento e armazenamento de mercadorias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Estrados e prateleiras com altura mínima de 25 cm do chão do piso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As paletas serão expostas  em freezer buffet .
</a:t>
            </a: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Conservados em temperatura de  18º – 20º C em freezer</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massas oferecidos em pratos montados pelos funcionários .</a:t>
            </a:r>
            <a:endParaRPr dirty="0"/>
          </a:p>
          <a:p>
            <a:pPr>
              <a:lnSpc>
                <a:spcPct val="100000"/>
              </a:lnSpc>
            </a:pPr>
            <a:r>
              <a:rPr lang="pt-BR" sz="1100" b="1" dirty="0">
                <a:solidFill>
                  <a:srgbClr val="000000"/>
                </a:solidFill>
                <a:latin typeface="Calibri Light"/>
              </a:rPr>
              <a:t>❑</a:t>
            </a:r>
            <a:r>
              <a:rPr lang="pt-BR" b="1" dirty="0">
                <a:solidFill>
                  <a:srgbClr val="000000"/>
                </a:solidFill>
                <a:latin typeface="Calibri Light"/>
              </a:rPr>
              <a:t> </a:t>
            </a:r>
            <a:r>
              <a:rPr lang="pt-BR" i="1" dirty="0">
                <a:solidFill>
                  <a:srgbClr val="000000"/>
                </a:solidFill>
                <a:latin typeface="Calibri Light"/>
              </a:rPr>
              <a:t>Pratos com acompanhamento de frutas frescas . </a:t>
            </a:r>
            <a:endParaRPr dirty="0"/>
          </a:p>
          <a:p>
            <a:pPr>
              <a:lnSpc>
                <a:spcPct val="100000"/>
              </a:lnSpc>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a:t>
            </a:r>
            <a:r>
              <a:rPr lang="pt-BR" sz="2800" b="1">
                <a:solidFill>
                  <a:srgbClr val="000000"/>
                </a:solidFill>
                <a:latin typeface="Arial"/>
              </a:rPr>
              <a:t> </a:t>
            </a:r>
            <a:r>
              <a:rPr lang="pt-BR" sz="2400" b="1">
                <a:solidFill>
                  <a:srgbClr val="000000"/>
                </a:solidFill>
                <a:latin typeface="Arial"/>
              </a:rPr>
              <a:t>Promoção
</a:t>
            </a:r>
            <a:r>
              <a:rPr lang="pt-BR" sz="1100" b="1">
                <a:solidFill>
                  <a:srgbClr val="000000"/>
                </a:solidFill>
                <a:latin typeface="Arial"/>
              </a:rPr>
              <a:t>❑</a:t>
            </a:r>
            <a:r>
              <a:rPr lang="pt-BR" sz="1100" b="1" i="1">
                <a:solidFill>
                  <a:srgbClr val="000000"/>
                </a:solidFill>
                <a:latin typeface="Arial"/>
              </a:rPr>
              <a:t>  </a:t>
            </a:r>
            <a:r>
              <a:rPr lang="pt-BR" sz="2000" i="1">
                <a:solidFill>
                  <a:srgbClr val="000000"/>
                </a:solidFill>
                <a:latin typeface="Calibri"/>
              </a:rPr>
              <a:t>Radio </a:t>
            </a:r>
            <a:endParaRPr/>
          </a:p>
          <a:p>
            <a:pPr>
              <a:lnSpc>
                <a:spcPct val="100000"/>
              </a:lnSpc>
            </a:pPr>
            <a:r>
              <a:rPr lang="pt-BR" sz="1100" b="1">
                <a:solidFill>
                  <a:srgbClr val="000000"/>
                </a:solidFill>
                <a:latin typeface="Arial"/>
              </a:rPr>
              <a:t>❑</a:t>
            </a:r>
            <a:r>
              <a:rPr lang="pt-BR" sz="1000" b="1" i="1">
                <a:solidFill>
                  <a:srgbClr val="000000"/>
                </a:solidFill>
                <a:latin typeface="Arial"/>
              </a:rPr>
              <a:t>  </a:t>
            </a:r>
            <a:r>
              <a:rPr lang="pt-BR" sz="2000" i="1">
                <a:solidFill>
                  <a:srgbClr val="000000"/>
                </a:solidFill>
                <a:latin typeface="Calibri"/>
              </a:rPr>
              <a:t>Panfletos
</a:t>
            </a:r>
            <a:r>
              <a:rPr lang="pt-BR" sz="1100" b="1">
                <a:solidFill>
                  <a:srgbClr val="000000"/>
                </a:solidFill>
                <a:latin typeface="Arial"/>
              </a:rPr>
              <a:t>❑</a:t>
            </a:r>
            <a:r>
              <a:rPr lang="pt-BR" sz="2800" b="1" i="1">
                <a:solidFill>
                  <a:srgbClr val="000000"/>
                </a:solidFill>
                <a:latin typeface="Arial"/>
              </a:rPr>
              <a:t> </a:t>
            </a:r>
            <a:r>
              <a:rPr lang="pt-BR" sz="2000" i="1">
                <a:solidFill>
                  <a:srgbClr val="000000"/>
                </a:solidFill>
                <a:latin typeface="Calibri"/>
              </a:rPr>
              <a:t>Outdoor
</a:t>
            </a:r>
            <a:r>
              <a:rPr lang="pt-BR" sz="1100" b="1">
                <a:solidFill>
                  <a:srgbClr val="000000"/>
                </a:solidFill>
                <a:latin typeface="Arial"/>
              </a:rPr>
              <a:t>❑</a:t>
            </a:r>
            <a:r>
              <a:rPr lang="pt-BR" sz="2800" b="1" i="1">
                <a:solidFill>
                  <a:srgbClr val="000000"/>
                </a:solidFill>
                <a:latin typeface="Arial"/>
              </a:rPr>
              <a:t> </a:t>
            </a:r>
            <a:r>
              <a:rPr lang="pt-BR" sz="2000" i="1">
                <a:solidFill>
                  <a:srgbClr val="000000"/>
                </a:solidFill>
                <a:latin typeface="Calibri"/>
              </a:rPr>
              <a:t>Sites </a:t>
            </a:r>
            <a:r>
              <a:rPr lang="pt-BR" sz="2800" i="1">
                <a:solidFill>
                  <a:srgbClr val="000000"/>
                </a:solidFill>
                <a:latin typeface="Calibri"/>
              </a:rPr>
              <a:t> </a:t>
            </a:r>
            <a:endParaRPr/>
          </a:p>
        </p:txBody>
      </p:sp>
      <p:pic>
        <p:nvPicPr>
          <p:cNvPr id="266" name="Imagem 3"/>
          <p:cNvPicPr/>
          <p:nvPr/>
        </p:nvPicPr>
        <p:blipFill>
          <a:blip r:embed="rId2"/>
          <a:stretch>
            <a:fillRect/>
          </a:stretch>
        </p:blipFill>
        <p:spPr>
          <a:xfrm>
            <a:off x="0" y="-24480"/>
            <a:ext cx="12191760" cy="1123920"/>
          </a:xfrm>
          <a:prstGeom prst="rect">
            <a:avLst/>
          </a:prstGeom>
        </p:spPr>
      </p:pic>
      <p:sp>
        <p:nvSpPr>
          <p:cNvPr id="267"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Composto de marketing</a:t>
            </a:r>
            <a:endParaRPr/>
          </a:p>
        </p:txBody>
      </p:sp>
      <p:pic>
        <p:nvPicPr>
          <p:cNvPr id="268"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838080" y="365040"/>
            <a:ext cx="10515240" cy="1325160"/>
          </a:xfrm>
          <a:prstGeom prst="rect">
            <a:avLst/>
          </a:prstGeom>
        </p:spPr>
        <p:txBody>
          <a:bodyPr anchor="ctr"/>
          <a:lstStyle/>
          <a:p>
            <a:endParaRPr/>
          </a:p>
        </p:txBody>
      </p:sp>
      <p:sp>
        <p:nvSpPr>
          <p:cNvPr id="270" name="TextShape 2"/>
          <p:cNvSpPr txBox="1"/>
          <p:nvPr/>
        </p:nvSpPr>
        <p:spPr>
          <a:xfrm>
            <a:off x="838080" y="1825560"/>
            <a:ext cx="10515240" cy="4350960"/>
          </a:xfrm>
          <a:prstGeom prst="rect">
            <a:avLst/>
          </a:prstGeom>
        </p:spPr>
        <p:txBody>
          <a:bodyPr/>
          <a:lstStyle/>
          <a:p>
            <a:endParaRPr/>
          </a:p>
        </p:txBody>
      </p:sp>
      <p:pic>
        <p:nvPicPr>
          <p:cNvPr id="271" name="Imagem 3"/>
          <p:cNvPicPr/>
          <p:nvPr/>
        </p:nvPicPr>
        <p:blipFill>
          <a:blip r:embed="rId2"/>
          <a:stretch>
            <a:fillRect/>
          </a:stretch>
        </p:blipFill>
        <p:spPr>
          <a:xfrm>
            <a:off x="0" y="0"/>
            <a:ext cx="12180240" cy="6857640"/>
          </a:xfrm>
          <a:prstGeom prst="rect">
            <a:avLst/>
          </a:prstGeom>
        </p:spPr>
      </p:pic>
      <p:pic>
        <p:nvPicPr>
          <p:cNvPr id="272" name="Imagem 4"/>
          <p:cNvPicPr/>
          <p:nvPr/>
        </p:nvPicPr>
        <p:blipFill>
          <a:blip r:embed="rId3"/>
          <a:stretch>
            <a:fillRect/>
          </a:stretch>
        </p:blipFill>
        <p:spPr>
          <a:xfrm>
            <a:off x="3694320" y="646560"/>
            <a:ext cx="4791600" cy="4476960"/>
          </a:xfrm>
          <a:prstGeom prst="rect">
            <a:avLst/>
          </a:prstGeom>
        </p:spPr>
      </p:pic>
      <p:pic>
        <p:nvPicPr>
          <p:cNvPr id="273" name="Imagem 6"/>
          <p:cNvPicPr/>
          <p:nvPr/>
        </p:nvPicPr>
        <p:blipFill>
          <a:blip r:embed="rId2"/>
          <a:stretch>
            <a:fillRect/>
          </a:stretch>
        </p:blipFill>
        <p:spPr>
          <a:xfrm>
            <a:off x="11160" y="0"/>
            <a:ext cx="12180240" cy="6857640"/>
          </a:xfrm>
          <a:prstGeom prst="rect">
            <a:avLst/>
          </a:prstGeom>
        </p:spPr>
      </p:pic>
      <p:pic>
        <p:nvPicPr>
          <p:cNvPr id="274" name="Imagem 7"/>
          <p:cNvPicPr/>
          <p:nvPr/>
        </p:nvPicPr>
        <p:blipFill>
          <a:blip r:embed="rId3"/>
          <a:stretch>
            <a:fillRect/>
          </a:stretch>
        </p:blipFill>
        <p:spPr>
          <a:xfrm>
            <a:off x="3694320" y="646560"/>
            <a:ext cx="4791600" cy="4476960"/>
          </a:xfrm>
          <a:prstGeom prst="rect">
            <a:avLst/>
          </a:prstGeom>
        </p:spPr>
      </p:pic>
      <p:sp>
        <p:nvSpPr>
          <p:cNvPr id="275" name="CustomShape 3"/>
          <p:cNvSpPr/>
          <p:nvPr/>
        </p:nvSpPr>
        <p:spPr>
          <a:xfrm>
            <a:off x="0" y="3984120"/>
            <a:ext cx="12180240" cy="4350960"/>
          </a:xfrm>
          <a:prstGeom prst="rect">
            <a:avLst/>
          </a:prstGeom>
        </p:spPr>
        <p:txBody>
          <a:bodyPr/>
          <a:lstStyle/>
          <a:p>
            <a:pPr algn="ctr">
              <a:lnSpc>
                <a:spcPct val="100000"/>
              </a:lnSpc>
            </a:pPr>
            <a:r>
              <a:rPr lang="pt-BR" sz="4000" b="1" i="1">
                <a:solidFill>
                  <a:srgbClr val="FFFFFF"/>
                </a:solidFill>
                <a:latin typeface="Arial"/>
              </a:rPr>
              <a:t>Campanha de marketing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a:t>
            </a:r>
            <a:r>
              <a:rPr lang="pt-BR" sz="2400" b="1">
                <a:solidFill>
                  <a:srgbClr val="000000"/>
                </a:solidFill>
                <a:latin typeface="Arial"/>
              </a:rPr>
              <a:t> Conceito
</a:t>
            </a:r>
            <a:r>
              <a:rPr lang="pt-BR" sz="2400" i="1">
                <a:solidFill>
                  <a:srgbClr val="000000"/>
                </a:solidFill>
                <a:latin typeface="Calibri"/>
              </a:rPr>
              <a:t>Despreocupa-se em poder se refrescar com um delicioso sorvete, mais do que nunca há varias opções para desfrutar um sorvete saudável e delicioso. 
‘’ Tudo que é bom, fica ainda melhor ‘’ 
</a:t>
            </a:r>
            <a:r>
              <a:rPr lang="pt-BR" sz="2000" b="1">
                <a:solidFill>
                  <a:srgbClr val="000000"/>
                </a:solidFill>
                <a:latin typeface="Arial"/>
              </a:rPr>
              <a:t>❑</a:t>
            </a:r>
            <a:r>
              <a:rPr lang="pt-BR" sz="2400" b="1">
                <a:solidFill>
                  <a:srgbClr val="000000"/>
                </a:solidFill>
                <a:latin typeface="Arial"/>
              </a:rPr>
              <a:t> Objetivos
</a:t>
            </a:r>
            <a:endParaRPr/>
          </a:p>
          <a:p>
            <a:pPr>
              <a:lnSpc>
                <a:spcPct val="100000"/>
              </a:lnSpc>
            </a:pPr>
            <a:r>
              <a:rPr lang="pt-BR" sz="2400" i="1">
                <a:solidFill>
                  <a:srgbClr val="000000"/>
                </a:solidFill>
                <a:latin typeface="Calibri"/>
              </a:rPr>
              <a:t>Divulgar a marca e atingir o publico alvo.</a:t>
            </a:r>
            <a:endParaRPr/>
          </a:p>
        </p:txBody>
      </p:sp>
      <p:pic>
        <p:nvPicPr>
          <p:cNvPr id="277" name="Imagem 3"/>
          <p:cNvPicPr/>
          <p:nvPr/>
        </p:nvPicPr>
        <p:blipFill>
          <a:blip r:embed="rId2"/>
          <a:stretch>
            <a:fillRect/>
          </a:stretch>
        </p:blipFill>
        <p:spPr>
          <a:xfrm>
            <a:off x="0" y="-24480"/>
            <a:ext cx="12191760" cy="1123920"/>
          </a:xfrm>
          <a:prstGeom prst="rect">
            <a:avLst/>
          </a:prstGeom>
        </p:spPr>
      </p:pic>
      <p:sp>
        <p:nvSpPr>
          <p:cNvPr id="278"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Campanha de marketing</a:t>
            </a:r>
            <a:endParaRPr/>
          </a:p>
        </p:txBody>
      </p:sp>
      <p:pic>
        <p:nvPicPr>
          <p:cNvPr id="279"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a:t>
            </a:r>
            <a:r>
              <a:rPr lang="pt-BR" sz="2400" b="1">
                <a:solidFill>
                  <a:srgbClr val="000000"/>
                </a:solidFill>
                <a:latin typeface="Arial"/>
              </a:rPr>
              <a:t> Estratégias de Marketing 
</a:t>
            </a:r>
            <a:r>
              <a:rPr lang="pt-BR" sz="2400" i="1">
                <a:solidFill>
                  <a:srgbClr val="000000"/>
                </a:solidFill>
                <a:latin typeface="Arial"/>
              </a:rPr>
              <a:t>Veículos de comunicação em massa</a:t>
            </a:r>
            <a:endParaRPr/>
          </a:p>
          <a:p>
            <a:pPr>
              <a:lnSpc>
                <a:spcPct val="100000"/>
              </a:lnSpc>
            </a:pPr>
            <a:r>
              <a:rPr lang="pt-BR" sz="2400" i="1">
                <a:solidFill>
                  <a:srgbClr val="000000"/>
                </a:solidFill>
                <a:latin typeface="Arial"/>
              </a:rPr>
              <a:t>Outdoor, revista, radio 
</a:t>
            </a:r>
            <a:endParaRPr/>
          </a:p>
          <a:p>
            <a:pPr>
              <a:lnSpc>
                <a:spcPct val="100000"/>
              </a:lnSpc>
            </a:pPr>
            <a:r>
              <a:rPr lang="pt-BR" sz="2400" i="1">
                <a:solidFill>
                  <a:srgbClr val="000000"/>
                </a:solidFill>
                <a:latin typeface="Arial"/>
              </a:rPr>
              <a:t>Marketing direto </a:t>
            </a:r>
            <a:endParaRPr/>
          </a:p>
          <a:p>
            <a:pPr>
              <a:lnSpc>
                <a:spcPct val="100000"/>
              </a:lnSpc>
            </a:pPr>
            <a:r>
              <a:rPr lang="pt-BR" sz="2400" i="1">
                <a:solidFill>
                  <a:srgbClr val="000000"/>
                </a:solidFill>
                <a:latin typeface="Arial"/>
              </a:rPr>
              <a:t>E-mail marketing
</a:t>
            </a:r>
            <a:endParaRPr/>
          </a:p>
          <a:p>
            <a:pPr>
              <a:lnSpc>
                <a:spcPct val="100000"/>
              </a:lnSpc>
            </a:pPr>
            <a:r>
              <a:rPr lang="pt-BR" sz="2400" i="1">
                <a:solidFill>
                  <a:srgbClr val="000000"/>
                </a:solidFill>
                <a:latin typeface="Arial"/>
              </a:rPr>
              <a:t>Redes Sociais </a:t>
            </a:r>
            <a:endParaRPr/>
          </a:p>
          <a:p>
            <a:pPr>
              <a:lnSpc>
                <a:spcPct val="100000"/>
              </a:lnSpc>
            </a:pPr>
            <a:r>
              <a:rPr lang="pt-BR" sz="2400" i="1">
                <a:solidFill>
                  <a:srgbClr val="000000"/>
                </a:solidFill>
                <a:latin typeface="Arial"/>
              </a:rPr>
              <a:t>Facebook, instagram, site proprio </a:t>
            </a:r>
            <a:endParaRPr/>
          </a:p>
          <a:p>
            <a:pPr>
              <a:lnSpc>
                <a:spcPct val="100000"/>
              </a:lnSpc>
            </a:pPr>
            <a:r>
              <a:rPr lang="pt-BR" sz="2400" b="1">
                <a:solidFill>
                  <a:srgbClr val="000000"/>
                </a:solidFill>
                <a:latin typeface="Arial"/>
              </a:rPr>
              <a:t>
</a:t>
            </a:r>
            <a:endParaRPr/>
          </a:p>
        </p:txBody>
      </p:sp>
      <p:pic>
        <p:nvPicPr>
          <p:cNvPr id="281" name="Imagem 6"/>
          <p:cNvPicPr/>
          <p:nvPr/>
        </p:nvPicPr>
        <p:blipFill>
          <a:blip r:embed="rId2"/>
          <a:stretch>
            <a:fillRect/>
          </a:stretch>
        </p:blipFill>
        <p:spPr>
          <a:xfrm>
            <a:off x="0" y="-24480"/>
            <a:ext cx="12191760" cy="1123920"/>
          </a:xfrm>
          <a:prstGeom prst="rect">
            <a:avLst/>
          </a:prstGeom>
        </p:spPr>
      </p:pic>
      <p:sp>
        <p:nvSpPr>
          <p:cNvPr id="282"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Campanha de marketing</a:t>
            </a:r>
            <a:endParaRPr/>
          </a:p>
        </p:txBody>
      </p:sp>
      <p:pic>
        <p:nvPicPr>
          <p:cNvPr id="283" name="Imagem 8"/>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m 19"/>
          <p:cNvPicPr/>
          <p:nvPr/>
        </p:nvPicPr>
        <p:blipFill>
          <a:blip r:embed="rId2"/>
          <a:stretch>
            <a:fillRect/>
          </a:stretch>
        </p:blipFill>
        <p:spPr>
          <a:xfrm>
            <a:off x="0" y="-24480"/>
            <a:ext cx="12191760" cy="1123920"/>
          </a:xfrm>
          <a:prstGeom prst="rect">
            <a:avLst/>
          </a:prstGeom>
        </p:spPr>
      </p:pic>
      <p:sp>
        <p:nvSpPr>
          <p:cNvPr id="88" name="CustomShape 1"/>
          <p:cNvSpPr/>
          <p:nvPr/>
        </p:nvSpPr>
        <p:spPr>
          <a:xfrm>
            <a:off x="1010160" y="1201320"/>
            <a:ext cx="6117840" cy="5422680"/>
          </a:xfrm>
          <a:prstGeom prst="rect">
            <a:avLst/>
          </a:prstGeom>
        </p:spPr>
        <p:txBody>
          <a:bodyPr lIns="90000" tIns="45000" rIns="90000" bIns="45000"/>
          <a:lstStyle/>
          <a:p>
            <a:pPr>
              <a:lnSpc>
                <a:spcPct val="100000"/>
              </a:lnSpc>
            </a:pPr>
            <a:r>
              <a:rPr lang="pt-BR" sz="2000" dirty="0">
                <a:solidFill>
                  <a:srgbClr val="000000"/>
                </a:solidFill>
                <a:latin typeface="Calibri"/>
              </a:rPr>
              <a:t>❑ </a:t>
            </a:r>
            <a:r>
              <a:rPr lang="pt-BR" sz="2000" b="1" dirty="0">
                <a:solidFill>
                  <a:srgbClr val="000000"/>
                </a:solidFill>
                <a:latin typeface="Arial"/>
              </a:rPr>
              <a:t>Nome fantasia</a:t>
            </a:r>
            <a:r>
              <a:rPr lang="pt-BR" b="1" dirty="0">
                <a:solidFill>
                  <a:srgbClr val="000000"/>
                </a:solidFill>
                <a:latin typeface="Arial"/>
              </a:rPr>
              <a:t>
</a:t>
            </a:r>
            <a:r>
              <a:rPr lang="pt-BR" sz="2000" i="1" dirty="0" err="1">
                <a:solidFill>
                  <a:srgbClr val="000000"/>
                </a:solidFill>
                <a:latin typeface="Calibri"/>
              </a:rPr>
              <a:t>Desfruit</a:t>
            </a:r>
            <a:r>
              <a:rPr lang="pt-BR" sz="2000" dirty="0">
                <a:solidFill>
                  <a:srgbClr val="000000"/>
                </a:solidFill>
                <a:latin typeface="Arial"/>
              </a:rPr>
              <a:t>
</a:t>
            </a:r>
            <a:r>
              <a:rPr lang="pt-BR" sz="2000" dirty="0">
                <a:solidFill>
                  <a:srgbClr val="000000"/>
                </a:solidFill>
                <a:latin typeface="Calibri"/>
              </a:rPr>
              <a:t>❑ </a:t>
            </a:r>
            <a:r>
              <a:rPr lang="pt-BR" sz="2000" b="1" dirty="0">
                <a:solidFill>
                  <a:srgbClr val="000000"/>
                </a:solidFill>
                <a:latin typeface="Arial"/>
              </a:rPr>
              <a:t>Presidente/Fundador</a:t>
            </a:r>
            <a:r>
              <a:rPr lang="pt-BR" b="1" dirty="0">
                <a:solidFill>
                  <a:srgbClr val="000000"/>
                </a:solidFill>
                <a:latin typeface="Arial"/>
              </a:rPr>
              <a:t>
</a:t>
            </a:r>
            <a:r>
              <a:rPr lang="pt-BR" sz="1600" i="1" dirty="0">
                <a:solidFill>
                  <a:srgbClr val="000000"/>
                </a:solidFill>
                <a:latin typeface="Arial"/>
              </a:rPr>
              <a:t>Cesar Augusto Faria
</a:t>
            </a:r>
            <a:r>
              <a:rPr lang="pt-BR" sz="1600" i="1" dirty="0" err="1">
                <a:solidFill>
                  <a:srgbClr val="000000"/>
                </a:solidFill>
                <a:latin typeface="Arial"/>
              </a:rPr>
              <a:t>Joleane</a:t>
            </a:r>
            <a:r>
              <a:rPr lang="pt-BR" sz="1600" i="1" dirty="0">
                <a:solidFill>
                  <a:srgbClr val="000000"/>
                </a:solidFill>
                <a:latin typeface="Arial"/>
              </a:rPr>
              <a:t> da Cruz Queiroz
Beatriz </a:t>
            </a:r>
            <a:r>
              <a:rPr lang="pt-BR" sz="1600" i="1" dirty="0" err="1">
                <a:solidFill>
                  <a:srgbClr val="000000"/>
                </a:solidFill>
                <a:latin typeface="Arial"/>
              </a:rPr>
              <a:t>Lorraynew</a:t>
            </a:r>
            <a:r>
              <a:rPr lang="pt-BR" sz="1600" i="1" dirty="0">
                <a:solidFill>
                  <a:srgbClr val="000000"/>
                </a:solidFill>
                <a:latin typeface="Arial"/>
              </a:rPr>
              <a:t> Nascimento
Gabrielle </a:t>
            </a:r>
            <a:r>
              <a:rPr lang="pt-BR" sz="1600" i="1" dirty="0" err="1">
                <a:solidFill>
                  <a:srgbClr val="000000"/>
                </a:solidFill>
                <a:latin typeface="Arial"/>
              </a:rPr>
              <a:t>Luciani</a:t>
            </a:r>
            <a:r>
              <a:rPr lang="pt-BR" sz="1600" i="1" dirty="0">
                <a:solidFill>
                  <a:srgbClr val="000000"/>
                </a:solidFill>
                <a:latin typeface="Arial"/>
              </a:rPr>
              <a:t>
Gabriela Silva de Souza
Juliana Alves de Mattos</a:t>
            </a:r>
            <a:r>
              <a:rPr lang="pt-BR" sz="2000" dirty="0">
                <a:solidFill>
                  <a:srgbClr val="000000"/>
                </a:solidFill>
                <a:latin typeface="Arial"/>
              </a:rPr>
              <a:t>
</a:t>
            </a:r>
            <a:r>
              <a:rPr lang="pt-BR" sz="2000" b="1" dirty="0">
                <a:solidFill>
                  <a:srgbClr val="000000"/>
                </a:solidFill>
                <a:latin typeface="Arial"/>
              </a:rPr>
              <a:t>
</a:t>
            </a:r>
            <a:r>
              <a:rPr lang="pt-BR" sz="2000" dirty="0">
                <a:solidFill>
                  <a:srgbClr val="000000"/>
                </a:solidFill>
                <a:latin typeface="Calibri"/>
              </a:rPr>
              <a:t>❑ </a:t>
            </a:r>
            <a:r>
              <a:rPr lang="pt-BR" sz="2000" b="1" dirty="0">
                <a:solidFill>
                  <a:srgbClr val="000000"/>
                </a:solidFill>
                <a:latin typeface="Arial"/>
              </a:rPr>
              <a:t>Localização/sede
</a:t>
            </a:r>
            <a:r>
              <a:rPr lang="pt-BR" i="1" dirty="0">
                <a:solidFill>
                  <a:srgbClr val="000000"/>
                </a:solidFill>
                <a:latin typeface="Calibri"/>
              </a:rPr>
              <a:t>Av. Carlos Botelho, Centro – São Carlos /SP
</a:t>
            </a:r>
            <a:r>
              <a:rPr lang="pt-BR" sz="2000" b="1" dirty="0">
                <a:solidFill>
                  <a:srgbClr val="000000"/>
                </a:solidFill>
                <a:latin typeface="Arial"/>
              </a:rPr>
              <a:t>
</a:t>
            </a:r>
            <a:r>
              <a:rPr lang="pt-BR" sz="2000" dirty="0">
                <a:solidFill>
                  <a:srgbClr val="000000"/>
                </a:solidFill>
                <a:latin typeface="Calibri"/>
              </a:rPr>
              <a:t>❑ </a:t>
            </a:r>
            <a:r>
              <a:rPr lang="pt-BR" sz="2000" b="1" dirty="0">
                <a:solidFill>
                  <a:srgbClr val="000000"/>
                </a:solidFill>
                <a:latin typeface="Arial"/>
              </a:rPr>
              <a:t>Segmento
</a:t>
            </a:r>
            <a:r>
              <a:rPr lang="pt-BR" i="1" dirty="0">
                <a:solidFill>
                  <a:srgbClr val="000000"/>
                </a:solidFill>
                <a:latin typeface="Calibri"/>
              </a:rPr>
              <a:t>Sorvetes diferenciados, naturais e saudáveis</a:t>
            </a:r>
            <a:r>
              <a:rPr lang="pt-BR" sz="2000" dirty="0">
                <a:solidFill>
                  <a:srgbClr val="000000"/>
                </a:solidFill>
                <a:latin typeface="Arial"/>
              </a:rPr>
              <a:t>
</a:t>
            </a:r>
            <a:r>
              <a:rPr lang="pt-BR" sz="2000" dirty="0">
                <a:solidFill>
                  <a:srgbClr val="000000"/>
                </a:solidFill>
                <a:latin typeface="Calibri"/>
              </a:rPr>
              <a:t>❑ </a:t>
            </a:r>
            <a:r>
              <a:rPr lang="pt-BR" sz="2000" b="1" dirty="0">
                <a:solidFill>
                  <a:srgbClr val="000000"/>
                </a:solidFill>
                <a:latin typeface="Arial"/>
              </a:rPr>
              <a:t>Mercado de atuação</a:t>
            </a:r>
            <a:r>
              <a:rPr lang="pt-BR" sz="2000" dirty="0">
                <a:solidFill>
                  <a:srgbClr val="000000"/>
                </a:solidFill>
                <a:latin typeface="Arial"/>
              </a:rPr>
              <a:t>
</a:t>
            </a:r>
            <a:r>
              <a:rPr lang="pt-BR" i="1" dirty="0">
                <a:solidFill>
                  <a:srgbClr val="000000"/>
                </a:solidFill>
                <a:latin typeface="Calibri"/>
              </a:rPr>
              <a:t>São Carlos e região</a:t>
            </a:r>
            <a:endParaRPr dirty="0"/>
          </a:p>
        </p:txBody>
      </p:sp>
      <p:sp>
        <p:nvSpPr>
          <p:cNvPr id="89"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90" name="Imagem 20"/>
          <p:cNvPicPr/>
          <p:nvPr/>
        </p:nvPicPr>
        <p:blipFill>
          <a:blip r:embed="rId3"/>
          <a:stretch>
            <a:fillRect/>
          </a:stretch>
        </p:blipFill>
        <p:spPr>
          <a:xfrm>
            <a:off x="8942760" y="222120"/>
            <a:ext cx="2835360" cy="15948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t>
            </a:r>
            <a:r>
              <a:rPr lang="pt-BR" sz="2400" b="1">
                <a:solidFill>
                  <a:srgbClr val="000000"/>
                </a:solidFill>
                <a:latin typeface="Arial"/>
              </a:rPr>
              <a:t>Convite</a:t>
            </a:r>
            <a:endParaRPr/>
          </a:p>
        </p:txBody>
      </p:sp>
      <p:pic>
        <p:nvPicPr>
          <p:cNvPr id="285" name="Imagem 3"/>
          <p:cNvPicPr/>
          <p:nvPr/>
        </p:nvPicPr>
        <p:blipFill>
          <a:blip r:embed="rId2"/>
          <a:stretch>
            <a:fillRect/>
          </a:stretch>
        </p:blipFill>
        <p:spPr>
          <a:xfrm>
            <a:off x="0" y="-24480"/>
            <a:ext cx="12191760" cy="1123920"/>
          </a:xfrm>
          <a:prstGeom prst="rect">
            <a:avLst/>
          </a:prstGeom>
        </p:spPr>
      </p:pic>
      <p:sp>
        <p:nvSpPr>
          <p:cNvPr id="28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Campanha de marketing</a:t>
            </a:r>
            <a:endParaRPr/>
          </a:p>
        </p:txBody>
      </p:sp>
      <p:pic>
        <p:nvPicPr>
          <p:cNvPr id="287" name="Imagem 5"/>
          <p:cNvPicPr/>
          <p:nvPr/>
        </p:nvPicPr>
        <p:blipFill>
          <a:blip r:embed="rId3"/>
          <a:stretch>
            <a:fillRect/>
          </a:stretch>
        </p:blipFill>
        <p:spPr>
          <a:xfrm>
            <a:off x="8942760" y="222120"/>
            <a:ext cx="2835360" cy="1594800"/>
          </a:xfrm>
          <a:prstGeom prst="rect">
            <a:avLst/>
          </a:prstGeom>
        </p:spPr>
      </p:pic>
      <p:pic>
        <p:nvPicPr>
          <p:cNvPr id="288" name="Imagem 1"/>
          <p:cNvPicPr/>
          <p:nvPr/>
        </p:nvPicPr>
        <p:blipFill>
          <a:blip r:embed="rId4"/>
          <a:stretch>
            <a:fillRect/>
          </a:stretch>
        </p:blipFill>
        <p:spPr>
          <a:xfrm>
            <a:off x="3657960" y="1685880"/>
            <a:ext cx="4875480" cy="487548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838080" y="1825560"/>
            <a:ext cx="10515240" cy="4350960"/>
          </a:xfrm>
          <a:prstGeom prst="rect">
            <a:avLst/>
          </a:prstGeom>
        </p:spPr>
        <p:txBody>
          <a:bodyPr/>
          <a:lstStyle/>
          <a:p>
            <a:endParaRPr/>
          </a:p>
        </p:txBody>
      </p:sp>
      <p:pic>
        <p:nvPicPr>
          <p:cNvPr id="290" name="Imagem 3"/>
          <p:cNvPicPr/>
          <p:nvPr/>
        </p:nvPicPr>
        <p:blipFill>
          <a:blip r:embed="rId2"/>
          <a:stretch>
            <a:fillRect/>
          </a:stretch>
        </p:blipFill>
        <p:spPr>
          <a:xfrm>
            <a:off x="0" y="-24480"/>
            <a:ext cx="12191760" cy="1123920"/>
          </a:xfrm>
          <a:prstGeom prst="rect">
            <a:avLst/>
          </a:prstGeom>
        </p:spPr>
      </p:pic>
      <p:sp>
        <p:nvSpPr>
          <p:cNvPr id="291"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Campanha de marketing</a:t>
            </a:r>
            <a:endParaRPr/>
          </a:p>
        </p:txBody>
      </p:sp>
      <p:pic>
        <p:nvPicPr>
          <p:cNvPr id="292" name="Imagem 5"/>
          <p:cNvPicPr/>
          <p:nvPr/>
        </p:nvPicPr>
        <p:blipFill>
          <a:blip r:embed="rId3"/>
          <a:stretch>
            <a:fillRect/>
          </a:stretch>
        </p:blipFill>
        <p:spPr>
          <a:xfrm>
            <a:off x="8942760" y="222120"/>
            <a:ext cx="2835360" cy="1594800"/>
          </a:xfrm>
          <a:prstGeom prst="rect">
            <a:avLst/>
          </a:prstGeom>
        </p:spPr>
      </p:pic>
      <p:pic>
        <p:nvPicPr>
          <p:cNvPr id="293" name="Imagem 6"/>
          <p:cNvPicPr/>
          <p:nvPr/>
        </p:nvPicPr>
        <p:blipFill>
          <a:blip r:embed="rId4"/>
          <a:stretch>
            <a:fillRect/>
          </a:stretch>
        </p:blipFill>
        <p:spPr>
          <a:xfrm>
            <a:off x="11160" y="0"/>
            <a:ext cx="12180240" cy="6857640"/>
          </a:xfrm>
          <a:prstGeom prst="rect">
            <a:avLst/>
          </a:prstGeom>
        </p:spPr>
      </p:pic>
      <p:pic>
        <p:nvPicPr>
          <p:cNvPr id="294" name="Imagem 7"/>
          <p:cNvPicPr/>
          <p:nvPr/>
        </p:nvPicPr>
        <p:blipFill>
          <a:blip r:embed="rId5"/>
          <a:stretch>
            <a:fillRect/>
          </a:stretch>
        </p:blipFill>
        <p:spPr>
          <a:xfrm>
            <a:off x="3694320" y="646560"/>
            <a:ext cx="4791600" cy="4476960"/>
          </a:xfrm>
          <a:prstGeom prst="rect">
            <a:avLst/>
          </a:prstGeom>
        </p:spPr>
      </p:pic>
      <p:sp>
        <p:nvSpPr>
          <p:cNvPr id="295" name="CustomShape 3"/>
          <p:cNvSpPr/>
          <p:nvPr/>
        </p:nvSpPr>
        <p:spPr>
          <a:xfrm>
            <a:off x="0" y="3984120"/>
            <a:ext cx="12180240" cy="4350960"/>
          </a:xfrm>
          <a:prstGeom prst="rect">
            <a:avLst/>
          </a:prstGeom>
        </p:spPr>
        <p:txBody>
          <a:bodyPr/>
          <a:lstStyle/>
          <a:p>
            <a:pPr algn="ctr">
              <a:lnSpc>
                <a:spcPct val="100000"/>
              </a:lnSpc>
            </a:pPr>
            <a:r>
              <a:rPr lang="pt-BR" sz="4000" b="1" i="1">
                <a:solidFill>
                  <a:srgbClr val="FFFFFF"/>
                </a:solidFill>
                <a:latin typeface="Arial"/>
              </a:rPr>
              <a:t>Sugestões
Peças Publicitárias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Imagem 3"/>
          <p:cNvPicPr/>
          <p:nvPr/>
        </p:nvPicPr>
        <p:blipFill>
          <a:blip r:embed="rId2"/>
          <a:stretch>
            <a:fillRect/>
          </a:stretch>
        </p:blipFill>
        <p:spPr>
          <a:xfrm>
            <a:off x="0" y="-24480"/>
            <a:ext cx="12191760" cy="1123920"/>
          </a:xfrm>
          <a:prstGeom prst="rect">
            <a:avLst/>
          </a:prstGeom>
        </p:spPr>
      </p:pic>
      <p:sp>
        <p:nvSpPr>
          <p:cNvPr id="297" name="CustomShape 1"/>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Outdoor</a:t>
            </a:r>
            <a:endParaRPr/>
          </a:p>
        </p:txBody>
      </p:sp>
      <p:pic>
        <p:nvPicPr>
          <p:cNvPr id="298" name="Imagem 5"/>
          <p:cNvPicPr/>
          <p:nvPr/>
        </p:nvPicPr>
        <p:blipFill>
          <a:blip r:embed="rId3"/>
          <a:stretch>
            <a:fillRect/>
          </a:stretch>
        </p:blipFill>
        <p:spPr>
          <a:xfrm>
            <a:off x="8942760" y="222120"/>
            <a:ext cx="2835360" cy="1594800"/>
          </a:xfrm>
          <a:prstGeom prst="rect">
            <a:avLst/>
          </a:prstGeom>
        </p:spPr>
      </p:pic>
      <p:pic>
        <p:nvPicPr>
          <p:cNvPr id="299" name="Imagem 8"/>
          <p:cNvPicPr/>
          <p:nvPr/>
        </p:nvPicPr>
        <p:blipFill>
          <a:blip r:embed="rId4"/>
          <a:stretch>
            <a:fillRect/>
          </a:stretch>
        </p:blipFill>
        <p:spPr>
          <a:xfrm>
            <a:off x="1039320" y="1523160"/>
            <a:ext cx="7489440" cy="49780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Imagem 6"/>
          <p:cNvPicPr/>
          <p:nvPr/>
        </p:nvPicPr>
        <p:blipFill>
          <a:blip r:embed="rId2"/>
          <a:stretch>
            <a:fillRect/>
          </a:stretch>
        </p:blipFill>
        <p:spPr>
          <a:xfrm>
            <a:off x="2248200" y="1935720"/>
            <a:ext cx="7695000" cy="4585680"/>
          </a:xfrm>
          <a:prstGeom prst="rect">
            <a:avLst/>
          </a:prstGeom>
        </p:spPr>
      </p:pic>
      <p:pic>
        <p:nvPicPr>
          <p:cNvPr id="301" name="Imagem 7"/>
          <p:cNvPicPr/>
          <p:nvPr/>
        </p:nvPicPr>
        <p:blipFill>
          <a:blip r:embed="rId3"/>
          <a:stretch>
            <a:fillRect/>
          </a:stretch>
        </p:blipFill>
        <p:spPr>
          <a:xfrm>
            <a:off x="0" y="-24480"/>
            <a:ext cx="12191760" cy="1123920"/>
          </a:xfrm>
          <a:prstGeom prst="rect">
            <a:avLst/>
          </a:prstGeom>
        </p:spPr>
      </p:pic>
      <p:sp>
        <p:nvSpPr>
          <p:cNvPr id="302" name="CustomShape 1"/>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Busdoor</a:t>
            </a:r>
            <a:endParaRPr/>
          </a:p>
        </p:txBody>
      </p:sp>
      <p:pic>
        <p:nvPicPr>
          <p:cNvPr id="303" name="Imagem 9"/>
          <p:cNvPicPr/>
          <p:nvPr/>
        </p:nvPicPr>
        <p:blipFill>
          <a:blip r:embed="rId4"/>
          <a:stretch>
            <a:fillRect/>
          </a:stretch>
        </p:blipFill>
        <p:spPr>
          <a:xfrm>
            <a:off x="8942760" y="222120"/>
            <a:ext cx="2835360" cy="1594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838080" y="1825560"/>
            <a:ext cx="10515240" cy="4350960"/>
          </a:xfrm>
          <a:prstGeom prst="rect">
            <a:avLst/>
          </a:prstGeom>
        </p:spPr>
        <p:txBody>
          <a:bodyPr/>
          <a:lstStyle/>
          <a:p>
            <a:pPr>
              <a:lnSpc>
                <a:spcPct val="100000"/>
              </a:lnSpc>
            </a:pPr>
            <a:r>
              <a:rPr lang="pt-BR" sz="2000" u="sng">
                <a:solidFill>
                  <a:srgbClr val="0563C1"/>
                </a:solidFill>
                <a:latin typeface="Calibri"/>
                <a:hlinkClick r:id="rId2"/>
              </a:rPr>
              <a:t>http://antigo.sp.sebrae.com.br/topo/produtos/publica%C3%A7%C3%B5es//comece%20certo/pdfs_comece_certo/sorveteria2.pdf</a:t>
            </a:r>
            <a:r>
              <a:rPr lang="pt-BR" sz="2000">
                <a:solidFill>
                  <a:srgbClr val="000000"/>
                </a:solidFill>
                <a:latin typeface="Calibri"/>
              </a:rPr>
              <a:t>
</a:t>
            </a:r>
            <a:r>
              <a:rPr lang="pt-BR" sz="2000" u="sng">
                <a:solidFill>
                  <a:srgbClr val="0563C1"/>
                </a:solidFill>
                <a:latin typeface="Calibri"/>
                <a:hlinkClick r:id="rId3"/>
              </a:rPr>
              <a:t>http://pt.slideshare.net/wevertonabreu69/plano-de-negocios-sorveteria-artesanal-15-1114-1</a:t>
            </a:r>
            <a:r>
              <a:rPr lang="pt-BR" sz="2000">
                <a:solidFill>
                  <a:srgbClr val="000000"/>
                </a:solidFill>
                <a:latin typeface="Calibri"/>
              </a:rPr>
              <a:t>
</a:t>
            </a:r>
            <a:r>
              <a:rPr lang="pt-BR" sz="2000" u="sng">
                <a:solidFill>
                  <a:srgbClr val="0563C1"/>
                </a:solidFill>
                <a:latin typeface="Calibri"/>
                <a:hlinkClick r:id="rId4"/>
              </a:rPr>
              <a:t>http://www.ebah.com.br/contente/ABAAAgj_IAK/fabrica-sorvete</a:t>
            </a:r>
            <a:r>
              <a:rPr lang="pt-BR" sz="2000">
                <a:solidFill>
                  <a:srgbClr val="000000"/>
                </a:solidFill>
                <a:latin typeface="Calibri"/>
              </a:rPr>
              <a:t>
http://www.dicio.com.br/desfrute/
http://quasarsorvetenatural.com.br/site/
</a:t>
            </a:r>
            <a:r>
              <a:rPr lang="pt-BR" sz="2000" u="sng">
                <a:solidFill>
                  <a:srgbClr val="0563C1"/>
                </a:solidFill>
                <a:latin typeface="Calibri"/>
                <a:hlinkClick r:id="rId5"/>
              </a:rPr>
              <a:t>www.blogdoprofessorchico.com.br</a:t>
            </a:r>
            <a:r>
              <a:rPr lang="pt-BR" sz="2000">
                <a:solidFill>
                  <a:srgbClr val="000000"/>
                </a:solidFill>
                <a:latin typeface="Calibri"/>
              </a:rPr>
              <a:t>
</a:t>
            </a:r>
            <a:r>
              <a:rPr lang="pt-BR" sz="2800">
                <a:solidFill>
                  <a:srgbClr val="000000"/>
                </a:solidFill>
                <a:latin typeface="Calibri"/>
              </a:rPr>
              <a:t>
</a:t>
            </a:r>
            <a:endParaRPr/>
          </a:p>
        </p:txBody>
      </p:sp>
      <p:pic>
        <p:nvPicPr>
          <p:cNvPr id="305" name="Imagem 3"/>
          <p:cNvPicPr/>
          <p:nvPr/>
        </p:nvPicPr>
        <p:blipFill>
          <a:blip r:embed="rId6"/>
          <a:stretch>
            <a:fillRect/>
          </a:stretch>
        </p:blipFill>
        <p:spPr>
          <a:xfrm>
            <a:off x="0" y="-24480"/>
            <a:ext cx="12191760" cy="1123920"/>
          </a:xfrm>
          <a:prstGeom prst="rect">
            <a:avLst/>
          </a:prstGeom>
        </p:spPr>
      </p:pic>
      <p:sp>
        <p:nvSpPr>
          <p:cNvPr id="306"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Bibliografia</a:t>
            </a:r>
            <a:endParaRPr/>
          </a:p>
        </p:txBody>
      </p:sp>
      <p:pic>
        <p:nvPicPr>
          <p:cNvPr id="307" name="Imagem 5"/>
          <p:cNvPicPr/>
          <p:nvPr/>
        </p:nvPicPr>
        <p:blipFill>
          <a:blip r:embed="rId7"/>
          <a:stretch>
            <a:fillRect/>
          </a:stretch>
        </p:blipFill>
        <p:spPr>
          <a:xfrm>
            <a:off x="8942760" y="222120"/>
            <a:ext cx="2835360" cy="159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838080" y="1825560"/>
            <a:ext cx="10515240" cy="4350960"/>
          </a:xfrm>
          <a:prstGeom prst="rect">
            <a:avLst/>
          </a:prstGeom>
        </p:spPr>
        <p:txBody>
          <a:bodyPr/>
          <a:lstStyle/>
          <a:p>
            <a:pPr>
              <a:lnSpc>
                <a:spcPct val="100000"/>
              </a:lnSpc>
            </a:pPr>
            <a:r>
              <a:rPr lang="pt-BR" sz="2000">
                <a:solidFill>
                  <a:srgbClr val="000000"/>
                </a:solidFill>
                <a:latin typeface="Calibri"/>
              </a:rPr>
              <a:t>❑</a:t>
            </a:r>
            <a:r>
              <a:rPr lang="pt-BR" sz="2000">
                <a:solidFill>
                  <a:srgbClr val="000000"/>
                </a:solidFill>
                <a:latin typeface="Arial"/>
              </a:rPr>
              <a:t> </a:t>
            </a:r>
            <a:r>
              <a:rPr lang="pt-BR" sz="2000" b="1">
                <a:solidFill>
                  <a:srgbClr val="000000"/>
                </a:solidFill>
                <a:latin typeface="Arial"/>
              </a:rPr>
              <a:t>Público alvo
</a:t>
            </a:r>
            <a:r>
              <a:rPr lang="pt-BR" i="1">
                <a:solidFill>
                  <a:srgbClr val="000000"/>
                </a:solidFill>
                <a:latin typeface="Calibri"/>
              </a:rPr>
              <a:t>Classes (A e B)
Adultos
Intolerantes á glúten, lactose e diabéticos</a:t>
            </a:r>
            <a:r>
              <a:rPr lang="pt-BR" sz="2000" b="1">
                <a:solidFill>
                  <a:srgbClr val="000000"/>
                </a:solidFill>
                <a:latin typeface="Arial"/>
              </a:rPr>
              <a:t>
</a:t>
            </a:r>
            <a:r>
              <a:rPr lang="pt-BR" sz="2000">
                <a:solidFill>
                  <a:srgbClr val="000000"/>
                </a:solidFill>
                <a:latin typeface="Arial"/>
              </a:rPr>
              <a:t>❑ </a:t>
            </a:r>
            <a:r>
              <a:rPr lang="pt-BR" sz="2000" b="1">
                <a:solidFill>
                  <a:srgbClr val="000000"/>
                </a:solidFill>
                <a:latin typeface="Arial"/>
              </a:rPr>
              <a:t>Ambiente organizacional
</a:t>
            </a:r>
            <a:r>
              <a:rPr lang="pt-BR" sz="2000" i="1">
                <a:solidFill>
                  <a:srgbClr val="000000"/>
                </a:solidFill>
                <a:latin typeface="Calibri"/>
              </a:rPr>
              <a:t>01 gerente, 01 analista logística, 01 tesoureiro, 02 auxiliar administrativo, 01 coordenador, 01 analista recursos humanos, 01 auxiliar recursos humanos, 10 auxiliar de serviços gerais, 04 atendentes-balcão, 02 operadores de caixa, 02 auxiliar de limpeza
Unica unidade (loja e fábrica) 
Freezer em temperaturas 18º - 20º
Espaço amplo de 240m²
</a:t>
            </a:r>
            <a:r>
              <a:rPr lang="pt-BR" sz="2000" b="1">
                <a:solidFill>
                  <a:srgbClr val="000000"/>
                </a:solidFill>
                <a:latin typeface="Arial"/>
              </a:rPr>
              <a:t>
</a:t>
            </a:r>
            <a:r>
              <a:rPr lang="pt-BR" sz="2000">
                <a:solidFill>
                  <a:srgbClr val="000000"/>
                </a:solidFill>
                <a:latin typeface="Arial"/>
              </a:rPr>
              <a:t>❑ </a:t>
            </a:r>
            <a:r>
              <a:rPr lang="pt-BR" sz="2000" b="1">
                <a:solidFill>
                  <a:srgbClr val="000000"/>
                </a:solidFill>
                <a:latin typeface="Arial"/>
              </a:rPr>
              <a:t>Faturamento estimado
</a:t>
            </a:r>
            <a:r>
              <a:rPr lang="pt-BR" sz="2000" i="1">
                <a:solidFill>
                  <a:srgbClr val="000000"/>
                </a:solidFill>
                <a:latin typeface="Calibri"/>
              </a:rPr>
              <a:t>300 mil</a:t>
            </a:r>
            <a:endParaRPr/>
          </a:p>
        </p:txBody>
      </p:sp>
      <p:pic>
        <p:nvPicPr>
          <p:cNvPr id="92" name="Imagem 3"/>
          <p:cNvPicPr/>
          <p:nvPr/>
        </p:nvPicPr>
        <p:blipFill>
          <a:blip r:embed="rId2"/>
          <a:stretch>
            <a:fillRect/>
          </a:stretch>
        </p:blipFill>
        <p:spPr>
          <a:xfrm>
            <a:off x="0" y="-24480"/>
            <a:ext cx="12191760" cy="1123920"/>
          </a:xfrm>
          <a:prstGeom prst="rect">
            <a:avLst/>
          </a:prstGeom>
        </p:spPr>
      </p:pic>
      <p:sp>
        <p:nvSpPr>
          <p:cNvPr id="93"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94"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838080" y="1825560"/>
            <a:ext cx="10515240" cy="4350960"/>
          </a:xfrm>
          <a:prstGeom prst="rect">
            <a:avLst/>
          </a:prstGeom>
        </p:spPr>
        <p:txBody>
          <a:bodyPr/>
          <a:lstStyle/>
          <a:p>
            <a:pPr>
              <a:lnSpc>
                <a:spcPct val="100000"/>
              </a:lnSpc>
            </a:pPr>
            <a:r>
              <a:rPr lang="pt-BR" sz="2000">
                <a:solidFill>
                  <a:srgbClr val="000000"/>
                </a:solidFill>
                <a:latin typeface="Calibri"/>
              </a:rPr>
              <a:t>❑ </a:t>
            </a:r>
            <a:r>
              <a:rPr lang="pt-BR" sz="2000" b="1">
                <a:solidFill>
                  <a:srgbClr val="000000"/>
                </a:solidFill>
                <a:latin typeface="Arial"/>
              </a:rPr>
              <a:t>Missão
</a:t>
            </a:r>
            <a:r>
              <a:rPr lang="pt-BR" sz="2000" i="1">
                <a:solidFill>
                  <a:srgbClr val="000000"/>
                </a:solidFill>
                <a:latin typeface="Calibri"/>
              </a:rPr>
              <a:t>Proporcionar uma experiência gastrônomica agradável e divertida através de sorvetes naturais e especiais, levando sabor e refrescância á vida das pessoas, principalmente as que têm restrições alimentares, prezando sempre pela qualidade</a:t>
            </a:r>
            <a:r>
              <a:rPr lang="pt-BR" sz="2000" b="1">
                <a:solidFill>
                  <a:srgbClr val="000000"/>
                </a:solidFill>
                <a:latin typeface="Arial"/>
              </a:rPr>
              <a:t>
</a:t>
            </a:r>
            <a:r>
              <a:rPr lang="pt-BR" sz="2000">
                <a:solidFill>
                  <a:srgbClr val="000000"/>
                </a:solidFill>
                <a:latin typeface="Calibri"/>
              </a:rPr>
              <a:t>❑ </a:t>
            </a:r>
            <a:r>
              <a:rPr lang="pt-BR" sz="2000" b="1">
                <a:solidFill>
                  <a:srgbClr val="000000"/>
                </a:solidFill>
                <a:latin typeface="Arial"/>
              </a:rPr>
              <a:t>Visão
</a:t>
            </a:r>
            <a:r>
              <a:rPr lang="pt-BR" sz="2000" i="1">
                <a:solidFill>
                  <a:srgbClr val="000000"/>
                </a:solidFill>
                <a:latin typeface="Calibri"/>
              </a:rPr>
              <a:t>Ser reconhecida pela qualidade dos sorvetes naturais com transformação das frutas em alimentos nutritivos, saborosos e saudáveis, buscando a total satisfação dos clientes de São Carlos e região</a:t>
            </a:r>
            <a:r>
              <a:rPr lang="pt-BR" sz="2000" b="1" i="1">
                <a:solidFill>
                  <a:srgbClr val="000000"/>
                </a:solidFill>
                <a:latin typeface="Arial"/>
              </a:rPr>
              <a:t>
</a:t>
            </a:r>
            <a:endParaRPr/>
          </a:p>
        </p:txBody>
      </p:sp>
      <p:pic>
        <p:nvPicPr>
          <p:cNvPr id="96" name="Imagem 3"/>
          <p:cNvPicPr/>
          <p:nvPr/>
        </p:nvPicPr>
        <p:blipFill>
          <a:blip r:embed="rId2"/>
          <a:stretch>
            <a:fillRect/>
          </a:stretch>
        </p:blipFill>
        <p:spPr>
          <a:xfrm>
            <a:off x="0" y="-24480"/>
            <a:ext cx="12191760" cy="1123920"/>
          </a:xfrm>
          <a:prstGeom prst="rect">
            <a:avLst/>
          </a:prstGeom>
        </p:spPr>
      </p:pic>
      <p:sp>
        <p:nvSpPr>
          <p:cNvPr id="97"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98"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Valores
</a:t>
            </a:r>
            <a:r>
              <a:rPr lang="pt-BR" sz="1100">
                <a:solidFill>
                  <a:srgbClr val="000000"/>
                </a:solidFill>
                <a:latin typeface="Arial"/>
              </a:rPr>
              <a:t>❑</a:t>
            </a:r>
            <a:r>
              <a:rPr lang="pt-BR" b="1">
                <a:solidFill>
                  <a:srgbClr val="000000"/>
                </a:solidFill>
                <a:latin typeface="Arial"/>
              </a:rPr>
              <a:t> </a:t>
            </a:r>
            <a:r>
              <a:rPr lang="pt-BR" i="1">
                <a:solidFill>
                  <a:srgbClr val="000000"/>
                </a:solidFill>
                <a:latin typeface="Calibri"/>
              </a:rPr>
              <a:t>Ética e transparência;
</a:t>
            </a:r>
            <a:r>
              <a:rPr lang="pt-BR" sz="1100">
                <a:solidFill>
                  <a:srgbClr val="000000"/>
                </a:solidFill>
                <a:latin typeface="Arial"/>
              </a:rPr>
              <a:t>❑</a:t>
            </a:r>
            <a:r>
              <a:rPr lang="pt-BR" b="1">
                <a:solidFill>
                  <a:srgbClr val="000000"/>
                </a:solidFill>
                <a:latin typeface="Arial"/>
              </a:rPr>
              <a:t> </a:t>
            </a:r>
            <a:r>
              <a:rPr lang="pt-BR" i="1">
                <a:solidFill>
                  <a:srgbClr val="000000"/>
                </a:solidFill>
                <a:latin typeface="Calibri"/>
              </a:rPr>
              <a:t>Oferecer maior qualidade de vida ás pessoas com restrições alimentares;
</a:t>
            </a:r>
            <a:r>
              <a:rPr lang="pt-BR" sz="1100">
                <a:solidFill>
                  <a:srgbClr val="000000"/>
                </a:solidFill>
                <a:latin typeface="Arial"/>
              </a:rPr>
              <a:t>❑</a:t>
            </a:r>
            <a:r>
              <a:rPr lang="pt-BR" b="1">
                <a:solidFill>
                  <a:srgbClr val="000000"/>
                </a:solidFill>
                <a:latin typeface="Arial"/>
              </a:rPr>
              <a:t> </a:t>
            </a:r>
            <a:r>
              <a:rPr lang="pt-BR" i="1">
                <a:solidFill>
                  <a:srgbClr val="000000"/>
                </a:solidFill>
                <a:latin typeface="Calibri"/>
              </a:rPr>
              <a:t>Responsabilidade social com projetos para crianças (Teatro educativo sobre alimentos saudáveis);
</a:t>
            </a:r>
            <a:r>
              <a:rPr lang="pt-BR" sz="1100">
                <a:solidFill>
                  <a:srgbClr val="000000"/>
                </a:solidFill>
                <a:latin typeface="Arial"/>
              </a:rPr>
              <a:t>❑</a:t>
            </a:r>
            <a:r>
              <a:rPr lang="pt-BR" b="1">
                <a:solidFill>
                  <a:srgbClr val="000000"/>
                </a:solidFill>
                <a:latin typeface="Arial"/>
              </a:rPr>
              <a:t> </a:t>
            </a:r>
            <a:r>
              <a:rPr lang="pt-BR" i="1">
                <a:solidFill>
                  <a:srgbClr val="000000"/>
                </a:solidFill>
                <a:latin typeface="Calibri"/>
              </a:rPr>
              <a:t>Busca constante pela inovação;
</a:t>
            </a:r>
            <a:r>
              <a:rPr lang="pt-BR" sz="1100">
                <a:solidFill>
                  <a:srgbClr val="000000"/>
                </a:solidFill>
                <a:latin typeface="Arial"/>
              </a:rPr>
              <a:t>❑</a:t>
            </a:r>
            <a:r>
              <a:rPr lang="pt-BR" b="1">
                <a:solidFill>
                  <a:srgbClr val="000000"/>
                </a:solidFill>
                <a:latin typeface="Arial"/>
              </a:rPr>
              <a:t> </a:t>
            </a:r>
            <a:r>
              <a:rPr lang="pt-BR" i="1">
                <a:solidFill>
                  <a:srgbClr val="000000"/>
                </a:solidFill>
                <a:latin typeface="Calibri"/>
              </a:rPr>
              <a:t>Respeito ao meio ambiente, reciclando;
</a:t>
            </a:r>
            <a:r>
              <a:rPr lang="pt-BR" sz="1100">
                <a:solidFill>
                  <a:srgbClr val="000000"/>
                </a:solidFill>
                <a:latin typeface="Arial"/>
              </a:rPr>
              <a:t>❑</a:t>
            </a:r>
            <a:r>
              <a:rPr lang="pt-BR" b="1">
                <a:solidFill>
                  <a:srgbClr val="000000"/>
                </a:solidFill>
                <a:latin typeface="Arial"/>
              </a:rPr>
              <a:t> </a:t>
            </a:r>
            <a:r>
              <a:rPr lang="pt-BR" i="1">
                <a:solidFill>
                  <a:srgbClr val="000000"/>
                </a:solidFill>
                <a:latin typeface="Calibri"/>
              </a:rPr>
              <a:t>Excelência em atendimento;</a:t>
            </a:r>
            <a:r>
              <a:rPr lang="pt-BR" sz="2000" b="1">
                <a:solidFill>
                  <a:srgbClr val="000000"/>
                </a:solidFill>
                <a:latin typeface="Arial"/>
              </a:rPr>
              <a:t>
</a:t>
            </a:r>
            <a:endParaRPr/>
          </a:p>
        </p:txBody>
      </p:sp>
      <p:pic>
        <p:nvPicPr>
          <p:cNvPr id="100" name="Imagem 3"/>
          <p:cNvPicPr/>
          <p:nvPr/>
        </p:nvPicPr>
        <p:blipFill>
          <a:blip r:embed="rId2"/>
          <a:stretch>
            <a:fillRect/>
          </a:stretch>
        </p:blipFill>
        <p:spPr>
          <a:xfrm>
            <a:off x="0" y="-24480"/>
            <a:ext cx="12191760" cy="1123920"/>
          </a:xfrm>
          <a:prstGeom prst="rect">
            <a:avLst/>
          </a:prstGeom>
        </p:spPr>
      </p:pic>
      <p:sp>
        <p:nvSpPr>
          <p:cNvPr id="101"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102"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144000" y="1512000"/>
            <a:ext cx="10515240" cy="4350960"/>
          </a:xfrm>
          <a:prstGeom prst="rect">
            <a:avLst/>
          </a:prstGeom>
        </p:spPr>
        <p:txBody>
          <a:bodyPr/>
          <a:lstStyle/>
          <a:p>
            <a:pPr>
              <a:lnSpc>
                <a:spcPct val="100000"/>
              </a:lnSpc>
            </a:pPr>
            <a:r>
              <a:rPr lang="pt-BR" sz="2000" b="1" dirty="0">
                <a:solidFill>
                  <a:srgbClr val="000000"/>
                </a:solidFill>
                <a:latin typeface="Arial"/>
              </a:rPr>
              <a:t>❑ Mix de produtos
</a:t>
            </a:r>
            <a:r>
              <a:rPr lang="pt-BR" i="1" dirty="0">
                <a:solidFill>
                  <a:srgbClr val="000000"/>
                </a:solidFill>
                <a:latin typeface="Calibri"/>
              </a:rPr>
              <a:t>Variedade nos sabores, paletas naturais, zero glúten, lactose e açúcar.</a:t>
            </a:r>
            <a:r>
              <a:rPr lang="pt-BR" dirty="0">
                <a:solidFill>
                  <a:srgbClr val="000000"/>
                </a:solidFill>
                <a:latin typeface="Calibri"/>
              </a:rPr>
              <a:t>
</a:t>
            </a:r>
            <a:r>
              <a:rPr lang="pt-BR" sz="2800" dirty="0">
                <a:solidFill>
                  <a:srgbClr val="000000"/>
                </a:solidFill>
                <a:latin typeface="Calibri"/>
              </a:rPr>
              <a:t>
</a:t>
            </a:r>
            <a:r>
              <a:rPr lang="pt-BR" sz="1600" b="1" dirty="0">
                <a:solidFill>
                  <a:srgbClr val="000000"/>
                </a:solidFill>
                <a:latin typeface="Arial"/>
              </a:rPr>
              <a:t>MASSAS ARTESANAIS</a:t>
            </a:r>
            <a:r>
              <a:rPr lang="pt-BR" sz="2800" dirty="0">
                <a:solidFill>
                  <a:srgbClr val="000000"/>
                </a:solidFill>
                <a:latin typeface="Calibri"/>
              </a:rPr>
              <a:t>
</a:t>
            </a:r>
            <a:r>
              <a:rPr lang="pt-BR" i="1" dirty="0">
                <a:solidFill>
                  <a:srgbClr val="000000"/>
                </a:solidFill>
                <a:latin typeface="Calibri"/>
              </a:rPr>
              <a:t>Sabores TRADICIONAIS (chocolate, morango, coco, abacaxi, limão entre outros).
</a:t>
            </a:r>
            <a:r>
              <a:rPr lang="pt-BR" b="1" dirty="0">
                <a:solidFill>
                  <a:srgbClr val="000000"/>
                </a:solidFill>
                <a:latin typeface="Calibri"/>
              </a:rPr>
              <a:t>PALETAS PURA FRUTA
</a:t>
            </a:r>
            <a:r>
              <a:rPr lang="pt-BR" i="1" dirty="0">
                <a:solidFill>
                  <a:srgbClr val="000000"/>
                </a:solidFill>
                <a:latin typeface="Calibri"/>
              </a:rPr>
              <a:t>Paletas naturais com frutas.
</a:t>
            </a:r>
            <a:r>
              <a:rPr lang="pt-BR" b="1" dirty="0">
                <a:solidFill>
                  <a:srgbClr val="000000"/>
                </a:solidFill>
                <a:latin typeface="Calibri"/>
              </a:rPr>
              <a:t>SORVETE ZERO
</a:t>
            </a:r>
            <a:r>
              <a:rPr lang="pt-BR" i="1" dirty="0">
                <a:solidFill>
                  <a:srgbClr val="000000"/>
                </a:solidFill>
                <a:latin typeface="Calibri"/>
              </a:rPr>
              <a:t>Sorvetes especiais diet e zero glúten e lactose.
</a:t>
            </a:r>
            <a:endParaRPr dirty="0"/>
          </a:p>
        </p:txBody>
      </p:sp>
      <p:pic>
        <p:nvPicPr>
          <p:cNvPr id="104" name="Imagem 3"/>
          <p:cNvPicPr/>
          <p:nvPr/>
        </p:nvPicPr>
        <p:blipFill>
          <a:blip r:embed="rId2"/>
          <a:stretch>
            <a:fillRect/>
          </a:stretch>
        </p:blipFill>
        <p:spPr>
          <a:xfrm>
            <a:off x="0" y="-24480"/>
            <a:ext cx="12191760" cy="1123920"/>
          </a:xfrm>
          <a:prstGeom prst="rect">
            <a:avLst/>
          </a:prstGeom>
        </p:spPr>
      </p:pic>
      <p:sp>
        <p:nvSpPr>
          <p:cNvPr id="105"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106" name="Imagem 5"/>
          <p:cNvPicPr/>
          <p:nvPr/>
        </p:nvPicPr>
        <p:blipFill>
          <a:blip r:embed="rId3"/>
          <a:stretch>
            <a:fillRect/>
          </a:stretch>
        </p:blipFill>
        <p:spPr>
          <a:xfrm>
            <a:off x="8942760" y="222120"/>
            <a:ext cx="2835360" cy="1594800"/>
          </a:xfrm>
          <a:prstGeom prst="rect">
            <a:avLst/>
          </a:prstGeom>
        </p:spPr>
      </p:pic>
      <p:pic>
        <p:nvPicPr>
          <p:cNvPr id="107" name="Imagem 106"/>
          <p:cNvPicPr/>
          <p:nvPr/>
        </p:nvPicPr>
        <p:blipFill>
          <a:blip r:embed="rId4"/>
          <a:stretch>
            <a:fillRect/>
          </a:stretch>
        </p:blipFill>
        <p:spPr>
          <a:xfrm>
            <a:off x="8769960" y="1872000"/>
            <a:ext cx="3254040" cy="3008520"/>
          </a:xfrm>
          <a:prstGeom prst="rect">
            <a:avLst/>
          </a:prstGeom>
        </p:spPr>
      </p:pic>
      <p:pic>
        <p:nvPicPr>
          <p:cNvPr id="108" name="Imagem 107"/>
          <p:cNvPicPr/>
          <p:nvPr/>
        </p:nvPicPr>
        <p:blipFill>
          <a:blip r:embed="rId5"/>
          <a:stretch>
            <a:fillRect/>
          </a:stretch>
        </p:blipFill>
        <p:spPr>
          <a:xfrm>
            <a:off x="5328000" y="3744000"/>
            <a:ext cx="3384000" cy="2592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838080" y="1825560"/>
            <a:ext cx="10515240" cy="4350960"/>
          </a:xfrm>
          <a:prstGeom prst="rect">
            <a:avLst/>
          </a:prstGeom>
        </p:spPr>
        <p:txBody>
          <a:bodyPr/>
          <a:lstStyle/>
          <a:p>
            <a:pPr>
              <a:lnSpc>
                <a:spcPct val="100000"/>
              </a:lnSpc>
            </a:pPr>
            <a:r>
              <a:rPr lang="pt-BR" sz="2000" b="1">
                <a:solidFill>
                  <a:srgbClr val="000000"/>
                </a:solidFill>
                <a:latin typeface="Arial"/>
              </a:rPr>
              <a:t>❑ Análise SWOT
</a:t>
            </a:r>
            <a:r>
              <a:rPr lang="pt-BR" b="1">
                <a:solidFill>
                  <a:srgbClr val="000000"/>
                </a:solidFill>
                <a:latin typeface="Arial"/>
              </a:rPr>
              <a:t>Pontos fortes:
</a:t>
            </a:r>
            <a:r>
              <a:rPr lang="pt-BR">
                <a:solidFill>
                  <a:srgbClr val="000000"/>
                </a:solidFill>
                <a:latin typeface="Calibri"/>
              </a:rPr>
              <a:t>❑</a:t>
            </a:r>
            <a:r>
              <a:rPr lang="pt-BR" i="1">
                <a:solidFill>
                  <a:srgbClr val="000000"/>
                </a:solidFill>
                <a:latin typeface="Calibri"/>
              </a:rPr>
              <a:t> Variedade de sabores exóticos
</a:t>
            </a:r>
            <a:r>
              <a:rPr lang="pt-BR">
                <a:solidFill>
                  <a:srgbClr val="000000"/>
                </a:solidFill>
                <a:latin typeface="Calibri"/>
              </a:rPr>
              <a:t>❑</a:t>
            </a:r>
            <a:r>
              <a:rPr lang="pt-BR" i="1">
                <a:solidFill>
                  <a:srgbClr val="000000"/>
                </a:solidFill>
                <a:latin typeface="Calibri"/>
              </a:rPr>
              <a:t> Restrição alimentar
</a:t>
            </a:r>
            <a:r>
              <a:rPr lang="pt-BR">
                <a:solidFill>
                  <a:srgbClr val="000000"/>
                </a:solidFill>
                <a:latin typeface="Calibri"/>
              </a:rPr>
              <a:t>❑</a:t>
            </a:r>
            <a:r>
              <a:rPr lang="pt-BR" i="1">
                <a:solidFill>
                  <a:srgbClr val="000000"/>
                </a:solidFill>
                <a:latin typeface="Calibri"/>
              </a:rPr>
              <a:t> Embalagem, melhor conservação com produto – térmica (pronta entrega)
</a:t>
            </a:r>
            <a:r>
              <a:rPr lang="pt-BR">
                <a:solidFill>
                  <a:srgbClr val="000000"/>
                </a:solidFill>
                <a:latin typeface="Calibri"/>
              </a:rPr>
              <a:t>❑ </a:t>
            </a:r>
            <a:r>
              <a:rPr lang="pt-BR" i="1">
                <a:solidFill>
                  <a:srgbClr val="000000"/>
                </a:solidFill>
                <a:latin typeface="Calibri"/>
              </a:rPr>
              <a:t>Confiabilidade na qualidade do produto
</a:t>
            </a:r>
            <a:r>
              <a:rPr lang="pt-BR">
                <a:solidFill>
                  <a:srgbClr val="000000"/>
                </a:solidFill>
                <a:latin typeface="Calibri"/>
              </a:rPr>
              <a:t>❑</a:t>
            </a:r>
            <a:r>
              <a:rPr lang="pt-BR" i="1">
                <a:solidFill>
                  <a:srgbClr val="000000"/>
                </a:solidFill>
                <a:latin typeface="Calibri"/>
              </a:rPr>
              <a:t> Wifi
</a:t>
            </a:r>
            <a:r>
              <a:rPr lang="pt-BR">
                <a:solidFill>
                  <a:srgbClr val="000000"/>
                </a:solidFill>
                <a:latin typeface="Calibri"/>
              </a:rPr>
              <a:t>❑</a:t>
            </a:r>
            <a:r>
              <a:rPr lang="pt-BR" i="1">
                <a:solidFill>
                  <a:srgbClr val="000000"/>
                </a:solidFill>
                <a:latin typeface="Calibri"/>
              </a:rPr>
              <a:t> Ar condicionado
</a:t>
            </a:r>
            <a:r>
              <a:rPr lang="pt-BR">
                <a:solidFill>
                  <a:srgbClr val="000000"/>
                </a:solidFill>
                <a:latin typeface="Calibri"/>
              </a:rPr>
              <a:t>❑</a:t>
            </a:r>
            <a:r>
              <a:rPr lang="pt-BR" i="1">
                <a:solidFill>
                  <a:srgbClr val="000000"/>
                </a:solidFill>
                <a:latin typeface="Calibri"/>
              </a:rPr>
              <a:t> Selo de qualidade</a:t>
            </a:r>
            <a:endParaRPr/>
          </a:p>
        </p:txBody>
      </p:sp>
      <p:pic>
        <p:nvPicPr>
          <p:cNvPr id="110" name="Imagem 3"/>
          <p:cNvPicPr/>
          <p:nvPr/>
        </p:nvPicPr>
        <p:blipFill>
          <a:blip r:embed="rId2"/>
          <a:stretch>
            <a:fillRect/>
          </a:stretch>
        </p:blipFill>
        <p:spPr>
          <a:xfrm>
            <a:off x="0" y="-24480"/>
            <a:ext cx="12191760" cy="1123920"/>
          </a:xfrm>
          <a:prstGeom prst="rect">
            <a:avLst/>
          </a:prstGeom>
        </p:spPr>
      </p:pic>
      <p:sp>
        <p:nvSpPr>
          <p:cNvPr id="111" name="CustomShape 2"/>
          <p:cNvSpPr/>
          <p:nvPr/>
        </p:nvSpPr>
        <p:spPr>
          <a:xfrm>
            <a:off x="310320" y="306720"/>
            <a:ext cx="4826520" cy="456120"/>
          </a:xfrm>
          <a:prstGeom prst="rect">
            <a:avLst/>
          </a:prstGeom>
        </p:spPr>
        <p:txBody>
          <a:bodyPr lIns="90000" tIns="45000" rIns="90000" bIns="45000"/>
          <a:lstStyle/>
          <a:p>
            <a:pPr>
              <a:lnSpc>
                <a:spcPct val="100000"/>
              </a:lnSpc>
            </a:pPr>
            <a:r>
              <a:rPr lang="pt-BR" sz="2400" b="1" i="1">
                <a:solidFill>
                  <a:srgbClr val="FFFFFF"/>
                </a:solidFill>
                <a:latin typeface="Arial"/>
              </a:rPr>
              <a:t>Identidade Institucional</a:t>
            </a:r>
            <a:endParaRPr/>
          </a:p>
        </p:txBody>
      </p:sp>
      <p:pic>
        <p:nvPicPr>
          <p:cNvPr id="112" name="Imagem 5"/>
          <p:cNvPicPr/>
          <p:nvPr/>
        </p:nvPicPr>
        <p:blipFill>
          <a:blip r:embed="rId3"/>
          <a:stretch>
            <a:fillRect/>
          </a:stretch>
        </p:blipFill>
        <p:spPr>
          <a:xfrm>
            <a:off x="8942760" y="222120"/>
            <a:ext cx="2835360" cy="1594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494</Words>
  <Application>Microsoft Office PowerPoint</Application>
  <PresentationFormat>Personalizar</PresentationFormat>
  <Paragraphs>129</Paragraphs>
  <Slides>44</Slides>
  <Notes>0</Notes>
  <HiddenSlides>0</HiddenSlides>
  <MMClips>0</MMClips>
  <ScaleCrop>false</ScaleCrop>
  <HeadingPairs>
    <vt:vector size="4" baseType="variant">
      <vt:variant>
        <vt:lpstr>Tema</vt:lpstr>
      </vt:variant>
      <vt:variant>
        <vt:i4>2</vt:i4>
      </vt:variant>
      <vt:variant>
        <vt:lpstr>Títulos de slides</vt:lpstr>
      </vt:variant>
      <vt:variant>
        <vt:i4>44</vt:i4>
      </vt:variant>
    </vt:vector>
  </HeadingPairs>
  <TitlesOfParts>
    <vt:vector size="46" baseType="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Administrador</cp:lastModifiedBy>
  <cp:revision>3</cp:revision>
  <cp:lastPrinted>2015-10-26T21:03:20Z</cp:lastPrinted>
  <dcterms:modified xsi:type="dcterms:W3CDTF">2015-11-16T16:50:07Z</dcterms:modified>
</cp:coreProperties>
</file>