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notesMasterIdLst>
    <p:notesMasterId r:id="rId46"/>
  </p:notesMasterIdLst>
  <p:sldIdLst>
    <p:sldId id="303" r:id="rId2"/>
    <p:sldId id="304" r:id="rId3"/>
    <p:sldId id="306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7" r:id="rId12"/>
    <p:sldId id="318" r:id="rId13"/>
    <p:sldId id="319" r:id="rId14"/>
    <p:sldId id="320" r:id="rId15"/>
    <p:sldId id="321" r:id="rId16"/>
    <p:sldId id="340" r:id="rId17"/>
    <p:sldId id="324" r:id="rId18"/>
    <p:sldId id="325" r:id="rId19"/>
    <p:sldId id="326" r:id="rId20"/>
    <p:sldId id="342" r:id="rId21"/>
    <p:sldId id="339" r:id="rId22"/>
    <p:sldId id="341" r:id="rId23"/>
    <p:sldId id="344" r:id="rId24"/>
    <p:sldId id="345" r:id="rId25"/>
    <p:sldId id="346" r:id="rId26"/>
    <p:sldId id="350" r:id="rId27"/>
    <p:sldId id="347" r:id="rId28"/>
    <p:sldId id="348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5" r:id="rId37"/>
    <p:sldId id="334" r:id="rId38"/>
    <p:sldId id="336" r:id="rId39"/>
    <p:sldId id="343" r:id="rId40"/>
    <p:sldId id="352" r:id="rId41"/>
    <p:sldId id="353" r:id="rId42"/>
    <p:sldId id="354" r:id="rId43"/>
    <p:sldId id="351" r:id="rId44"/>
    <p:sldId id="338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B19"/>
    <a:srgbClr val="622E18"/>
    <a:srgbClr val="E55D01"/>
    <a:srgbClr val="DFDA00"/>
    <a:srgbClr val="FFFDFB"/>
    <a:srgbClr val="100800"/>
    <a:srgbClr val="0A0A0A"/>
    <a:srgbClr val="F89108"/>
    <a:srgbClr val="F56401"/>
    <a:srgbClr val="D7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6224" autoAdjust="0"/>
  </p:normalViewPr>
  <p:slideViewPr>
    <p:cSldViewPr>
      <p:cViewPr varScale="1">
        <p:scale>
          <a:sx n="106" d="100"/>
          <a:sy n="106" d="100"/>
        </p:scale>
        <p:origin x="115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48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91FE1-64D8-424B-BA1E-0EB364EE9C17}" type="datetimeFigureOut">
              <a:rPr lang="pt-BR" smtClean="0"/>
              <a:pPr/>
              <a:t>15/12/2017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0C86E-C35E-44E0-BF3C-4CEFC081CC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1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61CA-6606-4260-B56B-03C5DAE9A074}" type="datetimeFigureOut">
              <a:rPr lang="pt-BR" smtClean="0"/>
              <a:pPr/>
              <a:t>15/12/2017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F89-3829-40B3-BFEE-FB22576C1C8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885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61CA-6606-4260-B56B-03C5DAE9A074}" type="datetimeFigureOut">
              <a:rPr lang="pt-BR" smtClean="0"/>
              <a:pPr/>
              <a:t>15/12/2017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F89-3829-40B3-BFEE-FB22576C1C8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862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61CA-6606-4260-B56B-03C5DAE9A074}" type="datetimeFigureOut">
              <a:rPr lang="pt-BR" smtClean="0"/>
              <a:pPr/>
              <a:t>15/12/2017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F89-3829-40B3-BFEE-FB22576C1C8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77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61CA-6606-4260-B56B-03C5DAE9A074}" type="datetimeFigureOut">
              <a:rPr lang="pt-BR" smtClean="0"/>
              <a:pPr/>
              <a:t>15/12/2017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F89-3829-40B3-BFEE-FB22576C1C8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149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61CA-6606-4260-B56B-03C5DAE9A074}" type="datetimeFigureOut">
              <a:rPr lang="pt-BR" smtClean="0"/>
              <a:pPr/>
              <a:t>15/12/2017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F89-3829-40B3-BFEE-FB22576C1C8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697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61CA-6606-4260-B56B-03C5DAE9A074}" type="datetimeFigureOut">
              <a:rPr lang="pt-BR" smtClean="0"/>
              <a:pPr/>
              <a:t>15/12/2017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F89-3829-40B3-BFEE-FB22576C1C8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66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61CA-6606-4260-B56B-03C5DAE9A074}" type="datetimeFigureOut">
              <a:rPr lang="pt-BR" smtClean="0"/>
              <a:pPr/>
              <a:t>15/12/2017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F89-3829-40B3-BFEE-FB22576C1C8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891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61CA-6606-4260-B56B-03C5DAE9A074}" type="datetimeFigureOut">
              <a:rPr lang="pt-BR" smtClean="0"/>
              <a:pPr/>
              <a:t>15/12/2017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F89-3829-40B3-BFEE-FB22576C1C8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6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61CA-6606-4260-B56B-03C5DAE9A074}" type="datetimeFigureOut">
              <a:rPr lang="pt-BR" smtClean="0"/>
              <a:pPr/>
              <a:t>15/12/2017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F89-3829-40B3-BFEE-FB22576C1C8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72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61CA-6606-4260-B56B-03C5DAE9A074}" type="datetimeFigureOut">
              <a:rPr lang="pt-BR" smtClean="0"/>
              <a:pPr/>
              <a:t>15/12/2017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F89-3829-40B3-BFEE-FB22576C1C8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3352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61CA-6606-4260-B56B-03C5DAE9A074}" type="datetimeFigureOut">
              <a:rPr lang="pt-BR" smtClean="0"/>
              <a:pPr/>
              <a:t>15/12/2017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BF89-3829-40B3-BFEE-FB22576C1C8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7476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8E861CA-6606-4260-B56B-03C5DAE9A074}" type="datetimeFigureOut">
              <a:rPr lang="pt-BR" smtClean="0"/>
              <a:pPr/>
              <a:t>15/12/2017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ABF89-3829-40B3-BFEE-FB22576C1C8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57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 descr="http://logo.empregos.com.br/102554_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1414"/>
            <a:ext cx="1728192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131840" y="260648"/>
            <a:ext cx="3888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Arial Narrow" pitchFamily="34" charset="0"/>
                <a:cs typeface="Arial" pitchFamily="34" charset="0"/>
              </a:rPr>
              <a:t>ANGLOSCHOOL SÃO CARLOS</a:t>
            </a:r>
          </a:p>
          <a:p>
            <a:pPr algn="ctr"/>
            <a:r>
              <a:rPr lang="pt-BR" sz="2000" dirty="0">
                <a:latin typeface="Arial Narrow" pitchFamily="34" charset="0"/>
                <a:cs typeface="Arial" pitchFamily="34" charset="0"/>
              </a:rPr>
              <a:t>Curso Gestão Empresarial</a:t>
            </a:r>
          </a:p>
          <a:p>
            <a:pPr algn="ctr"/>
            <a:r>
              <a:rPr lang="pt-BR" sz="2000" dirty="0">
                <a:latin typeface="Arial Narrow" pitchFamily="34" charset="0"/>
                <a:cs typeface="Arial" pitchFamily="34" charset="0"/>
              </a:rPr>
              <a:t>Módulo de Marketing</a:t>
            </a:r>
            <a:endParaRPr lang="pt-BR" sz="2000" dirty="0">
              <a:latin typeface="Arial Narrow" pitchFamily="34" charset="0"/>
            </a:endParaRPr>
          </a:p>
        </p:txBody>
      </p:sp>
      <p:pic>
        <p:nvPicPr>
          <p:cNvPr id="7" name="Picture 4" descr="http://cristianethiel.com.br/blog/wp-content/uploads/2014/12/marketing-de-conte%C3%BAdo-0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0768"/>
            <a:ext cx="3456384" cy="230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3501008"/>
            <a:ext cx="9144000" cy="11033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FFFFFF"/>
                </a:solidFill>
                <a:latin typeface="Arial Narrow" pitchFamily="34" charset="0"/>
                <a:cs typeface="Arial" panose="020B0604020202020204" pitchFamily="34" charset="0"/>
              </a:rPr>
              <a:t>Projeto Experimental</a:t>
            </a:r>
          </a:p>
          <a:p>
            <a:pPr algn="ctr"/>
            <a:r>
              <a:rPr lang="pt-BR" sz="3200" dirty="0">
                <a:solidFill>
                  <a:srgbClr val="FFFFFF"/>
                </a:solidFill>
                <a:latin typeface="Arial Narrow" pitchFamily="34" charset="0"/>
                <a:cs typeface="Arial" panose="020B0604020202020204" pitchFamily="34" charset="0"/>
              </a:rPr>
              <a:t>Plano de Marketing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95536" y="4869160"/>
            <a:ext cx="25202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 Narrow" pitchFamily="34" charset="0"/>
              </a:rPr>
              <a:t>Empresa:</a:t>
            </a:r>
          </a:p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70C9F34-C2DD-4540-BEA6-623B2895E51E}"/>
              </a:ext>
            </a:extLst>
          </p:cNvPr>
          <p:cNvSpPr txBox="1"/>
          <p:nvPr/>
        </p:nvSpPr>
        <p:spPr>
          <a:xfrm>
            <a:off x="392475" y="5543885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Shiwatson</a:t>
            </a: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614F3BA-9C60-4CCF-957F-8D73CC8CDCE7}"/>
              </a:ext>
            </a:extLst>
          </p:cNvPr>
          <p:cNvSpPr txBox="1"/>
          <p:nvPr/>
        </p:nvSpPr>
        <p:spPr>
          <a:xfrm>
            <a:off x="6357950" y="4549676"/>
            <a:ext cx="2786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latin typeface="Arial Narrow" pitchFamily="34" charset="0"/>
                <a:cs typeface="Arial" panose="020B0604020202020204" pitchFamily="34" charset="0"/>
              </a:rPr>
              <a:t>Andrea Batista</a:t>
            </a:r>
          </a:p>
          <a:p>
            <a:pPr algn="r"/>
            <a:r>
              <a:rPr lang="pt-BR" b="1" dirty="0">
                <a:latin typeface="Arial Narrow" pitchFamily="34" charset="0"/>
                <a:cs typeface="Arial" panose="020B0604020202020204" pitchFamily="34" charset="0"/>
              </a:rPr>
              <a:t>Ariabo Kezo</a:t>
            </a:r>
          </a:p>
          <a:p>
            <a:pPr algn="r"/>
            <a:r>
              <a:rPr lang="pt-BR" b="1" dirty="0">
                <a:latin typeface="Arial Narrow" pitchFamily="34" charset="0"/>
                <a:cs typeface="Arial" panose="020B0604020202020204" pitchFamily="34" charset="0"/>
              </a:rPr>
              <a:t>Cesar Augusto Lopes</a:t>
            </a:r>
          </a:p>
          <a:p>
            <a:pPr algn="r"/>
            <a:r>
              <a:rPr lang="pt-BR" b="1" dirty="0">
                <a:latin typeface="Arial Narrow" pitchFamily="34" charset="0"/>
                <a:cs typeface="Arial" panose="020B0604020202020204" pitchFamily="34" charset="0"/>
              </a:rPr>
              <a:t>Gabriele Olaia</a:t>
            </a:r>
          </a:p>
          <a:p>
            <a:pPr algn="r"/>
            <a:r>
              <a:rPr lang="pt-BR" b="1" dirty="0">
                <a:latin typeface="Arial Narrow" pitchFamily="34" charset="0"/>
                <a:cs typeface="Arial" panose="020B0604020202020204" pitchFamily="34" charset="0"/>
              </a:rPr>
              <a:t>Hellen Gallo</a:t>
            </a:r>
          </a:p>
          <a:p>
            <a:pPr algn="r"/>
            <a:r>
              <a:rPr lang="pt-BR" b="1" dirty="0">
                <a:latin typeface="Arial Narrow" pitchFamily="34" charset="0"/>
                <a:cs typeface="Arial" panose="020B0604020202020204" pitchFamily="34" charset="0"/>
              </a:rPr>
              <a:t>Isabella Banharoli</a:t>
            </a:r>
          </a:p>
          <a:p>
            <a:pPr algn="r"/>
            <a:r>
              <a:rPr lang="pt-BR" b="1" dirty="0">
                <a:latin typeface="Arial Narrow" pitchFamily="34" charset="0"/>
                <a:cs typeface="Arial" panose="020B0604020202020204" pitchFamily="34" charset="0"/>
              </a:rPr>
              <a:t>Layssa Firmino</a:t>
            </a:r>
          </a:p>
          <a:p>
            <a:pPr algn="r"/>
            <a:r>
              <a:rPr lang="pt-BR" b="1" dirty="0">
                <a:latin typeface="Arial Narrow" pitchFamily="34" charset="0"/>
                <a:cs typeface="Arial" panose="020B0604020202020204" pitchFamily="34" charset="0"/>
              </a:rPr>
              <a:t>Priscila Chinelatto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Sem 2.png">
            <a:extLst>
              <a:ext uri="{FF2B5EF4-FFF2-40B4-BE49-F238E27FC236}">
                <a16:creationId xmlns:a16="http://schemas.microsoft.com/office/drawing/2014/main" id="{EEDF5AFA-F38A-4083-9860-A032DC17C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PLANEJAMENTO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8" y="6656496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67842" y="1266269"/>
            <a:ext cx="853244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AMBIENTE EXTERNO</a:t>
            </a:r>
          </a:p>
          <a:p>
            <a:pPr algn="just"/>
            <a:endParaRPr lang="pt-BR" i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Bancos e sofás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Estacionamento próprio </a:t>
            </a:r>
            <a:endParaRPr lang="pt-BR" i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Jardim com árvores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Mesas e cadeiras</a:t>
            </a:r>
          </a:p>
          <a:p>
            <a:pPr algn="just"/>
            <a:endParaRPr lang="pt-BR" i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just"/>
            <a:endParaRPr lang="pt-BR" i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AMBIENTE INTERNO</a:t>
            </a:r>
          </a:p>
          <a:p>
            <a:pPr algn="just"/>
            <a:endParaRPr lang="pt-BR" b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Área de descanso com banheiro completo para funcionários</a:t>
            </a:r>
            <a:endParaRPr lang="pt-BR" b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Balcões térmicos frio e a vapor (buffet)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Banheiros feminino e masculino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Bar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Cozinha industrial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Depósito e estoque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Garagem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Mesas e cadeiras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Vitrines geladas </a:t>
            </a:r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Sem 2.png">
            <a:extLst>
              <a:ext uri="{FF2B5EF4-FFF2-40B4-BE49-F238E27FC236}">
                <a16:creationId xmlns:a16="http://schemas.microsoft.com/office/drawing/2014/main" id="{74E072F2-6923-4BC9-9851-BDDF54235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PLANEJAMENTO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640448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2291" y="1987099"/>
            <a:ext cx="82154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2 caixas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1 nutricionista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2 cozinheiros chefe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4 ajudantes de cozinha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4 garçons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4 auxiliares de serviços gerais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EFEDF9B-5E62-4F6D-8033-D0C83664BC37}"/>
              </a:ext>
            </a:extLst>
          </p:cNvPr>
          <p:cNvSpPr txBox="1"/>
          <p:nvPr/>
        </p:nvSpPr>
        <p:spPr>
          <a:xfrm>
            <a:off x="-8966" y="1146390"/>
            <a:ext cx="9126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PESSOAL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Sem 2.png">
            <a:extLst>
              <a:ext uri="{FF2B5EF4-FFF2-40B4-BE49-F238E27FC236}">
                <a16:creationId xmlns:a16="http://schemas.microsoft.com/office/drawing/2014/main" id="{C045EF58-EEB2-4153-9D18-AE87523FA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SWOT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8" y="6621581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28596" y="1225689"/>
            <a:ext cx="82154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PONTOS FORTES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Fácil acesso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Estacionamento próprio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Acessibilidade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Local agradável e aconchegante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Dois ambientes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Self service por quilo e à vontade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Cardápio elaborado e diversificado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Horário de funcionamento estendido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pt-BR" b="1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PONTOS FRACOS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Crise econômica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Iniciando no mercado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Público restrito (pessoas com restrições alimentares)</a:t>
            </a:r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Sem 2.png">
            <a:extLst>
              <a:ext uri="{FF2B5EF4-FFF2-40B4-BE49-F238E27FC236}">
                <a16:creationId xmlns:a16="http://schemas.microsoft.com/office/drawing/2014/main" id="{45ED70B8-9B21-43CE-B84E-AF3857C7BC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SWOT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8" y="6654672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67544" y="1643050"/>
            <a:ext cx="81050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Poucos restaurantes especializados em comida vegana na cidade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O setor tem crescido 40% ao ano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Produtos ecologicamente corretos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AB8C361-0CFD-4E7C-9E48-6768AA6E16F2}"/>
              </a:ext>
            </a:extLst>
          </p:cNvPr>
          <p:cNvSpPr txBox="1"/>
          <p:nvPr/>
        </p:nvSpPr>
        <p:spPr>
          <a:xfrm>
            <a:off x="0" y="1078502"/>
            <a:ext cx="913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OPORTUNIDADES</a:t>
            </a:r>
          </a:p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0D9445F-3A00-4471-9D02-6648CB50BF6A}"/>
              </a:ext>
            </a:extLst>
          </p:cNvPr>
          <p:cNvSpPr txBox="1"/>
          <p:nvPr/>
        </p:nvSpPr>
        <p:spPr>
          <a:xfrm>
            <a:off x="0" y="3533988"/>
            <a:ext cx="9151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AMEAÇAS</a:t>
            </a:r>
          </a:p>
          <a:p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73E188-926A-49FE-9CEF-7DA93B924ABF}"/>
              </a:ext>
            </a:extLst>
          </p:cNvPr>
          <p:cNvSpPr txBox="1"/>
          <p:nvPr/>
        </p:nvSpPr>
        <p:spPr>
          <a:xfrm>
            <a:off x="481579" y="3984797"/>
            <a:ext cx="86694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Vender alimentos naturais exige do empreendedor um conhecimento aprofundado dos produtos que está comercializando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A manipulação e a montagem de cardápios alimentares devem ser</a:t>
            </a:r>
          </a:p>
          <a:p>
            <a:pPr algn="just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   realizadas por nutricionistas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Dificuldade em encontrar produtos ecológicos certificados por</a:t>
            </a:r>
          </a:p>
          <a:p>
            <a:pPr algn="just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   instituições responsáveis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MIX DE PRODUTOS E SERVIÇOS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640448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5" name="Imagem 4" descr="Uma imagem contendo mesa, interior&#10;&#10;Descrição gerada com alta confiança">
            <a:extLst>
              <a:ext uri="{FF2B5EF4-FFF2-40B4-BE49-F238E27FC236}">
                <a16:creationId xmlns:a16="http://schemas.microsoft.com/office/drawing/2014/main" id="{0CCC10BC-9976-44AC-B185-A7CD13ABC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01" y="972903"/>
            <a:ext cx="7745797" cy="567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MIX DE PRODUTOS E SERVIÇOS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640448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>
                <a:solidFill>
                  <a:schemeClr val="tx1"/>
                </a:solidFill>
              </a:rPr>
              <a:t>Metodologia: Pesquisas bibliográficas realizadas na internet.</a:t>
            </a:r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5" name="Imagem 4" descr="Uma imagem contendo mesa, texto&#10;&#10;Descrição gerada com alta confiança">
            <a:extLst>
              <a:ext uri="{FF2B5EF4-FFF2-40B4-BE49-F238E27FC236}">
                <a16:creationId xmlns:a16="http://schemas.microsoft.com/office/drawing/2014/main" id="{09D21408-C7E8-4D51-A9B5-158E767F7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76783"/>
            <a:ext cx="7830616" cy="566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MIX DE PRODUTOS E SERVIÇOS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640448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E9AEEDF-B516-42AB-9B07-0BD552D38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2895"/>
            <a:ext cx="9143999" cy="565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31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Sem 2.png">
            <a:extLst>
              <a:ext uri="{FF2B5EF4-FFF2-40B4-BE49-F238E27FC236}">
                <a16:creationId xmlns:a16="http://schemas.microsoft.com/office/drawing/2014/main" id="{0D955F52-EDE1-4F83-B875-77F3C5AD5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8" y="6640448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0" y="1103223"/>
            <a:ext cx="91369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DEFESA DO NOME</a:t>
            </a:r>
          </a:p>
          <a:p>
            <a:pPr algn="ctr"/>
            <a:endParaRPr lang="pt-BR" b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O “Shi”</a:t>
            </a: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(</a:t>
            </a:r>
            <a:r>
              <a:rPr lang="pt-BR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xí</a:t>
            </a: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Vem de ‘Shiddhartha’, primeiro nome do, popularmente conhecido, Buda, o primeiro vegano da história. </a:t>
            </a: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Simboliza a essência do ser vegano.</a:t>
            </a: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O “Watson” </a:t>
            </a: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(uótisan)</a:t>
            </a: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É o sobrenome de Donald Watson, o homem que “reformulou” o veganismo como conhecemos hoje. </a:t>
            </a: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Ele criou o termo ‘vegan’ em 1944, foi um pacifista pioneiro da agricultura vegana, e uma pessoa que vivia de acordo com seus princípios.</a:t>
            </a:r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Sem 2.png">
            <a:extLst>
              <a:ext uri="{FF2B5EF4-FFF2-40B4-BE49-F238E27FC236}">
                <a16:creationId xmlns:a16="http://schemas.microsoft.com/office/drawing/2014/main" id="{C03F6F3D-10D3-45D6-B1AD-583698D84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1" y="878851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9" y="30914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8557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9" y="6543719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71682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0" y="1136741"/>
            <a:ext cx="9136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POSICIONAMENTO DA MARCA</a:t>
            </a: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 err="1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Shiwatson</a:t>
            </a: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nasceu para propagar o </a:t>
            </a:r>
            <a:r>
              <a:rPr lang="pt-BR" dirty="0" err="1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veganismo</a:t>
            </a: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como parte de uma</a:t>
            </a: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evolução ética em um mundo onde estamos acostumados a presenciar violência contra o próximo e contra os animais. Vemos na mudança de alimentação uma das maneiras mais práticas de agir.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169EF2F-BB2C-48DB-A69E-D2DC535C2348}"/>
              </a:ext>
            </a:extLst>
          </p:cNvPr>
          <p:cNvSpPr txBox="1"/>
          <p:nvPr/>
        </p:nvSpPr>
        <p:spPr>
          <a:xfrm>
            <a:off x="300120" y="3017037"/>
            <a:ext cx="88368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Refeições com ingredientes orgânicos e veganos, livres de   transgênicos e aditivos químicos nocivos à saúde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Ambiente sustentável e integrado com a natureza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Pensamos na sua saúde, na dos animais e na do planeta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33D8084-99F2-4B71-B4D6-307BD2BB2292}"/>
              </a:ext>
            </a:extLst>
          </p:cNvPr>
          <p:cNvSpPr txBox="1"/>
          <p:nvPr/>
        </p:nvSpPr>
        <p:spPr>
          <a:xfrm>
            <a:off x="-130776" y="4947981"/>
            <a:ext cx="9267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SLOGAN</a:t>
            </a: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“Viva verde, alimente sua alma!”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-7018" y="1076096"/>
            <a:ext cx="913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FACHADA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5" y="1423957"/>
            <a:ext cx="7245390" cy="543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488F5C4F-1732-4AAD-9E8F-663A9553F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66" y="500042"/>
            <a:ext cx="6177298" cy="449122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53578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“</a:t>
            </a:r>
            <a:r>
              <a:rPr lang="pt-BR" sz="3000" b="1" dirty="0" err="1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Shiwatson</a:t>
            </a:r>
            <a:r>
              <a:rPr lang="pt-BR" sz="3000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. Viva verde, alimente sua alma!”</a:t>
            </a:r>
          </a:p>
        </p:txBody>
      </p:sp>
    </p:spTree>
    <p:extLst>
      <p:ext uri="{BB962C8B-B14F-4D97-AF65-F5344CB8AC3E}">
        <p14:creationId xmlns:p14="http://schemas.microsoft.com/office/powerpoint/2010/main" val="2865436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-7018" y="1076096"/>
            <a:ext cx="913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FACHADA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45428"/>
            <a:ext cx="7210313" cy="540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51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-7018" y="1076096"/>
            <a:ext cx="913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FACHADA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790E39F-B927-4C22-87C4-8F7F39F3E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" y="1441426"/>
            <a:ext cx="8392799" cy="54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18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-7018" y="1076096"/>
            <a:ext cx="913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PLANTA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686983"/>
            <a:ext cx="7210313" cy="492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0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-7018" y="1076096"/>
            <a:ext cx="913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SALÃO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45428"/>
            <a:ext cx="3672408" cy="275430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B0AB50C-95A8-4D1C-8766-0EE5E31EF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5428"/>
            <a:ext cx="3672408" cy="275430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4EEDAF2-B611-4A06-A2DD-C7E812E19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89425"/>
            <a:ext cx="3672408" cy="275430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531B4AE-C7BD-408E-B6C4-C9C6DD08A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89425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71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-7018" y="1076096"/>
            <a:ext cx="913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BANHEIROS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49" y="2051847"/>
            <a:ext cx="3672408" cy="275430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B0AB50C-95A8-4D1C-8766-0EE5E31EF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45" y="2051847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75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-7018" y="1076096"/>
            <a:ext cx="913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AMBIENTE EXTERNO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45428"/>
            <a:ext cx="3672408" cy="275430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B0AB50C-95A8-4D1C-8766-0EE5E31EF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5428"/>
            <a:ext cx="3672408" cy="275430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4EEDAF2-B611-4A06-A2DD-C7E812E19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89425"/>
            <a:ext cx="3672408" cy="275430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531B4AE-C7BD-408E-B6C4-C9C6DD08A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89425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3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-7018" y="1076096"/>
            <a:ext cx="913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DEPÓSITO, GARAGEM E COMPOSTAGEM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45428"/>
            <a:ext cx="3672408" cy="275430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B0AB50C-95A8-4D1C-8766-0EE5E31EF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5428"/>
            <a:ext cx="3672408" cy="275430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4EEDAF2-B611-4A06-A2DD-C7E812E19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277" y="4194085"/>
            <a:ext cx="3528392" cy="2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67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-7018" y="1076096"/>
            <a:ext cx="913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DEPÓSITO, GARAGEM E COMPOSTAGEM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45428"/>
            <a:ext cx="3672408" cy="275430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B0AB50C-95A8-4D1C-8766-0EE5E31EF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5428"/>
            <a:ext cx="3672408" cy="275430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4EEDAF2-B611-4A06-A2DD-C7E812E19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277" y="4194085"/>
            <a:ext cx="3528392" cy="2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71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-7018" y="1076096"/>
            <a:ext cx="913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ÁREA DE FUNCIONÁRIOS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45428"/>
            <a:ext cx="3672408" cy="275430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B0AB50C-95A8-4D1C-8766-0EE5E31EF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5428"/>
            <a:ext cx="3672408" cy="275430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4EEDAF2-B611-4A06-A2DD-C7E812E19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89425"/>
            <a:ext cx="3672408" cy="275430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531B4AE-C7BD-408E-B6C4-C9C6DD08A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89425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95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0" y="1103223"/>
            <a:ext cx="913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LOGOTIPO</a:t>
            </a:r>
            <a:endParaRPr lang="pt-BR" dirty="0"/>
          </a:p>
        </p:txBody>
      </p:sp>
      <p:pic>
        <p:nvPicPr>
          <p:cNvPr id="9" name="Imagem 8" descr="Sem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93" y="1472555"/>
            <a:ext cx="7844597" cy="51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Sem 2.pn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PESQUISA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680710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362533" y="1820267"/>
            <a:ext cx="87814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O mercado de alimentação ligado à saúde e o bem-estar, cresceu 98% nos últimos anos no Brasil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São movimentados US$ 35 bilhões por ano no Brasil, neste setor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16 milhões de brasileiros (8%) se declaram adeptos do vegetarianismo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Destes 16 milhões, aproximadamente 33%, cerca de 5 milhões de brasileiros seriam veganos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63% dos brasileiros querem reduzir o consumo de carne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70% dos adultos brasileiros buscam reduzir o consumo de produtos de origem animal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42F0290-D4A1-43D9-ABEE-B408B75FD7A0}"/>
              </a:ext>
            </a:extLst>
          </p:cNvPr>
          <p:cNvSpPr txBox="1"/>
          <p:nvPr/>
        </p:nvSpPr>
        <p:spPr>
          <a:xfrm>
            <a:off x="0" y="1161290"/>
            <a:ext cx="913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ANÁLISE DE MERCADO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8159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Sem 2.png">
            <a:extLst>
              <a:ext uri="{FF2B5EF4-FFF2-40B4-BE49-F238E27FC236}">
                <a16:creationId xmlns:a16="http://schemas.microsoft.com/office/drawing/2014/main" id="{02340F21-3DC8-4680-9724-31A4215B4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636703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85720" y="1071546"/>
            <a:ext cx="85725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DEFESA DO LOGOTIPO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No oriente, a flor de lótus significa pureza espiritual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Fechada ou em botão, como é o caso, é um simbolismo das infinitas possibilidades do homem</a:t>
            </a:r>
          </a:p>
          <a:p>
            <a:pPr algn="just">
              <a:buFont typeface="Wingdings" pitchFamily="2" charset="2"/>
              <a:buChar char="§"/>
            </a:pPr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A cor branca está relacionada com a perfeição do espírito e da mente, estado de pureza total e natureza imaculada. </a:t>
            </a:r>
          </a:p>
          <a:p>
            <a:pPr algn="just">
              <a:buFont typeface="Wingdings" pitchFamily="2" charset="2"/>
              <a:buChar char="§"/>
            </a:pPr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Simboliza a possibilidade de começar de novo, renascer e apagar o passado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As cores verde e marrom foram inclusas para fazer-nos lembrar da natureza, trazer a sensação de paz, saúde e equilíbrio, que são as sensações que buscamos promover na vida de nossos clientes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ENDEREÇO DE WEB</a:t>
            </a:r>
          </a:p>
          <a:p>
            <a:pPr algn="ctr"/>
            <a:endParaRPr lang="pt-BR" b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www.shiwatson.com.br</a:t>
            </a:r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Sem 2.png">
            <a:extLst>
              <a:ext uri="{FF2B5EF4-FFF2-40B4-BE49-F238E27FC236}">
                <a16:creationId xmlns:a16="http://schemas.microsoft.com/office/drawing/2014/main" id="{67BA066A-6015-4F44-8915-D148DB455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640448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1076460"/>
            <a:ext cx="913698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PADRONIZAÇÃO DE CORES</a:t>
            </a:r>
          </a:p>
          <a:p>
            <a:pPr algn="ctr"/>
            <a:endParaRPr lang="pt-BR" b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Branco (R255, G255, B255)</a:t>
            </a: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Marrom (R98, G46, B24)</a:t>
            </a: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Verde (R24, G162, B94)</a:t>
            </a: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TIPOGRAFIA</a:t>
            </a:r>
          </a:p>
          <a:p>
            <a:pPr algn="ctr"/>
            <a:endParaRPr lang="pt-BR" b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</a:rPr>
              <a:t>Fonte primária: SoupLeaf</a:t>
            </a:r>
          </a:p>
          <a:p>
            <a:pPr algn="ctr"/>
            <a:endParaRPr lang="pt-BR" dirty="0">
              <a:latin typeface="Comic Sans MS" panose="030F0702030302020204" pitchFamily="66" charset="0"/>
            </a:endParaRPr>
          </a:p>
          <a:p>
            <a:pPr algn="ctr"/>
            <a:r>
              <a:rPr lang="pt-BR" dirty="0">
                <a:latin typeface="SoupLeaf" panose="02000603000000000000" pitchFamily="2" charset="0"/>
              </a:rPr>
              <a:t>0 1 2 3 4 5 6 7 8 9</a:t>
            </a:r>
          </a:p>
          <a:p>
            <a:pPr algn="ctr"/>
            <a:r>
              <a:rPr lang="pt-BR" dirty="0">
                <a:latin typeface="SoupLeaf" panose="02000603000000000000" pitchFamily="2" charset="0"/>
              </a:rPr>
              <a:t>a b c d e f g h i j k l m n o p q r s t u v w x y z</a:t>
            </a:r>
          </a:p>
          <a:p>
            <a:pPr algn="ctr"/>
            <a:r>
              <a:rPr lang="pt-BR" dirty="0">
                <a:latin typeface="SoupLeaf" panose="02000603000000000000" pitchFamily="2" charset="0"/>
              </a:rPr>
              <a:t>A B C D E F G H I J K L M N O P Q R S T U V W X Y Z</a:t>
            </a:r>
          </a:p>
          <a:p>
            <a:pPr algn="ctr"/>
            <a:r>
              <a:rPr lang="pt-BR" dirty="0">
                <a:latin typeface="Comic Sans MS" panose="030F0702030302020204" pitchFamily="66" charset="0"/>
              </a:rPr>
              <a:t> </a:t>
            </a:r>
          </a:p>
          <a:p>
            <a:pPr algn="ctr"/>
            <a:r>
              <a:rPr lang="pt-BR" dirty="0">
                <a:latin typeface="Comic Sans MS" panose="030F0702030302020204" pitchFamily="66" charset="0"/>
              </a:rPr>
              <a:t>Fonte secundária: Comic Sans MS</a:t>
            </a:r>
          </a:p>
          <a:p>
            <a:pPr algn="ctr"/>
            <a:endParaRPr lang="pt-BR" dirty="0">
              <a:latin typeface="Comic Sans MS" panose="030F0702030302020204" pitchFamily="66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</a:rPr>
              <a:t>0 1 2 3 4 5 6 7 8 9</a:t>
            </a:r>
          </a:p>
          <a:p>
            <a:pPr algn="ctr"/>
            <a:r>
              <a:rPr lang="pt-BR" dirty="0">
                <a:latin typeface="Comic Sans MS" panose="030F0702030302020204" pitchFamily="66" charset="0"/>
              </a:rPr>
              <a:t>a b c d e f g h i j k l m n o p q r s t u v w x y z</a:t>
            </a:r>
          </a:p>
          <a:p>
            <a:pPr algn="ctr"/>
            <a:r>
              <a:rPr lang="pt-BR" dirty="0">
                <a:latin typeface="Comic Sans MS" panose="030F0702030302020204" pitchFamily="66" charset="0"/>
              </a:rPr>
              <a:t>A B C D E F G H I J K L M N O P Q R S T U V W X Y Z</a:t>
            </a:r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06" y="1561894"/>
            <a:ext cx="2767776" cy="5059687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8" y="6520445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9" name="Imagem 8" descr="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18" y="1569534"/>
            <a:ext cx="6749928" cy="3763529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-7018" y="1087891"/>
            <a:ext cx="915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UNIFORME</a:t>
            </a:r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569250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-7018" y="110322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FROTA DE VEÍCULOS</a:t>
            </a: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  Devido ao nosso ideal de restaurante sustentável, nossa frota se compõe basicamente de duas bicicletas</a:t>
            </a:r>
          </a:p>
        </p:txBody>
      </p:sp>
      <p:pic>
        <p:nvPicPr>
          <p:cNvPr id="13" name="Imagem 12" descr="joj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397489"/>
            <a:ext cx="6929623" cy="41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-7018" y="11557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CRACHÁ</a:t>
            </a:r>
          </a:p>
        </p:txBody>
      </p:sp>
      <p:pic>
        <p:nvPicPr>
          <p:cNvPr id="9" name="Imagem 8" descr="3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79" y="1525082"/>
            <a:ext cx="7986842" cy="5096499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71DA6D83-7E3A-4055-AF4F-532F07D76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569250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IDENTIDADE VISUAL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8" y="6621581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103223"/>
            <a:ext cx="913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CARTÃO DE VISITA</a:t>
            </a:r>
          </a:p>
        </p:txBody>
      </p:sp>
      <p:pic>
        <p:nvPicPr>
          <p:cNvPr id="11" name="Imagem 10" descr="SA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472085"/>
            <a:ext cx="4291247" cy="514949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7C43A83-ABEB-4166-869A-6B36B8508207}"/>
              </a:ext>
            </a:extLst>
          </p:cNvPr>
          <p:cNvSpPr txBox="1"/>
          <p:nvPr/>
        </p:nvSpPr>
        <p:spPr>
          <a:xfrm>
            <a:off x="251520" y="1713308"/>
            <a:ext cx="2880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</a:rPr>
              <a:t>Flor destacável </a:t>
            </a:r>
          </a:p>
          <a:p>
            <a:endParaRPr lang="pt-BR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</a:rPr>
              <a:t>Plástico biodegradável</a:t>
            </a:r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Sem 2.png">
            <a:extLst>
              <a:ext uri="{FF2B5EF4-FFF2-40B4-BE49-F238E27FC236}">
                <a16:creationId xmlns:a16="http://schemas.microsoft.com/office/drawing/2014/main" id="{328307CC-A081-4114-BB96-CCF681FF0B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CAMPANHA DE MARKETING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8" y="6621581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018" y="1484784"/>
            <a:ext cx="91369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OBJETIVO</a:t>
            </a: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Atrair pessoas de todos os públicos para um estilo de se alimentar mais saudável, natural e saboroso, sem colocar de lado o preço acessível e garantia de qualidade.</a:t>
            </a: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PEÇAS PUBLICITÁRIAS</a:t>
            </a: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Internet</a:t>
            </a: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Outdoor</a:t>
            </a:r>
          </a:p>
          <a:p>
            <a:pPr algn="ctr"/>
            <a:r>
              <a:rPr lang="pt-BR" dirty="0" err="1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Busdoor</a:t>
            </a:r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Panfletagem</a:t>
            </a: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Rádio</a:t>
            </a:r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Sem 2.png">
            <a:extLst>
              <a:ext uri="{FF2B5EF4-FFF2-40B4-BE49-F238E27FC236}">
                <a16:creationId xmlns:a16="http://schemas.microsoft.com/office/drawing/2014/main" id="{6B7F8C4E-4BDD-4E71-8097-6F7EFBEA53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CAMPANHA DE MARKETING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8" y="6621581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39551" y="1103223"/>
            <a:ext cx="79928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CONCEITO</a:t>
            </a:r>
          </a:p>
          <a:p>
            <a:pPr algn="ctr"/>
            <a:endParaRPr lang="pt-BR" i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Uma nova forma de se alimentar baseada numa ideologia que busca equilibrar-se com o meio ambiente. Somos especialistas em diversos pratos veganos saborosos, e oferecemos sabores do Brasil e do mundo.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Preocupado com acessibilidade? Temos uma estrutura para receber todo mundo, receber a família, pois contamos com espaço para as crianças, além das opções de pratos kid’s. Os nossos ambientes interno e externo são bem aconchegantes com um clima muito agradável e com direito ao um som ambiente relaxador. Não perca tempo, venha logo conhecer o restaurante vegano, Shiwatson! O nosso propósito é satisfazer os nossos clientes. </a:t>
            </a: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“Viva verde, alimente sua alma”</a:t>
            </a:r>
          </a:p>
          <a:p>
            <a:pPr algn="ctr"/>
            <a:endParaRPr lang="pt-BR" i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Sem 2.png">
            <a:extLst>
              <a:ext uri="{FF2B5EF4-FFF2-40B4-BE49-F238E27FC236}">
                <a16:creationId xmlns:a16="http://schemas.microsoft.com/office/drawing/2014/main" id="{CEB38E16-5800-48B5-B022-3FE5312DA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CAMPANHA DE MARKETING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8" y="6640448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39552" y="1103223"/>
            <a:ext cx="80648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RÁDIO</a:t>
            </a:r>
          </a:p>
          <a:p>
            <a:r>
              <a:rPr lang="pt-BR" i="1" dirty="0" err="1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Spoty</a:t>
            </a:r>
            <a:r>
              <a:rPr lang="pt-BR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:</a:t>
            </a:r>
          </a:p>
          <a:p>
            <a:endParaRPr lang="pt-BR" i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pt-BR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“Chegou em São Carlos Shiwatson, um restaurante vegano que traz consigo uma nova forma de se alimentar baseada na busca do equilíbrio do ser humano com o meio ambiente. </a:t>
            </a:r>
          </a:p>
          <a:p>
            <a:pPr algn="just"/>
            <a:r>
              <a:rPr lang="pt-BR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Preocupado com acessibilidade? O </a:t>
            </a:r>
            <a:r>
              <a:rPr lang="pt-BR" i="1" dirty="0" err="1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Shiwatson</a:t>
            </a:r>
            <a:r>
              <a:rPr lang="pt-BR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tem uma estrutura para receber todo mundo. Traga sua família, contamos com espaço para as crianças e opções de pratos </a:t>
            </a:r>
            <a:r>
              <a:rPr lang="pt-BR" i="1" dirty="0" err="1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kid’s</a:t>
            </a:r>
            <a:r>
              <a:rPr lang="pt-BR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. São dois ambientes agradáveis, e sabores </a:t>
            </a:r>
            <a:r>
              <a:rPr lang="pt-BR" i="1" dirty="0" err="1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veganos</a:t>
            </a:r>
            <a:r>
              <a:rPr lang="pt-BR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do Brasil e do mundo para você escolher, isso tudo a um preço acessível.</a:t>
            </a:r>
          </a:p>
          <a:p>
            <a:pPr algn="just"/>
            <a:endParaRPr lang="pt-BR" i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Shiwatson. Viva verde, alimente sua alma!”</a:t>
            </a:r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CAMPANHA DE MARKETING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8" y="6640448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39552" y="1103223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INTERNET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98EFAD9-33F8-4BD0-908C-4DCD29275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72555"/>
            <a:ext cx="3719192" cy="516302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99EBE63-91CC-4EEA-9B99-16FF4DCFC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32" y="1475813"/>
            <a:ext cx="4266350" cy="349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02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Sem 2.png">
            <a:extLst>
              <a:ext uri="{FF2B5EF4-FFF2-40B4-BE49-F238E27FC236}">
                <a16:creationId xmlns:a16="http://schemas.microsoft.com/office/drawing/2014/main" id="{CC22E229-B34E-4642-ACDD-AD40A86E10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PESQUISA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8" y="6610605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352006" y="1906980"/>
            <a:ext cx="8784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Existem cerca de 240 restaurantes veganos e vegetarianos no país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Segundo empresários do ramo, o crescimento do mercado de produtos veganos no Brasil tem sido da ordem de 40% ao ano, apesar da crise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O percentual em grupos de homens e mulheres vegetarianos é igual, de 8%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Entre as pessoas de 65 a 75 anos, o percentual é de 10%</a:t>
            </a:r>
          </a:p>
          <a:p>
            <a:pPr algn="just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Entre os jovens de 20 a 24 anos, o percentual é ligeiramente menor (7%), assim como entre homens e mulheres de 35 a 44 anos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F9D3658-EA06-4FB9-9674-4E8053930164}"/>
              </a:ext>
            </a:extLst>
          </p:cNvPr>
          <p:cNvSpPr txBox="1"/>
          <p:nvPr/>
        </p:nvSpPr>
        <p:spPr>
          <a:xfrm>
            <a:off x="-7018" y="119675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ANÁLISE DE MERCADO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8504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CAMPANHA DE MARKETING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8" y="6640448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39552" y="1103223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PANFLETAGEM</a:t>
            </a:r>
          </a:p>
        </p:txBody>
      </p:sp>
      <p:pic>
        <p:nvPicPr>
          <p:cNvPr id="7" name="Imagem 6" descr="Uma imagem contendo texto&#10;&#10;Descrição gerada com alta confiança">
            <a:extLst>
              <a:ext uri="{FF2B5EF4-FFF2-40B4-BE49-F238E27FC236}">
                <a16:creationId xmlns:a16="http://schemas.microsoft.com/office/drawing/2014/main" id="{6196A08C-80F6-42A3-8DDA-F8780CBF0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717" y="1556520"/>
            <a:ext cx="3576550" cy="505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13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CAMPANHA DE MARKETING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8" y="6640448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39552" y="1103223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OUTDOOR</a:t>
            </a:r>
          </a:p>
        </p:txBody>
      </p:sp>
      <p:pic>
        <p:nvPicPr>
          <p:cNvPr id="5" name="Imagem 4" descr="Uma imagem contendo cerca&#10;&#10;Descrição gerada com alta confiança">
            <a:extLst>
              <a:ext uri="{FF2B5EF4-FFF2-40B4-BE49-F238E27FC236}">
                <a16:creationId xmlns:a16="http://schemas.microsoft.com/office/drawing/2014/main" id="{333FC1B2-7A7A-4600-9923-44FAB569F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" y="1600198"/>
            <a:ext cx="9144000" cy="46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75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CAMPANHA DE MARKETING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8" y="6640448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39552" y="1103223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BUSDOOR</a:t>
            </a:r>
          </a:p>
        </p:txBody>
      </p:sp>
      <p:pic>
        <p:nvPicPr>
          <p:cNvPr id="7" name="Imagem 6" descr="Uma imagem contendo estrada, ônibus, edifício, amarelo&#10;&#10;Descrição gerada com muito alta confiança">
            <a:extLst>
              <a:ext uri="{FF2B5EF4-FFF2-40B4-BE49-F238E27FC236}">
                <a16:creationId xmlns:a16="http://schemas.microsoft.com/office/drawing/2014/main" id="{7F9DCCA4-034F-4735-9EF1-9B56B1106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2" y="1585523"/>
            <a:ext cx="7236296" cy="48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80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Sem 2.png">
            <a:extLst>
              <a:ext uri="{FF2B5EF4-FFF2-40B4-BE49-F238E27FC236}">
                <a16:creationId xmlns:a16="http://schemas.microsoft.com/office/drawing/2014/main" id="{CEB38E16-5800-48B5-B022-3FE5312DA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BIBLIOGRAFIA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8" y="6640448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39552" y="1103223"/>
            <a:ext cx="806489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latin typeface="Comic Sans MS" panose="030F0702030302020204" pitchFamily="66" charset="0"/>
              </a:rPr>
              <a:t>SEBRAE</a:t>
            </a:r>
            <a:r>
              <a:rPr lang="pt-BR" sz="1100" dirty="0">
                <a:latin typeface="Comic Sans MS" panose="030F0702030302020204" pitchFamily="66" charset="0"/>
              </a:rPr>
              <a:t> (acesso em 28 de novembro de 2017): </a:t>
            </a:r>
          </a:p>
          <a:p>
            <a:r>
              <a:rPr lang="pt-BR" sz="1100" dirty="0">
                <a:latin typeface="Comic Sans MS" panose="030F0702030302020204" pitchFamily="66" charset="0"/>
              </a:rPr>
              <a:t>Como montar um restaurante natural:</a:t>
            </a:r>
          </a:p>
          <a:p>
            <a:r>
              <a:rPr lang="pt-BR" sz="1100" dirty="0">
                <a:latin typeface="Comic Sans MS" panose="030F0702030302020204" pitchFamily="66" charset="0"/>
              </a:rPr>
              <a:t>http://www.sebrae.com.br/sites/PortalSebrae/ideias/como-montar-um-restaurante-natural,0b387a51b9105410VgnVCM1000003b74010aRCRD </a:t>
            </a:r>
          </a:p>
          <a:p>
            <a:r>
              <a:rPr lang="pt-BR" sz="1100" dirty="0">
                <a:latin typeface="Comic Sans MS" panose="030F0702030302020204" pitchFamily="66" charset="0"/>
              </a:rPr>
              <a:t>Dicas para tornar seu restaurante mais sustentável:</a:t>
            </a:r>
          </a:p>
          <a:p>
            <a:r>
              <a:rPr lang="pt-BR" sz="1100" dirty="0">
                <a:latin typeface="Comic Sans MS" panose="030F0702030302020204" pitchFamily="66" charset="0"/>
              </a:rPr>
              <a:t>http://sustentabilidade.sebrae.com.br/sites/Sustentabilidade/Para%E2%80%93sua%E2%80%93Empresa/Publicacoes/Infograficos/Bares-e-restaurantes (acesso em 28 de novembro de 2017)</a:t>
            </a:r>
          </a:p>
          <a:p>
            <a:r>
              <a:rPr lang="pt-BR" sz="1100" dirty="0">
                <a:latin typeface="Comic Sans MS" panose="030F0702030302020204" pitchFamily="66" charset="0"/>
              </a:rPr>
              <a:t> </a:t>
            </a:r>
          </a:p>
          <a:p>
            <a:r>
              <a:rPr lang="pt-BR" sz="1100" b="1" dirty="0">
                <a:latin typeface="Comic Sans MS" panose="030F0702030302020204" pitchFamily="66" charset="0"/>
              </a:rPr>
              <a:t>Sociedade Vegetariana Brasileira</a:t>
            </a:r>
            <a:r>
              <a:rPr lang="pt-BR" sz="1100" dirty="0">
                <a:latin typeface="Comic Sans MS" panose="030F0702030302020204" pitchFamily="66" charset="0"/>
              </a:rPr>
              <a:t> (acesso em 28 de novembro de 2017): </a:t>
            </a:r>
          </a:p>
          <a:p>
            <a:r>
              <a:rPr lang="pt-BR" sz="1100" dirty="0">
                <a:latin typeface="Comic Sans MS" panose="030F0702030302020204" pitchFamily="66" charset="0"/>
              </a:rPr>
              <a:t>https://www.svb.org.br/vegetarianismo1/mercado-vegetariano</a:t>
            </a:r>
          </a:p>
          <a:p>
            <a:r>
              <a:rPr lang="pt-BR" sz="1100" dirty="0">
                <a:latin typeface="Comic Sans MS" panose="030F0702030302020204" pitchFamily="66" charset="0"/>
              </a:rPr>
              <a:t> </a:t>
            </a:r>
          </a:p>
          <a:p>
            <a:r>
              <a:rPr lang="pt-BR" sz="1100" b="1" dirty="0">
                <a:latin typeface="Comic Sans MS" panose="030F0702030302020204" pitchFamily="66" charset="0"/>
              </a:rPr>
              <a:t>Estadão</a:t>
            </a:r>
            <a:r>
              <a:rPr lang="pt-BR" sz="1100" dirty="0">
                <a:latin typeface="Comic Sans MS" panose="030F0702030302020204" pitchFamily="66" charset="0"/>
              </a:rPr>
              <a:t> (acesso em 28 de novembro de 2017): </a:t>
            </a:r>
          </a:p>
          <a:p>
            <a:r>
              <a:rPr lang="pt-BR" sz="1100" dirty="0">
                <a:latin typeface="Comic Sans MS" panose="030F0702030302020204" pitchFamily="66" charset="0"/>
              </a:rPr>
              <a:t>http://emais.estadao.com.br/blogs/comida-de-verdade/mercado-vegano-cresce-40-ao-ano-no-brasil/ </a:t>
            </a:r>
          </a:p>
          <a:p>
            <a:r>
              <a:rPr lang="pt-BR" sz="1100" b="1" dirty="0">
                <a:latin typeface="Comic Sans MS" panose="030F0702030302020204" pitchFamily="66" charset="0"/>
              </a:rPr>
              <a:t> </a:t>
            </a:r>
            <a:endParaRPr lang="pt-BR" sz="1100" dirty="0">
              <a:latin typeface="Comic Sans MS" panose="030F0702030302020204" pitchFamily="66" charset="0"/>
            </a:endParaRPr>
          </a:p>
          <a:p>
            <a:r>
              <a:rPr lang="pt-BR" sz="1100" b="1" dirty="0">
                <a:latin typeface="Comic Sans MS" panose="030F0702030302020204" pitchFamily="66" charset="0"/>
              </a:rPr>
              <a:t>IBOPE</a:t>
            </a:r>
            <a:r>
              <a:rPr lang="pt-BR" sz="1100" dirty="0">
                <a:latin typeface="Comic Sans MS" panose="030F0702030302020204" pitchFamily="66" charset="0"/>
              </a:rPr>
              <a:t> (acesso em 28 de novembro de 2017): </a:t>
            </a:r>
          </a:p>
          <a:p>
            <a:r>
              <a:rPr lang="pt-BR" sz="1100" dirty="0">
                <a:latin typeface="Comic Sans MS" panose="030F0702030302020204" pitchFamily="66" charset="0"/>
              </a:rPr>
              <a:t>http://www.ibope.com.br/pt-br/noticias/Paginas/Dia-Mundial-do-Vegetarianismo-8-da-populacao-brasileira-afirma-ser-adepta-ao-estilo.aspx </a:t>
            </a:r>
          </a:p>
          <a:p>
            <a:r>
              <a:rPr lang="pt-BR" sz="1100" b="1" dirty="0">
                <a:latin typeface="Comic Sans MS" panose="030F0702030302020204" pitchFamily="66" charset="0"/>
              </a:rPr>
              <a:t> </a:t>
            </a:r>
            <a:endParaRPr lang="pt-BR" sz="1100" dirty="0">
              <a:latin typeface="Comic Sans MS" panose="030F0702030302020204" pitchFamily="66" charset="0"/>
            </a:endParaRPr>
          </a:p>
          <a:p>
            <a:r>
              <a:rPr lang="pt-BR" sz="1100" b="1" dirty="0" err="1">
                <a:latin typeface="Comic Sans MS" panose="030F0702030302020204" pitchFamily="66" charset="0"/>
              </a:rPr>
              <a:t>Shiddhartha</a:t>
            </a:r>
            <a:r>
              <a:rPr lang="pt-BR" sz="1100" b="1" dirty="0">
                <a:latin typeface="Comic Sans MS" panose="030F0702030302020204" pitchFamily="66" charset="0"/>
              </a:rPr>
              <a:t> (Buda) </a:t>
            </a:r>
            <a:r>
              <a:rPr lang="pt-BR" sz="1100" dirty="0">
                <a:latin typeface="Comic Sans MS" panose="030F0702030302020204" pitchFamily="66" charset="0"/>
              </a:rPr>
              <a:t>(acesso em 05 de dezembro de 2017):</a:t>
            </a:r>
          </a:p>
          <a:p>
            <a:r>
              <a:rPr lang="pt-BR" sz="1100" dirty="0">
                <a:latin typeface="Comic Sans MS" panose="030F0702030302020204" pitchFamily="66" charset="0"/>
              </a:rPr>
              <a:t>https://pt.wikipedia.org/wiki/Sidarta_Gautama</a:t>
            </a:r>
          </a:p>
          <a:p>
            <a:r>
              <a:rPr lang="pt-BR" sz="1100" b="1" dirty="0"/>
              <a:t> </a:t>
            </a:r>
            <a:endParaRPr lang="pt-BR" sz="1100" dirty="0"/>
          </a:p>
          <a:p>
            <a:r>
              <a:rPr lang="pt-BR" sz="1100" b="1" dirty="0"/>
              <a:t> </a:t>
            </a:r>
            <a:endParaRPr lang="pt-BR" sz="1100" dirty="0"/>
          </a:p>
          <a:p>
            <a:r>
              <a:rPr lang="pt-BR" sz="1100" b="1" dirty="0"/>
              <a:t> </a:t>
            </a:r>
            <a:endParaRPr lang="pt-BR" sz="1100" dirty="0"/>
          </a:p>
          <a:p>
            <a:r>
              <a:rPr lang="pt-BR" sz="1100" b="1" dirty="0">
                <a:latin typeface="Comic Sans MS" panose="030F0702030302020204" pitchFamily="66" charset="0"/>
              </a:rPr>
              <a:t>Donald Watson </a:t>
            </a:r>
            <a:r>
              <a:rPr lang="pt-BR" sz="1100" dirty="0">
                <a:latin typeface="Comic Sans MS" panose="030F0702030302020204" pitchFamily="66" charset="0"/>
              </a:rPr>
              <a:t>(acesso em 05 de dezembro de 2017):</a:t>
            </a:r>
          </a:p>
          <a:p>
            <a:r>
              <a:rPr lang="pt-BR" sz="1100" dirty="0">
                <a:latin typeface="Comic Sans MS" panose="030F0702030302020204" pitchFamily="66" charset="0"/>
              </a:rPr>
              <a:t>https://www.anda.jor.br/2010/09/donald-watson-o-criador-do-termo-vegan-completaria-100-anos/</a:t>
            </a:r>
          </a:p>
          <a:p>
            <a:r>
              <a:rPr lang="pt-BR" sz="1100" dirty="0">
                <a:latin typeface="Comic Sans MS" panose="030F0702030302020204" pitchFamily="66" charset="0"/>
              </a:rPr>
              <a:t>https://en.wikipedia.org/wiki/Donald_Watson</a:t>
            </a:r>
          </a:p>
          <a:p>
            <a:r>
              <a:rPr lang="pt-BR" sz="1100" b="1" dirty="0">
                <a:latin typeface="Comic Sans MS" panose="030F0702030302020204" pitchFamily="66" charset="0"/>
              </a:rPr>
              <a:t> </a:t>
            </a:r>
            <a:endParaRPr lang="pt-BR" sz="1100" dirty="0">
              <a:latin typeface="Comic Sans MS" panose="030F0702030302020204" pitchFamily="66" charset="0"/>
            </a:endParaRPr>
          </a:p>
          <a:p>
            <a:r>
              <a:rPr lang="pt-BR" sz="1100" b="1" dirty="0">
                <a:latin typeface="Comic Sans MS" panose="030F0702030302020204" pitchFamily="66" charset="0"/>
              </a:rPr>
              <a:t>Cardápio </a:t>
            </a:r>
            <a:r>
              <a:rPr lang="pt-BR" sz="1100" dirty="0">
                <a:latin typeface="Comic Sans MS" panose="030F0702030302020204" pitchFamily="66" charset="0"/>
              </a:rPr>
              <a:t>(acesso em 05 de dezembro de 2017):</a:t>
            </a:r>
          </a:p>
          <a:p>
            <a:r>
              <a:rPr lang="pt-BR" sz="1100" dirty="0">
                <a:latin typeface="Comic Sans MS" panose="030F0702030302020204" pitchFamily="66" charset="0"/>
              </a:rPr>
              <a:t>http://www.escolhaveg.com.br/receitas</a:t>
            </a:r>
          </a:p>
          <a:p>
            <a:r>
              <a:rPr lang="pt-BR" sz="1100" b="1" dirty="0">
                <a:latin typeface="Comic Sans MS" panose="030F0702030302020204" pitchFamily="66" charset="0"/>
              </a:rPr>
              <a:t> </a:t>
            </a:r>
            <a:endParaRPr lang="pt-BR" sz="1100" dirty="0">
              <a:latin typeface="Comic Sans MS" panose="030F0702030302020204" pitchFamily="66" charset="0"/>
            </a:endParaRPr>
          </a:p>
          <a:p>
            <a:r>
              <a:rPr lang="pt-BR" sz="1100" b="1" dirty="0">
                <a:latin typeface="Comic Sans MS" panose="030F0702030302020204" pitchFamily="66" charset="0"/>
              </a:rPr>
              <a:t>Significado da flor de lótus </a:t>
            </a:r>
            <a:r>
              <a:rPr lang="pt-BR" sz="1100" dirty="0">
                <a:latin typeface="Comic Sans MS" panose="030F0702030302020204" pitchFamily="66" charset="0"/>
              </a:rPr>
              <a:t>(acesso em 05 de dezembro de 2017):</a:t>
            </a:r>
          </a:p>
          <a:p>
            <a:r>
              <a:rPr lang="pt-BR" sz="1100" dirty="0">
                <a:latin typeface="Comic Sans MS" panose="030F0702030302020204" pitchFamily="66" charset="0"/>
              </a:rPr>
              <a:t>https://www.significados.com.br/flor-de-lotus/</a:t>
            </a:r>
          </a:p>
          <a:p>
            <a:pPr algn="ctr"/>
            <a:endParaRPr lang="pt-BR" b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3065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488F5C4F-1732-4AAD-9E8F-663A9553F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2" y="0"/>
            <a:ext cx="7982856" cy="580396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580396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“Viva verde, alimente sua alma!”</a:t>
            </a:r>
          </a:p>
        </p:txBody>
      </p:sp>
    </p:spTree>
    <p:extLst>
      <p:ext uri="{BB962C8B-B14F-4D97-AF65-F5344CB8AC3E}">
        <p14:creationId xmlns:p14="http://schemas.microsoft.com/office/powerpoint/2010/main" val="2865436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Sem 2.png">
            <a:extLst>
              <a:ext uri="{FF2B5EF4-FFF2-40B4-BE49-F238E27FC236}">
                <a16:creationId xmlns:a16="http://schemas.microsoft.com/office/drawing/2014/main" id="{8636FD22-99A4-49EE-9B62-9BED82EFC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PESQUISA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18" y="6651863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81404" y="1730686"/>
            <a:ext cx="44302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VIVA VEG</a:t>
            </a:r>
          </a:p>
          <a:p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Análise:</a:t>
            </a:r>
          </a:p>
          <a:p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r>
              <a:rPr lang="pt-BR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Pontos fortes</a:t>
            </a: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:</a:t>
            </a:r>
          </a:p>
          <a:p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Fidelidade dos clientes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Local agradável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Boa comida e atendimento</a:t>
            </a:r>
          </a:p>
          <a:p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r>
              <a:rPr lang="pt-BR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Pontos fracos:</a:t>
            </a:r>
          </a:p>
          <a:p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Excesso de carboidrato nos pratos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Pratos feitos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Não possui estacionamento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974554" y="1730686"/>
            <a:ext cx="40324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b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MAMÃE NATUREZA</a:t>
            </a:r>
          </a:p>
          <a:p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Análise:</a:t>
            </a:r>
          </a:p>
          <a:p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r>
              <a:rPr lang="pt-BR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Pontos fortes</a:t>
            </a: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:</a:t>
            </a:r>
          </a:p>
          <a:p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Self-service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Cardápio variado</a:t>
            </a:r>
          </a:p>
          <a:p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r>
              <a:rPr lang="pt-BR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Pontos fracos:</a:t>
            </a:r>
          </a:p>
          <a:p>
            <a:endParaRPr lang="pt-BR" i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Caro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Fila em horário de pico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Área externa desagradável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7018" y="5715016"/>
            <a:ext cx="9151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CONCORRENTES</a:t>
            </a:r>
            <a:r>
              <a:rPr lang="pt-BR" b="1" dirty="0">
                <a:solidFill>
                  <a:srgbClr val="05AB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INDIRETOS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Restaurantes, Cookie Shops, Lanchonetes, Casas de Sucos e Cafés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01087C0-B884-440E-A133-3D0D146818BC}"/>
              </a:ext>
            </a:extLst>
          </p:cNvPr>
          <p:cNvSpPr txBox="1"/>
          <p:nvPr/>
        </p:nvSpPr>
        <p:spPr>
          <a:xfrm>
            <a:off x="0" y="1037260"/>
            <a:ext cx="913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CONCORRENTES</a:t>
            </a:r>
            <a:r>
              <a:rPr lang="pt-BR" b="1" dirty="0">
                <a:solidFill>
                  <a:srgbClr val="05AB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DIRETOS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5995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Sem 2.png">
            <a:extLst>
              <a:ext uri="{FF2B5EF4-FFF2-40B4-BE49-F238E27FC236}">
                <a16:creationId xmlns:a16="http://schemas.microsoft.com/office/drawing/2014/main" id="{F5C3EB74-CFAE-434C-9B5A-D1CFC8853D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PLANEJAMENTO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9" y="6640448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0" y="1014181"/>
            <a:ext cx="913698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NOME FANTASIA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Shiwatson</a:t>
            </a:r>
          </a:p>
          <a:p>
            <a:pPr algn="ctr"/>
            <a:endParaRPr lang="pt-BR" b="1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SÓCIOS/PROPRIETÁRIOS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Andrea Batista, Ariabo Kezo, Cesar Augusto Lopes, Gabriele Olaia, </a:t>
            </a: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Hellen Gallo, Isabella Banharoli, Layssa Firmino e Priscila Chinelatto.</a:t>
            </a: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LOCALIZAÇÃO</a:t>
            </a:r>
          </a:p>
          <a:p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Av. São Carlos – Vila Marina, São Carlos/SP, 13560-001</a:t>
            </a: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SEGUIMENTO: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Restaurante</a:t>
            </a:r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Sem 2.png">
            <a:extLst>
              <a:ext uri="{FF2B5EF4-FFF2-40B4-BE49-F238E27FC236}">
                <a16:creationId xmlns:a16="http://schemas.microsoft.com/office/drawing/2014/main" id="{4D12A3A0-99E0-47A1-B16F-A3EA7CC7B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PLANEJAMENTO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640448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-7018" y="1028343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MERCADO DE ATUAÇÃO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São Carlos</a:t>
            </a: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INVESTIMENTO ESTIMADO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R$ 300 mil</a:t>
            </a: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PÚBLICO ALVO</a:t>
            </a:r>
          </a:p>
          <a:p>
            <a:pPr algn="ctr"/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Jovens e adultos, de todas as classes sociais, que buscam uma</a:t>
            </a: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alimentação saudável, vegana, em um ambiente agradável e aconchegante</a:t>
            </a:r>
            <a:r>
              <a:rPr lang="pt-BR" dirty="0">
                <a:latin typeface="Comic Sans MS" panose="030F0702030302020204" pitchFamily="66" charset="0"/>
              </a:rPr>
              <a:t>.</a:t>
            </a:r>
          </a:p>
          <a:p>
            <a:pPr algn="ctr"/>
            <a:endParaRPr lang="pt-BR" dirty="0">
              <a:latin typeface="Comic Sans MS" panose="030F0702030302020204" pitchFamily="66" charset="0"/>
            </a:endParaRPr>
          </a:p>
          <a:p>
            <a:pPr algn="ctr"/>
            <a:endParaRPr lang="pt-BR" b="1" dirty="0">
              <a:solidFill>
                <a:srgbClr val="05AB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Sem 2.png">
            <a:extLst>
              <a:ext uri="{FF2B5EF4-FFF2-40B4-BE49-F238E27FC236}">
                <a16:creationId xmlns:a16="http://schemas.microsoft.com/office/drawing/2014/main" id="{C8514CEC-FDD8-4B36-8CC1-862EED421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PLANEJAMENTO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640448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-7018" y="980138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MISSÃO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Ser reconhecido como o melhor restaurante vegano e sustentável de</a:t>
            </a: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São Carlos. Procurando inovar e cuidar do bem-estar de nossos consumidores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e do planeta.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VISÃO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Construir novas unidades, buscando um grande posicionamento de</a:t>
            </a: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atuação no mercado. Buscando sempre aprimorar nosso desempenho.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VALORES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Propagar uma mentalidade saudável, expandindo a consciência</a:t>
            </a:r>
          </a:p>
          <a:p>
            <a:pPr algn="ctr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humana, por meio de um completo comprometimento e respeito por recursos ambientais.</a:t>
            </a:r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Sem 2.png">
            <a:extLst>
              <a:ext uri="{FF2B5EF4-FFF2-40B4-BE49-F238E27FC236}">
                <a16:creationId xmlns:a16="http://schemas.microsoft.com/office/drawing/2014/main" id="{0E177604-6FAB-47DB-AB5B-D8F2D64C5C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-7018" y="950859"/>
            <a:ext cx="9151018" cy="6006533"/>
          </a:xfrm>
          <a:prstGeom prst="rect">
            <a:avLst/>
          </a:prstGeom>
        </p:spPr>
      </p:pic>
      <p:pic>
        <p:nvPicPr>
          <p:cNvPr id="6" name="Imagem 5" descr="Uma imagem contendo ao ar livre, árvore, planta, grama&#10;&#10;Descrição gerada com muito alta confiança">
            <a:extLst>
              <a:ext uri="{FF2B5EF4-FFF2-40B4-BE49-F238E27FC236}">
                <a16:creationId xmlns:a16="http://schemas.microsoft.com/office/drawing/2014/main" id="{446C32EB-1104-48B8-B764-759E0B5A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755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90FE7A-0923-4044-B264-E68EEFE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643"/>
            <a:ext cx="9144000" cy="72029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PLANEJAMENTO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688D06-E606-4437-BD91-9F6407F7E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727" y="6621581"/>
            <a:ext cx="9144000" cy="217552"/>
          </a:xfrm>
        </p:spPr>
        <p:txBody>
          <a:bodyPr>
            <a:normAutofit fontScale="92500" lnSpcReduction="10000"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Metodologia: Pesquisas bibliográficas realizadas na internet.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8E250F-BD8D-4EEE-9034-05A39EB42EDF}"/>
              </a:ext>
            </a:extLst>
          </p:cNvPr>
          <p:cNvSpPr txBox="1"/>
          <p:nvPr/>
        </p:nvSpPr>
        <p:spPr>
          <a:xfrm>
            <a:off x="107504" y="1340768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69937" y="2071339"/>
            <a:ext cx="878277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Orçado - </a:t>
            </a: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R$ 300.000,00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Reforma, adaptação do imóvel e instalações – R$ 100.000,00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Sistema Informatizado de Controle – R$  10.000,00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Móveis, equipamentos, utensílios de cozinha </a:t>
            </a:r>
          </a:p>
          <a:p>
            <a:pPr algn="just"/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      e salão de atendimento – R$ 100.000,00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Sistema de exaustão e ar condicionado – R$ 16.000,00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Estoque inicial de produtos – R$20.000,00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Comic Sans MS" panose="030F0702030302020204" pitchFamily="66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Capital de giro – R$ 54.000,00</a:t>
            </a:r>
          </a:p>
          <a:p>
            <a:endParaRPr lang="pt-BR" dirty="0"/>
          </a:p>
          <a:p>
            <a:r>
              <a:rPr lang="pt-BR" sz="1200" dirty="0">
                <a:latin typeface="Comic Sans MS" panose="030F0702030302020204" pitchFamily="66" charset="0"/>
              </a:rPr>
              <a:t>(sem considerar o pagamento pela aquisição/locação do ponto comercial onde o negócio será instalado)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954D26C-7F37-4D4C-8887-304EECDF0E30}"/>
              </a:ext>
            </a:extLst>
          </p:cNvPr>
          <p:cNvSpPr txBox="1"/>
          <p:nvPr/>
        </p:nvSpPr>
        <p:spPr>
          <a:xfrm>
            <a:off x="-14036" y="1098655"/>
            <a:ext cx="9151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ESTRUTURA ORGANIZACIONAL</a:t>
            </a:r>
          </a:p>
          <a:p>
            <a:pPr algn="ctr"/>
            <a:r>
              <a:rPr lang="pt-BR" b="1" i="1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dirty="0"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745,5m² (terreno 33,13 x 22,5)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9986459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Personalizada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5FB5B"/>
      </a:accent1>
      <a:accent2>
        <a:srgbClr val="92D050"/>
      </a:accent2>
      <a:accent3>
        <a:srgbClr val="58FF4B"/>
      </a:accent3>
      <a:accent4>
        <a:srgbClr val="6EFB05"/>
      </a:accent4>
      <a:accent5>
        <a:srgbClr val="5ABF49"/>
      </a:accent5>
      <a:accent6>
        <a:srgbClr val="70AD47"/>
      </a:accent6>
      <a:hlink>
        <a:srgbClr val="02C419"/>
      </a:hlink>
      <a:folHlink>
        <a:srgbClr val="ACE10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6480</TotalTime>
  <Words>1813</Words>
  <Application>Microsoft Office PowerPoint</Application>
  <PresentationFormat>Apresentação na tela (4:3)</PresentationFormat>
  <Paragraphs>444</Paragraphs>
  <Slides>44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3" baseType="lpstr">
      <vt:lpstr>Arial</vt:lpstr>
      <vt:lpstr>Arial Narrow</vt:lpstr>
      <vt:lpstr>Calibri</vt:lpstr>
      <vt:lpstr>Comic Sans MS</vt:lpstr>
      <vt:lpstr>SoupLeaf</vt:lpstr>
      <vt:lpstr>Verdana</vt:lpstr>
      <vt:lpstr>Wingdings</vt:lpstr>
      <vt:lpstr>Wingdings 2</vt:lpstr>
      <vt:lpstr>HDOfficeLightV0</vt:lpstr>
      <vt:lpstr>Apresentação do PowerPoint</vt:lpstr>
      <vt:lpstr>Apresentação do PowerPoint</vt:lpstr>
      <vt:lpstr>PESQUISA</vt:lpstr>
      <vt:lpstr>PESQUISA</vt:lpstr>
      <vt:lpstr>PESQUISA</vt:lpstr>
      <vt:lpstr>PLANEJAMENTO</vt:lpstr>
      <vt:lpstr>PLANEJAMENTO</vt:lpstr>
      <vt:lpstr>PLANEJAMENTO</vt:lpstr>
      <vt:lpstr>PLANEJAMENTO</vt:lpstr>
      <vt:lpstr>PLANEJAMENTO</vt:lpstr>
      <vt:lpstr>PLANEJAMENTO</vt:lpstr>
      <vt:lpstr>SWOT</vt:lpstr>
      <vt:lpstr>SWOT</vt:lpstr>
      <vt:lpstr>MIX DE PRODUTOS E SERVIÇOS</vt:lpstr>
      <vt:lpstr>MIX DE PRODUTOS E SERVIÇOS</vt:lpstr>
      <vt:lpstr>MIX DE PRODUTOS E SERVIÇOS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IDENTIDADE VISUAL</vt:lpstr>
      <vt:lpstr>CAMPANHA DE MARKETING</vt:lpstr>
      <vt:lpstr>CAMPANHA DE MARKETING</vt:lpstr>
      <vt:lpstr>CAMPANHA DE MARKETING</vt:lpstr>
      <vt:lpstr>CAMPANHA DE MARKETING</vt:lpstr>
      <vt:lpstr>CAMPANHA DE MARKETING</vt:lpstr>
      <vt:lpstr>CAMPANHA DE MARKETING</vt:lpstr>
      <vt:lpstr>CAMPANHA DE MARKETING</vt:lpstr>
      <vt:lpstr>BIBLIOGRAFIA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Win-xp</dc:creator>
  <cp:lastModifiedBy>juliocsgallo@gmail.com</cp:lastModifiedBy>
  <cp:revision>720</cp:revision>
  <dcterms:created xsi:type="dcterms:W3CDTF">2015-09-24T15:35:13Z</dcterms:created>
  <dcterms:modified xsi:type="dcterms:W3CDTF">2017-12-15T18:15:06Z</dcterms:modified>
</cp:coreProperties>
</file>