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0"/>
  </p:notesMasterIdLst>
  <p:sldIdLst>
    <p:sldId id="283" r:id="rId2"/>
    <p:sldId id="300" r:id="rId3"/>
    <p:sldId id="339" r:id="rId4"/>
    <p:sldId id="257" r:id="rId5"/>
    <p:sldId id="308" r:id="rId6"/>
    <p:sldId id="264" r:id="rId7"/>
    <p:sldId id="311" r:id="rId8"/>
    <p:sldId id="307" r:id="rId9"/>
    <p:sldId id="310" r:id="rId10"/>
    <p:sldId id="291" r:id="rId11"/>
    <p:sldId id="343" r:id="rId12"/>
    <p:sldId id="312" r:id="rId13"/>
    <p:sldId id="265" r:id="rId14"/>
    <p:sldId id="304" r:id="rId15"/>
    <p:sldId id="303" r:id="rId16"/>
    <p:sldId id="330" r:id="rId17"/>
    <p:sldId id="286" r:id="rId18"/>
    <p:sldId id="284" r:id="rId19"/>
    <p:sldId id="336" r:id="rId20"/>
    <p:sldId id="335" r:id="rId21"/>
    <p:sldId id="331" r:id="rId22"/>
    <p:sldId id="346" r:id="rId23"/>
    <p:sldId id="345" r:id="rId24"/>
    <p:sldId id="347" r:id="rId25"/>
    <p:sldId id="295" r:id="rId26"/>
    <p:sldId id="266" r:id="rId27"/>
    <p:sldId id="267" r:id="rId28"/>
    <p:sldId id="323" r:id="rId29"/>
    <p:sldId id="306" r:id="rId30"/>
    <p:sldId id="326" r:id="rId31"/>
    <p:sldId id="324" r:id="rId32"/>
    <p:sldId id="316" r:id="rId33"/>
    <p:sldId id="269" r:id="rId34"/>
    <p:sldId id="320" r:id="rId35"/>
    <p:sldId id="321" r:id="rId36"/>
    <p:sldId id="328" r:id="rId37"/>
    <p:sldId id="313" r:id="rId38"/>
    <p:sldId id="322" r:id="rId39"/>
    <p:sldId id="329" r:id="rId40"/>
    <p:sldId id="315" r:id="rId41"/>
    <p:sldId id="337" r:id="rId42"/>
    <p:sldId id="280" r:id="rId43"/>
    <p:sldId id="287" r:id="rId44"/>
    <p:sldId id="327" r:id="rId45"/>
    <p:sldId id="288" r:id="rId46"/>
    <p:sldId id="289" r:id="rId47"/>
    <p:sldId id="341" r:id="rId48"/>
    <p:sldId id="348" r:id="rId49"/>
    <p:sldId id="338" r:id="rId50"/>
    <p:sldId id="314" r:id="rId51"/>
    <p:sldId id="344" r:id="rId52"/>
    <p:sldId id="342" r:id="rId53"/>
    <p:sldId id="319" r:id="rId54"/>
    <p:sldId id="305" r:id="rId55"/>
    <p:sldId id="340" r:id="rId56"/>
    <p:sldId id="317" r:id="rId57"/>
    <p:sldId id="334" r:id="rId58"/>
    <p:sldId id="318" r:id="rId59"/>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édio 2 - Ênfas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5BE263C-DBD7-4A20-BB59-AAB30ACAA65A}" styleName="Estilo Médio 3 - Ênfase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Estilo Médio 3 - Ênfase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7AC3CCA-C797-4891-BE02-D94E43425B78}" styleName="Estilo Mé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A488322-F2BA-4B5B-9748-0D474271808F}" styleName="Estilo Médio 3 - Ênfase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Estilo Médio 3 - Ênfase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505E3EF-67EA-436B-97B2-0124C06EBD24}" styleName="Estilo Médio 4 - Ênfas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793D81CF-94F2-401A-BA57-92F5A7B2D0C5}" styleName="Estilo Mé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FECB4D8-DB02-4DC6-A0A2-4F2EBAE1DC90}" styleName="Estilo Médio 1 - Ênfas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Estilo Médio 1 - Ênfas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40" autoAdjust="0"/>
  </p:normalViewPr>
  <p:slideViewPr>
    <p:cSldViewPr>
      <p:cViewPr>
        <p:scale>
          <a:sx n="75" d="100"/>
          <a:sy n="75" d="100"/>
        </p:scale>
        <p:origin x="-1236" y="126"/>
      </p:cViewPr>
      <p:guideLst>
        <p:guide orient="horz" pos="2160"/>
        <p:guide pos="2880"/>
      </p:guideLst>
    </p:cSldViewPr>
  </p:slideViewPr>
  <p:notesTextViewPr>
    <p:cViewPr>
      <p:scale>
        <a:sx n="1" d="1"/>
        <a:sy n="1" d="1"/>
      </p:scale>
      <p:origin x="0" y="0"/>
    </p:cViewPr>
  </p:notesTextViewPr>
  <p:sorterViewPr>
    <p:cViewPr>
      <p:scale>
        <a:sx n="100" d="100"/>
        <a:sy n="100" d="100"/>
      </p:scale>
      <p:origin x="0" y="122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5F5ADA-26F4-4BB4-90DF-B6EE7B2F1ABA}" type="doc">
      <dgm:prSet loTypeId="urn:microsoft.com/office/officeart/2005/8/layout/target3" loCatId="list" qsTypeId="urn:microsoft.com/office/officeart/2005/8/quickstyle/simple5" qsCatId="simple" csTypeId="urn:microsoft.com/office/officeart/2005/8/colors/accent4_2" csCatId="accent4" phldr="1"/>
      <dgm:spPr/>
      <dgm:t>
        <a:bodyPr/>
        <a:lstStyle/>
        <a:p>
          <a:endParaRPr lang="pt-BR"/>
        </a:p>
      </dgm:t>
    </dgm:pt>
    <dgm:pt modelId="{86382067-9B2A-471B-BBA1-BCEA4F7F7F6D}">
      <dgm:prSet phldrT="[Texto]" custT="1"/>
      <dgm:spPr/>
      <dgm:t>
        <a:bodyPr/>
        <a:lstStyle/>
        <a:p>
          <a:r>
            <a:rPr lang="pt-BR" sz="2000" dirty="0" smtClean="0">
              <a:solidFill>
                <a:schemeClr val="tx1"/>
              </a:solidFill>
              <a:effectLst>
                <a:outerShdw blurRad="50800" dist="38100" algn="l" rotWithShape="0">
                  <a:prstClr val="black">
                    <a:alpha val="40000"/>
                  </a:prstClr>
                </a:outerShdw>
              </a:effectLst>
            </a:rPr>
            <a:t>Bares e restaurante</a:t>
          </a:r>
          <a:endParaRPr lang="pt-BR" sz="2000" dirty="0">
            <a:solidFill>
              <a:schemeClr val="tx1"/>
            </a:solidFill>
            <a:effectLst>
              <a:outerShdw blurRad="50800" dist="38100" algn="l" rotWithShape="0">
                <a:prstClr val="black">
                  <a:alpha val="40000"/>
                </a:prstClr>
              </a:outerShdw>
            </a:effectLst>
          </a:endParaRPr>
        </a:p>
      </dgm:t>
    </dgm:pt>
    <dgm:pt modelId="{9AFD5F30-CC44-4321-B9F7-2F19AB31D15F}" type="parTrans" cxnId="{8358EDF4-049E-4821-A018-E2CAAB9AD7FB}">
      <dgm:prSet/>
      <dgm:spPr/>
      <dgm:t>
        <a:bodyPr/>
        <a:lstStyle/>
        <a:p>
          <a:endParaRPr lang="pt-BR">
            <a:solidFill>
              <a:schemeClr val="tx1"/>
            </a:solidFill>
          </a:endParaRPr>
        </a:p>
      </dgm:t>
    </dgm:pt>
    <dgm:pt modelId="{172071C6-D396-46E1-B835-FD551333CF92}" type="sibTrans" cxnId="{8358EDF4-049E-4821-A018-E2CAAB9AD7FB}">
      <dgm:prSet/>
      <dgm:spPr/>
      <dgm:t>
        <a:bodyPr/>
        <a:lstStyle/>
        <a:p>
          <a:endParaRPr lang="pt-BR">
            <a:solidFill>
              <a:schemeClr val="tx1"/>
            </a:solidFill>
          </a:endParaRPr>
        </a:p>
      </dgm:t>
    </dgm:pt>
    <dgm:pt modelId="{608FD997-6B7C-478A-8F1F-7F5F64D13F5A}">
      <dgm:prSet phldrT="[Texto]" custT="1"/>
      <dgm:spPr/>
      <dgm:t>
        <a:bodyPr/>
        <a:lstStyle/>
        <a:p>
          <a:r>
            <a:rPr lang="pt-BR" sz="2000" dirty="0" smtClean="0">
              <a:solidFill>
                <a:schemeClr val="tx1"/>
              </a:solidFill>
              <a:effectLst>
                <a:outerShdw blurRad="50800" dist="38100" algn="l" rotWithShape="0">
                  <a:prstClr val="black">
                    <a:alpha val="40000"/>
                  </a:prstClr>
                </a:outerShdw>
              </a:effectLst>
            </a:rPr>
            <a:t>Empresas que oferecem entretenimento (jogos)</a:t>
          </a:r>
          <a:endParaRPr lang="pt-BR" sz="2000" dirty="0">
            <a:solidFill>
              <a:schemeClr val="tx1"/>
            </a:solidFill>
            <a:effectLst>
              <a:outerShdw blurRad="50800" dist="38100" algn="l" rotWithShape="0">
                <a:prstClr val="black">
                  <a:alpha val="40000"/>
                </a:prstClr>
              </a:outerShdw>
            </a:effectLst>
          </a:endParaRPr>
        </a:p>
      </dgm:t>
    </dgm:pt>
    <dgm:pt modelId="{034FCD1D-AE3D-4B17-8410-D7E4B03E2223}" type="parTrans" cxnId="{A274052E-80E2-4AC3-BF53-990B3047ACB6}">
      <dgm:prSet/>
      <dgm:spPr/>
      <dgm:t>
        <a:bodyPr/>
        <a:lstStyle/>
        <a:p>
          <a:endParaRPr lang="pt-BR">
            <a:solidFill>
              <a:schemeClr val="tx1"/>
            </a:solidFill>
          </a:endParaRPr>
        </a:p>
      </dgm:t>
    </dgm:pt>
    <dgm:pt modelId="{BD49B0F0-9931-4B40-A02F-1AC17E82DBFD}" type="sibTrans" cxnId="{A274052E-80E2-4AC3-BF53-990B3047ACB6}">
      <dgm:prSet/>
      <dgm:spPr/>
      <dgm:t>
        <a:bodyPr/>
        <a:lstStyle/>
        <a:p>
          <a:endParaRPr lang="pt-BR">
            <a:solidFill>
              <a:schemeClr val="tx1"/>
            </a:solidFill>
          </a:endParaRPr>
        </a:p>
      </dgm:t>
    </dgm:pt>
    <dgm:pt modelId="{9C868F0D-A933-428D-9368-B894E22AE4BC}">
      <dgm:prSet phldrT="[Texto]"/>
      <dgm:spPr>
        <a:solidFill>
          <a:schemeClr val="lt1">
            <a:hueOff val="0"/>
            <a:satOff val="0"/>
            <a:lumOff val="0"/>
            <a:alpha val="35000"/>
          </a:schemeClr>
        </a:solidFill>
      </dgm:spPr>
      <dgm:t>
        <a:bodyPr/>
        <a:lstStyle/>
        <a:p>
          <a:r>
            <a:rPr lang="pt-BR" dirty="0" smtClean="0">
              <a:solidFill>
                <a:schemeClr val="tx1"/>
              </a:solidFill>
              <a:effectLst>
                <a:outerShdw blurRad="50800" dist="38100" algn="l" rotWithShape="0">
                  <a:prstClr val="black">
                    <a:alpha val="40000"/>
                  </a:prstClr>
                </a:outerShdw>
              </a:effectLst>
            </a:rPr>
            <a:t>Concorrentes Indiretos</a:t>
          </a:r>
          <a:endParaRPr lang="pt-BR" dirty="0">
            <a:solidFill>
              <a:schemeClr val="tx1"/>
            </a:solidFill>
            <a:effectLst>
              <a:outerShdw blurRad="50800" dist="38100" algn="l" rotWithShape="0">
                <a:prstClr val="black">
                  <a:alpha val="40000"/>
                </a:prstClr>
              </a:outerShdw>
            </a:effectLst>
          </a:endParaRPr>
        </a:p>
      </dgm:t>
    </dgm:pt>
    <dgm:pt modelId="{F100D56E-F966-42A2-A038-2CC2D6190F16}" type="sibTrans" cxnId="{D6694387-C221-4A25-A71F-572B565E401C}">
      <dgm:prSet/>
      <dgm:spPr/>
      <dgm:t>
        <a:bodyPr/>
        <a:lstStyle/>
        <a:p>
          <a:endParaRPr lang="pt-BR">
            <a:solidFill>
              <a:schemeClr val="tx1"/>
            </a:solidFill>
          </a:endParaRPr>
        </a:p>
      </dgm:t>
    </dgm:pt>
    <dgm:pt modelId="{5961ECF9-7620-4C3F-9FDD-BB4159C62C63}" type="parTrans" cxnId="{D6694387-C221-4A25-A71F-572B565E401C}">
      <dgm:prSet/>
      <dgm:spPr/>
      <dgm:t>
        <a:bodyPr/>
        <a:lstStyle/>
        <a:p>
          <a:endParaRPr lang="pt-BR">
            <a:solidFill>
              <a:schemeClr val="tx1"/>
            </a:solidFill>
          </a:endParaRPr>
        </a:p>
      </dgm:t>
    </dgm:pt>
    <dgm:pt modelId="{971C9B62-5BAC-402E-8B20-C93E0A338D36}" type="pres">
      <dgm:prSet presAssocID="{A35F5ADA-26F4-4BB4-90DF-B6EE7B2F1ABA}" presName="Name0" presStyleCnt="0">
        <dgm:presLayoutVars>
          <dgm:chMax val="7"/>
          <dgm:dir/>
          <dgm:animLvl val="lvl"/>
          <dgm:resizeHandles val="exact"/>
        </dgm:presLayoutVars>
      </dgm:prSet>
      <dgm:spPr/>
      <dgm:t>
        <a:bodyPr/>
        <a:lstStyle/>
        <a:p>
          <a:endParaRPr lang="pt-BR"/>
        </a:p>
      </dgm:t>
    </dgm:pt>
    <dgm:pt modelId="{8AFD1011-403E-48D2-B23E-8DCD4E982A3E}" type="pres">
      <dgm:prSet presAssocID="{9C868F0D-A933-428D-9368-B894E22AE4BC}" presName="circle1" presStyleLbl="node1" presStyleIdx="0" presStyleCnt="1"/>
      <dgm:spPr/>
    </dgm:pt>
    <dgm:pt modelId="{76E93B54-894C-439F-8017-AB0ED3DECB0B}" type="pres">
      <dgm:prSet presAssocID="{9C868F0D-A933-428D-9368-B894E22AE4BC}" presName="space" presStyleCnt="0"/>
      <dgm:spPr/>
    </dgm:pt>
    <dgm:pt modelId="{2DBA453B-C860-4F80-B1DF-9520A44E11C5}" type="pres">
      <dgm:prSet presAssocID="{9C868F0D-A933-428D-9368-B894E22AE4BC}" presName="rect1" presStyleLbl="alignAcc1" presStyleIdx="0" presStyleCnt="1"/>
      <dgm:spPr/>
      <dgm:t>
        <a:bodyPr/>
        <a:lstStyle/>
        <a:p>
          <a:endParaRPr lang="pt-BR"/>
        </a:p>
      </dgm:t>
    </dgm:pt>
    <dgm:pt modelId="{CDCBDC3A-BCBD-453C-8A52-3BD3A562824C}" type="pres">
      <dgm:prSet presAssocID="{9C868F0D-A933-428D-9368-B894E22AE4BC}" presName="rect1ParTx" presStyleLbl="alignAcc1" presStyleIdx="0" presStyleCnt="1">
        <dgm:presLayoutVars>
          <dgm:chMax val="1"/>
          <dgm:bulletEnabled val="1"/>
        </dgm:presLayoutVars>
      </dgm:prSet>
      <dgm:spPr/>
      <dgm:t>
        <a:bodyPr/>
        <a:lstStyle/>
        <a:p>
          <a:endParaRPr lang="pt-BR"/>
        </a:p>
      </dgm:t>
    </dgm:pt>
    <dgm:pt modelId="{F2099D22-B347-414D-BC1B-B1B85F32CE03}" type="pres">
      <dgm:prSet presAssocID="{9C868F0D-A933-428D-9368-B894E22AE4BC}" presName="rect1ChTx" presStyleLbl="alignAcc1" presStyleIdx="0" presStyleCnt="1">
        <dgm:presLayoutVars>
          <dgm:bulletEnabled val="1"/>
        </dgm:presLayoutVars>
      </dgm:prSet>
      <dgm:spPr/>
      <dgm:t>
        <a:bodyPr/>
        <a:lstStyle/>
        <a:p>
          <a:endParaRPr lang="pt-BR"/>
        </a:p>
      </dgm:t>
    </dgm:pt>
  </dgm:ptLst>
  <dgm:cxnLst>
    <dgm:cxn modelId="{B5ACECA7-02DB-4341-AB8A-38DB0E7ED3EC}" type="presOf" srcId="{86382067-9B2A-471B-BBA1-BCEA4F7F7F6D}" destId="{F2099D22-B347-414D-BC1B-B1B85F32CE03}" srcOrd="0" destOrd="0" presId="urn:microsoft.com/office/officeart/2005/8/layout/target3"/>
    <dgm:cxn modelId="{D6694387-C221-4A25-A71F-572B565E401C}" srcId="{A35F5ADA-26F4-4BB4-90DF-B6EE7B2F1ABA}" destId="{9C868F0D-A933-428D-9368-B894E22AE4BC}" srcOrd="0" destOrd="0" parTransId="{5961ECF9-7620-4C3F-9FDD-BB4159C62C63}" sibTransId="{F100D56E-F966-42A2-A038-2CC2D6190F16}"/>
    <dgm:cxn modelId="{8E2CC853-2B1C-4C14-9BAC-6DA84F2CAA7D}" type="presOf" srcId="{9C868F0D-A933-428D-9368-B894E22AE4BC}" destId="{2DBA453B-C860-4F80-B1DF-9520A44E11C5}" srcOrd="0" destOrd="0" presId="urn:microsoft.com/office/officeart/2005/8/layout/target3"/>
    <dgm:cxn modelId="{A274052E-80E2-4AC3-BF53-990B3047ACB6}" srcId="{9C868F0D-A933-428D-9368-B894E22AE4BC}" destId="{608FD997-6B7C-478A-8F1F-7F5F64D13F5A}" srcOrd="1" destOrd="0" parTransId="{034FCD1D-AE3D-4B17-8410-D7E4B03E2223}" sibTransId="{BD49B0F0-9931-4B40-A02F-1AC17E82DBFD}"/>
    <dgm:cxn modelId="{2ED77A64-5CFD-4876-A972-EA3C7180566D}" type="presOf" srcId="{608FD997-6B7C-478A-8F1F-7F5F64D13F5A}" destId="{F2099D22-B347-414D-BC1B-B1B85F32CE03}" srcOrd="0" destOrd="1" presId="urn:microsoft.com/office/officeart/2005/8/layout/target3"/>
    <dgm:cxn modelId="{D50FEA94-9BB3-48A2-810C-AA6C4C43F103}" type="presOf" srcId="{A35F5ADA-26F4-4BB4-90DF-B6EE7B2F1ABA}" destId="{971C9B62-5BAC-402E-8B20-C93E0A338D36}" srcOrd="0" destOrd="0" presId="urn:microsoft.com/office/officeart/2005/8/layout/target3"/>
    <dgm:cxn modelId="{8358EDF4-049E-4821-A018-E2CAAB9AD7FB}" srcId="{9C868F0D-A933-428D-9368-B894E22AE4BC}" destId="{86382067-9B2A-471B-BBA1-BCEA4F7F7F6D}" srcOrd="0" destOrd="0" parTransId="{9AFD5F30-CC44-4321-B9F7-2F19AB31D15F}" sibTransId="{172071C6-D396-46E1-B835-FD551333CF92}"/>
    <dgm:cxn modelId="{CC555C14-7A98-44F0-A202-F5A93C11C74E}" type="presOf" srcId="{9C868F0D-A933-428D-9368-B894E22AE4BC}" destId="{CDCBDC3A-BCBD-453C-8A52-3BD3A562824C}" srcOrd="1" destOrd="0" presId="urn:microsoft.com/office/officeart/2005/8/layout/target3"/>
    <dgm:cxn modelId="{326D7B4D-345E-4A25-B59A-1A220D2CDDE3}" type="presParOf" srcId="{971C9B62-5BAC-402E-8B20-C93E0A338D36}" destId="{8AFD1011-403E-48D2-B23E-8DCD4E982A3E}" srcOrd="0" destOrd="0" presId="urn:microsoft.com/office/officeart/2005/8/layout/target3"/>
    <dgm:cxn modelId="{E0F2693C-54FA-41C7-8C8B-182852726D8C}" type="presParOf" srcId="{971C9B62-5BAC-402E-8B20-C93E0A338D36}" destId="{76E93B54-894C-439F-8017-AB0ED3DECB0B}" srcOrd="1" destOrd="0" presId="urn:microsoft.com/office/officeart/2005/8/layout/target3"/>
    <dgm:cxn modelId="{BA0659D1-2E09-4D4C-894B-D84D38AA8F68}" type="presParOf" srcId="{971C9B62-5BAC-402E-8B20-C93E0A338D36}" destId="{2DBA453B-C860-4F80-B1DF-9520A44E11C5}" srcOrd="2" destOrd="0" presId="urn:microsoft.com/office/officeart/2005/8/layout/target3"/>
    <dgm:cxn modelId="{D3274B13-6BB3-4284-96B3-395F81D7AA88}" type="presParOf" srcId="{971C9B62-5BAC-402E-8B20-C93E0A338D36}" destId="{CDCBDC3A-BCBD-453C-8A52-3BD3A562824C}" srcOrd="3" destOrd="0" presId="urn:microsoft.com/office/officeart/2005/8/layout/target3"/>
    <dgm:cxn modelId="{D00B345C-AFC6-4E42-995C-258517A13F63}" type="presParOf" srcId="{971C9B62-5BAC-402E-8B20-C93E0A338D36}" destId="{F2099D22-B347-414D-BC1B-B1B85F32CE03}" srcOrd="4" destOrd="0" presId="urn:microsoft.com/office/officeart/2005/8/layout/target3"/>
  </dgm:cxnLst>
  <dgm:bg>
    <a:noFill/>
  </dgm:bg>
  <dgm:whole>
    <a:ln>
      <a:noFill/>
    </a:ln>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D1011-403E-48D2-B23E-8DCD4E982A3E}">
      <dsp:nvSpPr>
        <dsp:cNvPr id="0" name=""/>
        <dsp:cNvSpPr/>
      </dsp:nvSpPr>
      <dsp:spPr>
        <a:xfrm>
          <a:off x="0" y="0"/>
          <a:ext cx="1800200" cy="1800200"/>
        </a:xfrm>
        <a:prstGeom prst="pie">
          <a:avLst>
            <a:gd name="adj1" fmla="val 5400000"/>
            <a:gd name="adj2" fmla="val 16200000"/>
          </a:avLst>
        </a:prstGeom>
        <a:blipFill rotWithShape="0">
          <a:blip xmlns:r="http://schemas.openxmlformats.org/officeDocument/2006/relationships" r:embed="rId1">
            <a:duotone>
              <a:schemeClr val="accent4">
                <a:hueOff val="0"/>
                <a:satOff val="0"/>
                <a:lumOff val="0"/>
                <a:alphaOff val="0"/>
                <a:shade val="20000"/>
                <a:satMod val="200000"/>
              </a:schemeClr>
              <a:schemeClr val="accent4">
                <a:hueOff val="0"/>
                <a:satOff val="0"/>
                <a:lumOff val="0"/>
                <a:alphaOff val="0"/>
                <a:tint val="12000"/>
                <a:satMod val="190000"/>
              </a:schemeClr>
            </a:duotone>
          </a:blip>
          <a:tile tx="0" ty="0" sx="40000" sy="40000" flip="none" algn="tl"/>
        </a:blipFill>
        <a:ln>
          <a:noFill/>
        </a:ln>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dsp:spPr>
      <dsp:style>
        <a:lnRef idx="0">
          <a:scrgbClr r="0" g="0" b="0"/>
        </a:lnRef>
        <a:fillRef idx="3">
          <a:scrgbClr r="0" g="0" b="0"/>
        </a:fillRef>
        <a:effectRef idx="3">
          <a:scrgbClr r="0" g="0" b="0"/>
        </a:effectRef>
        <a:fontRef idx="minor">
          <a:schemeClr val="lt1"/>
        </a:fontRef>
      </dsp:style>
    </dsp:sp>
    <dsp:sp modelId="{2DBA453B-C860-4F80-B1DF-9520A44E11C5}">
      <dsp:nvSpPr>
        <dsp:cNvPr id="0" name=""/>
        <dsp:cNvSpPr/>
      </dsp:nvSpPr>
      <dsp:spPr>
        <a:xfrm>
          <a:off x="900100" y="0"/>
          <a:ext cx="7004696" cy="1800200"/>
        </a:xfrm>
        <a:prstGeom prst="rect">
          <a:avLst/>
        </a:prstGeom>
        <a:solidFill>
          <a:schemeClr val="lt1">
            <a:hueOff val="0"/>
            <a:satOff val="0"/>
            <a:lumOff val="0"/>
            <a:alpha val="35000"/>
          </a:schemeClr>
        </a:solidFill>
        <a:ln w="12700" cap="flat" cmpd="sng" algn="ctr">
          <a:solidFill>
            <a:schemeClr val="accent4">
              <a:hueOff val="0"/>
              <a:satOff val="0"/>
              <a:lumOff val="0"/>
              <a:alphaOff val="0"/>
            </a:schemeClr>
          </a:solidFill>
          <a:prstDash val="solid"/>
        </a:ln>
        <a:effectLst>
          <a:outerShdw blurRad="95000" rotWithShape="0">
            <a:srgbClr val="000000">
              <a:alpha val="50000"/>
            </a:srgbClr>
          </a:outerShdw>
          <a:softEdge rad="12700"/>
        </a:effectLst>
      </dsp:spPr>
      <dsp:style>
        <a:lnRef idx="1">
          <a:scrgbClr r="0" g="0" b="0"/>
        </a:lnRef>
        <a:fillRef idx="1">
          <a:scrgbClr r="0" g="0" b="0"/>
        </a:fillRef>
        <a:effectRef idx="2">
          <a:scrgbClr r="0" g="0" b="0"/>
        </a:effectRef>
        <a:fontRef idx="minor"/>
      </dsp:style>
      <dsp:txBody>
        <a:bodyPr spcFirstLastPara="0" vert="horz" wrap="square" lIns="129540" tIns="129540" rIns="129540" bIns="129540" numCol="1" spcCol="1270" anchor="ctr" anchorCtr="0">
          <a:noAutofit/>
        </a:bodyPr>
        <a:lstStyle/>
        <a:p>
          <a:pPr lvl="0" algn="ctr" defTabSz="1511300">
            <a:lnSpc>
              <a:spcPct val="90000"/>
            </a:lnSpc>
            <a:spcBef>
              <a:spcPct val="0"/>
            </a:spcBef>
            <a:spcAft>
              <a:spcPct val="35000"/>
            </a:spcAft>
          </a:pPr>
          <a:r>
            <a:rPr lang="pt-BR" sz="3400" kern="1200" dirty="0" smtClean="0">
              <a:solidFill>
                <a:schemeClr val="tx1"/>
              </a:solidFill>
              <a:effectLst>
                <a:outerShdw blurRad="50800" dist="38100" algn="l" rotWithShape="0">
                  <a:prstClr val="black">
                    <a:alpha val="40000"/>
                  </a:prstClr>
                </a:outerShdw>
              </a:effectLst>
            </a:rPr>
            <a:t>Concorrentes Indiretos</a:t>
          </a:r>
          <a:endParaRPr lang="pt-BR" sz="3400" kern="1200" dirty="0">
            <a:solidFill>
              <a:schemeClr val="tx1"/>
            </a:solidFill>
            <a:effectLst>
              <a:outerShdw blurRad="50800" dist="38100" algn="l" rotWithShape="0">
                <a:prstClr val="black">
                  <a:alpha val="40000"/>
                </a:prstClr>
              </a:outerShdw>
            </a:effectLst>
          </a:endParaRPr>
        </a:p>
      </dsp:txBody>
      <dsp:txXfrm>
        <a:off x="900100" y="0"/>
        <a:ext cx="3502348" cy="1800200"/>
      </dsp:txXfrm>
    </dsp:sp>
    <dsp:sp modelId="{F2099D22-B347-414D-BC1B-B1B85F32CE03}">
      <dsp:nvSpPr>
        <dsp:cNvPr id="0" name=""/>
        <dsp:cNvSpPr/>
      </dsp:nvSpPr>
      <dsp:spPr>
        <a:xfrm>
          <a:off x="4402448" y="0"/>
          <a:ext cx="3502348" cy="1800200"/>
        </a:xfrm>
        <a:prstGeom prst="rect">
          <a:avLst/>
        </a:prstGeom>
        <a:noFill/>
        <a:ln w="12700" cap="flat" cmpd="sng" algn="ctr">
          <a:noFill/>
          <a:prstDash val="solid"/>
        </a:ln>
        <a:effectLst>
          <a:outerShdw blurRad="95000" rotWithShape="0">
            <a:srgbClr val="000000">
              <a:alpha val="50000"/>
            </a:srgbClr>
          </a:outerShdw>
          <a:softEdge rad="12700"/>
        </a:effectLst>
        <a:sp3d/>
      </dsp:spPr>
      <dsp:style>
        <a:lnRef idx="1">
          <a:scrgbClr r="0" g="0" b="0"/>
        </a:lnRef>
        <a:fillRef idx="1">
          <a:scrgbClr r="0" g="0" b="0"/>
        </a:fillRef>
        <a:effectRef idx="2">
          <a:scrgbClr r="0" g="0" b="0"/>
        </a:effectRef>
        <a:fontRef idx="minor"/>
      </dsp:style>
      <dsp:txBody>
        <a:bodyPr spcFirstLastPara="0" vert="horz" wrap="square" lIns="247650" tIns="247650" rIns="247650" bIns="247650" numCol="1" spcCol="1270" anchor="ctr" anchorCtr="0">
          <a:noAutofit/>
        </a:bodyPr>
        <a:lstStyle/>
        <a:p>
          <a:pPr marL="228600" lvl="1" indent="-228600" algn="l" defTabSz="889000">
            <a:lnSpc>
              <a:spcPct val="90000"/>
            </a:lnSpc>
            <a:spcBef>
              <a:spcPct val="0"/>
            </a:spcBef>
            <a:spcAft>
              <a:spcPct val="15000"/>
            </a:spcAft>
            <a:buChar char="••"/>
          </a:pPr>
          <a:r>
            <a:rPr lang="pt-BR" sz="2000" kern="1200" dirty="0" smtClean="0">
              <a:solidFill>
                <a:schemeClr val="tx1"/>
              </a:solidFill>
              <a:effectLst>
                <a:outerShdw blurRad="50800" dist="38100" algn="l" rotWithShape="0">
                  <a:prstClr val="black">
                    <a:alpha val="40000"/>
                  </a:prstClr>
                </a:outerShdw>
              </a:effectLst>
            </a:rPr>
            <a:t>Bares e restaurante</a:t>
          </a:r>
          <a:endParaRPr lang="pt-BR" sz="2000" kern="1200" dirty="0">
            <a:solidFill>
              <a:schemeClr val="tx1"/>
            </a:solidFill>
            <a:effectLst>
              <a:outerShdw blurRad="50800" dist="38100" algn="l" rotWithShape="0">
                <a:prstClr val="black">
                  <a:alpha val="40000"/>
                </a:prstClr>
              </a:outerShdw>
            </a:effectLst>
          </a:endParaRPr>
        </a:p>
        <a:p>
          <a:pPr marL="228600" lvl="1" indent="-228600" algn="l" defTabSz="889000">
            <a:lnSpc>
              <a:spcPct val="90000"/>
            </a:lnSpc>
            <a:spcBef>
              <a:spcPct val="0"/>
            </a:spcBef>
            <a:spcAft>
              <a:spcPct val="15000"/>
            </a:spcAft>
            <a:buChar char="••"/>
          </a:pPr>
          <a:r>
            <a:rPr lang="pt-BR" sz="2000" kern="1200" dirty="0" smtClean="0">
              <a:solidFill>
                <a:schemeClr val="tx1"/>
              </a:solidFill>
              <a:effectLst>
                <a:outerShdw blurRad="50800" dist="38100" algn="l" rotWithShape="0">
                  <a:prstClr val="black">
                    <a:alpha val="40000"/>
                  </a:prstClr>
                </a:outerShdw>
              </a:effectLst>
            </a:rPr>
            <a:t>Empresas que oferecem entretenimento (jogos)</a:t>
          </a:r>
          <a:endParaRPr lang="pt-BR" sz="2000" kern="1200" dirty="0">
            <a:solidFill>
              <a:schemeClr val="tx1"/>
            </a:solidFill>
            <a:effectLst>
              <a:outerShdw blurRad="50800" dist="38100" algn="l" rotWithShape="0">
                <a:prstClr val="black">
                  <a:alpha val="40000"/>
                </a:prstClr>
              </a:outerShdw>
            </a:effectLst>
          </a:endParaRPr>
        </a:p>
      </dsp:txBody>
      <dsp:txXfrm>
        <a:off x="4402448" y="0"/>
        <a:ext cx="3502348" cy="1800200"/>
      </dsp:txXfrm>
    </dsp:sp>
  </dsp:spTree>
</dsp:drawing>
</file>

<file path=ppt/diagrams/layout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19D8CF-B7E7-445E-9EC3-25D247651032}" type="datetimeFigureOut">
              <a:rPr lang="pt-BR" smtClean="0"/>
              <a:t>18/11/2017</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030758-9F35-4694-B26D-8AB7B309472F}" type="slidenum">
              <a:rPr lang="pt-BR" smtClean="0"/>
              <a:t>‹nº›</a:t>
            </a:fld>
            <a:endParaRPr lang="pt-BR"/>
          </a:p>
        </p:txBody>
      </p:sp>
    </p:spTree>
    <p:extLst>
      <p:ext uri="{BB962C8B-B14F-4D97-AF65-F5344CB8AC3E}">
        <p14:creationId xmlns:p14="http://schemas.microsoft.com/office/powerpoint/2010/main" val="2321652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3</a:t>
            </a:fld>
            <a:endParaRPr lang="pt-BR"/>
          </a:p>
        </p:txBody>
      </p:sp>
    </p:spTree>
    <p:extLst>
      <p:ext uri="{BB962C8B-B14F-4D97-AF65-F5344CB8AC3E}">
        <p14:creationId xmlns:p14="http://schemas.microsoft.com/office/powerpoint/2010/main" val="4200205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12</a:t>
            </a:fld>
            <a:endParaRPr lang="pt-BR" dirty="0"/>
          </a:p>
        </p:txBody>
      </p:sp>
    </p:spTree>
    <p:extLst>
      <p:ext uri="{BB962C8B-B14F-4D97-AF65-F5344CB8AC3E}">
        <p14:creationId xmlns:p14="http://schemas.microsoft.com/office/powerpoint/2010/main" val="3381085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13</a:t>
            </a:fld>
            <a:endParaRPr lang="pt-BR" dirty="0"/>
          </a:p>
        </p:txBody>
      </p:sp>
    </p:spTree>
    <p:extLst>
      <p:ext uri="{BB962C8B-B14F-4D97-AF65-F5344CB8AC3E}">
        <p14:creationId xmlns:p14="http://schemas.microsoft.com/office/powerpoint/2010/main" val="338108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14</a:t>
            </a:fld>
            <a:endParaRPr lang="pt-BR" dirty="0"/>
          </a:p>
        </p:txBody>
      </p:sp>
    </p:spTree>
    <p:extLst>
      <p:ext uri="{BB962C8B-B14F-4D97-AF65-F5344CB8AC3E}">
        <p14:creationId xmlns:p14="http://schemas.microsoft.com/office/powerpoint/2010/main" val="338108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15</a:t>
            </a:fld>
            <a:endParaRPr lang="pt-BR" dirty="0"/>
          </a:p>
        </p:txBody>
      </p:sp>
    </p:spTree>
    <p:extLst>
      <p:ext uri="{BB962C8B-B14F-4D97-AF65-F5344CB8AC3E}">
        <p14:creationId xmlns:p14="http://schemas.microsoft.com/office/powerpoint/2010/main" val="338108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16</a:t>
            </a:fld>
            <a:endParaRPr lang="pt-BR" dirty="0"/>
          </a:p>
        </p:txBody>
      </p:sp>
    </p:spTree>
    <p:extLst>
      <p:ext uri="{BB962C8B-B14F-4D97-AF65-F5344CB8AC3E}">
        <p14:creationId xmlns:p14="http://schemas.microsoft.com/office/powerpoint/2010/main" val="338108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17</a:t>
            </a:fld>
            <a:endParaRPr lang="pt-BR" dirty="0"/>
          </a:p>
        </p:txBody>
      </p:sp>
    </p:spTree>
    <p:extLst>
      <p:ext uri="{BB962C8B-B14F-4D97-AF65-F5344CB8AC3E}">
        <p14:creationId xmlns:p14="http://schemas.microsoft.com/office/powerpoint/2010/main" val="338108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19</a:t>
            </a:fld>
            <a:endParaRPr lang="pt-BR" dirty="0"/>
          </a:p>
        </p:txBody>
      </p:sp>
    </p:spTree>
    <p:extLst>
      <p:ext uri="{BB962C8B-B14F-4D97-AF65-F5344CB8AC3E}">
        <p14:creationId xmlns:p14="http://schemas.microsoft.com/office/powerpoint/2010/main" val="2171566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20</a:t>
            </a:fld>
            <a:endParaRPr lang="pt-BR" dirty="0"/>
          </a:p>
        </p:txBody>
      </p:sp>
    </p:spTree>
    <p:extLst>
      <p:ext uri="{BB962C8B-B14F-4D97-AF65-F5344CB8AC3E}">
        <p14:creationId xmlns:p14="http://schemas.microsoft.com/office/powerpoint/2010/main" val="794312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21</a:t>
            </a:fld>
            <a:endParaRPr lang="pt-BR" dirty="0"/>
          </a:p>
        </p:txBody>
      </p:sp>
    </p:spTree>
    <p:extLst>
      <p:ext uri="{BB962C8B-B14F-4D97-AF65-F5344CB8AC3E}">
        <p14:creationId xmlns:p14="http://schemas.microsoft.com/office/powerpoint/2010/main" val="3477777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22</a:t>
            </a:fld>
            <a:endParaRPr lang="pt-BR" dirty="0"/>
          </a:p>
        </p:txBody>
      </p:sp>
    </p:spTree>
    <p:extLst>
      <p:ext uri="{BB962C8B-B14F-4D97-AF65-F5344CB8AC3E}">
        <p14:creationId xmlns:p14="http://schemas.microsoft.com/office/powerpoint/2010/main" val="3477777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4</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23</a:t>
            </a:fld>
            <a:endParaRPr lang="pt-BR" dirty="0"/>
          </a:p>
        </p:txBody>
      </p:sp>
    </p:spTree>
    <p:extLst>
      <p:ext uri="{BB962C8B-B14F-4D97-AF65-F5344CB8AC3E}">
        <p14:creationId xmlns:p14="http://schemas.microsoft.com/office/powerpoint/2010/main" val="34777779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24</a:t>
            </a:fld>
            <a:endParaRPr lang="pt-BR" dirty="0"/>
          </a:p>
        </p:txBody>
      </p:sp>
    </p:spTree>
    <p:extLst>
      <p:ext uri="{BB962C8B-B14F-4D97-AF65-F5344CB8AC3E}">
        <p14:creationId xmlns:p14="http://schemas.microsoft.com/office/powerpoint/2010/main" val="3477777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25</a:t>
            </a:fld>
            <a:endParaRPr lang="pt-BR" dirty="0"/>
          </a:p>
        </p:txBody>
      </p:sp>
    </p:spTree>
    <p:extLst>
      <p:ext uri="{BB962C8B-B14F-4D97-AF65-F5344CB8AC3E}">
        <p14:creationId xmlns:p14="http://schemas.microsoft.com/office/powerpoint/2010/main" val="3381085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26</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27</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28</a:t>
            </a:fld>
            <a:endParaRPr lang="pt-BR"/>
          </a:p>
        </p:txBody>
      </p:sp>
    </p:spTree>
    <p:extLst>
      <p:ext uri="{BB962C8B-B14F-4D97-AF65-F5344CB8AC3E}">
        <p14:creationId xmlns:p14="http://schemas.microsoft.com/office/powerpoint/2010/main" val="1493661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29</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30</a:t>
            </a:fld>
            <a:endParaRPr lang="pt-BR"/>
          </a:p>
        </p:txBody>
      </p:sp>
    </p:spTree>
    <p:extLst>
      <p:ext uri="{BB962C8B-B14F-4D97-AF65-F5344CB8AC3E}">
        <p14:creationId xmlns:p14="http://schemas.microsoft.com/office/powerpoint/2010/main" val="1687347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31</a:t>
            </a:fld>
            <a:endParaRPr lang="pt-BR"/>
          </a:p>
        </p:txBody>
      </p:sp>
    </p:spTree>
    <p:extLst>
      <p:ext uri="{BB962C8B-B14F-4D97-AF65-F5344CB8AC3E}">
        <p14:creationId xmlns:p14="http://schemas.microsoft.com/office/powerpoint/2010/main" val="27998982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32</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5</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33</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34</a:t>
            </a:fld>
            <a:endParaRPr lang="pt-BR"/>
          </a:p>
        </p:txBody>
      </p:sp>
    </p:spTree>
    <p:extLst>
      <p:ext uri="{BB962C8B-B14F-4D97-AF65-F5344CB8AC3E}">
        <p14:creationId xmlns:p14="http://schemas.microsoft.com/office/powerpoint/2010/main" val="12756643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35</a:t>
            </a:fld>
            <a:endParaRPr lang="pt-BR"/>
          </a:p>
        </p:txBody>
      </p:sp>
    </p:spTree>
    <p:extLst>
      <p:ext uri="{BB962C8B-B14F-4D97-AF65-F5344CB8AC3E}">
        <p14:creationId xmlns:p14="http://schemas.microsoft.com/office/powerpoint/2010/main" val="37541018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36</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37</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38</a:t>
            </a:fld>
            <a:endParaRPr lang="pt-BR"/>
          </a:p>
        </p:txBody>
      </p:sp>
    </p:spTree>
    <p:extLst>
      <p:ext uri="{BB962C8B-B14F-4D97-AF65-F5344CB8AC3E}">
        <p14:creationId xmlns:p14="http://schemas.microsoft.com/office/powerpoint/2010/main" val="20171159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39</a:t>
            </a:fld>
            <a:endParaRPr lang="pt-BR"/>
          </a:p>
        </p:txBody>
      </p:sp>
    </p:spTree>
    <p:extLst>
      <p:ext uri="{BB962C8B-B14F-4D97-AF65-F5344CB8AC3E}">
        <p14:creationId xmlns:p14="http://schemas.microsoft.com/office/powerpoint/2010/main" val="27998982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40</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41</a:t>
            </a:fld>
            <a:endParaRPr lang="pt-BR"/>
          </a:p>
        </p:txBody>
      </p:sp>
    </p:spTree>
    <p:extLst>
      <p:ext uri="{BB962C8B-B14F-4D97-AF65-F5344CB8AC3E}">
        <p14:creationId xmlns:p14="http://schemas.microsoft.com/office/powerpoint/2010/main" val="17037364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42</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6</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43</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44</a:t>
            </a:fld>
            <a:endParaRPr lang="pt-BR"/>
          </a:p>
        </p:txBody>
      </p:sp>
    </p:spTree>
    <p:extLst>
      <p:ext uri="{BB962C8B-B14F-4D97-AF65-F5344CB8AC3E}">
        <p14:creationId xmlns:p14="http://schemas.microsoft.com/office/powerpoint/2010/main" val="42256693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45</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46</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47</a:t>
            </a:fld>
            <a:endParaRPr lang="pt-BR"/>
          </a:p>
        </p:txBody>
      </p:sp>
    </p:spTree>
    <p:extLst>
      <p:ext uri="{BB962C8B-B14F-4D97-AF65-F5344CB8AC3E}">
        <p14:creationId xmlns:p14="http://schemas.microsoft.com/office/powerpoint/2010/main" val="23781537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48</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49</a:t>
            </a:fld>
            <a:endParaRPr lang="pt-BR"/>
          </a:p>
        </p:txBody>
      </p:sp>
    </p:spTree>
    <p:extLst>
      <p:ext uri="{BB962C8B-B14F-4D97-AF65-F5344CB8AC3E}">
        <p14:creationId xmlns:p14="http://schemas.microsoft.com/office/powerpoint/2010/main" val="29752665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50</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51</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52</a:t>
            </a:fld>
            <a:endParaRPr lang="pt-BR"/>
          </a:p>
        </p:txBody>
      </p:sp>
    </p:spTree>
    <p:extLst>
      <p:ext uri="{BB962C8B-B14F-4D97-AF65-F5344CB8AC3E}">
        <p14:creationId xmlns:p14="http://schemas.microsoft.com/office/powerpoint/2010/main" val="3698378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7</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53</a:t>
            </a:fld>
            <a:endParaRPr lang="pt-BR"/>
          </a:p>
        </p:txBody>
      </p:sp>
    </p:spTree>
    <p:extLst>
      <p:ext uri="{BB962C8B-B14F-4D97-AF65-F5344CB8AC3E}">
        <p14:creationId xmlns:p14="http://schemas.microsoft.com/office/powerpoint/2010/main" val="13013303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54</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55</a:t>
            </a:fld>
            <a:endParaRPr lang="pt-BR"/>
          </a:p>
        </p:txBody>
      </p:sp>
    </p:spTree>
    <p:extLst>
      <p:ext uri="{BB962C8B-B14F-4D97-AF65-F5344CB8AC3E}">
        <p14:creationId xmlns:p14="http://schemas.microsoft.com/office/powerpoint/2010/main" val="26513360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56</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57</a:t>
            </a:fld>
            <a:endParaRPr lang="pt-BR"/>
          </a:p>
        </p:txBody>
      </p:sp>
    </p:spTree>
    <p:extLst>
      <p:ext uri="{BB962C8B-B14F-4D97-AF65-F5344CB8AC3E}">
        <p14:creationId xmlns:p14="http://schemas.microsoft.com/office/powerpoint/2010/main" val="7061615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58</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8</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9</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10</a:t>
            </a:fld>
            <a:endParaRPr lang="pt-BR"/>
          </a:p>
        </p:txBody>
      </p:sp>
    </p:spTree>
    <p:extLst>
      <p:ext uri="{BB962C8B-B14F-4D97-AF65-F5344CB8AC3E}">
        <p14:creationId xmlns:p14="http://schemas.microsoft.com/office/powerpoint/2010/main" val="338108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2E030758-9F35-4694-B26D-8AB7B309472F}" type="slidenum">
              <a:rPr lang="pt-BR" smtClean="0"/>
              <a:t>11</a:t>
            </a:fld>
            <a:endParaRPr lang="pt-BR"/>
          </a:p>
        </p:txBody>
      </p:sp>
    </p:spTree>
    <p:extLst>
      <p:ext uri="{BB962C8B-B14F-4D97-AF65-F5344CB8AC3E}">
        <p14:creationId xmlns:p14="http://schemas.microsoft.com/office/powerpoint/2010/main" val="338108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9" name="Subtítulo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smtClean="0"/>
              <a:t>Clique para editar o estilo do subtítulo mestre</a:t>
            </a:r>
            <a:endParaRPr kumimoji="0" lang="en-US"/>
          </a:p>
        </p:txBody>
      </p:sp>
      <p:sp>
        <p:nvSpPr>
          <p:cNvPr id="28" name="Título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pt-BR" smtClean="0"/>
              <a:t>Clique para editar o título mestre</a:t>
            </a:r>
            <a:endParaRPr kumimoji="0" lang="en-US"/>
          </a:p>
        </p:txBody>
      </p:sp>
      <p:cxnSp>
        <p:nvCxnSpPr>
          <p:cNvPr id="8" name="Conector reto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ipse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Espaço Reservado para Data 14"/>
          <p:cNvSpPr>
            <a:spLocks noGrp="1"/>
          </p:cNvSpPr>
          <p:nvPr>
            <p:ph type="dt" sz="half" idx="10"/>
          </p:nvPr>
        </p:nvSpPr>
        <p:spPr/>
        <p:txBody>
          <a:bodyPr/>
          <a:lstStyle/>
          <a:p>
            <a:fld id="{1981C871-39B8-435F-981E-324B836B7521}" type="datetimeFigureOut">
              <a:rPr lang="pt-BR" smtClean="0"/>
              <a:t>18/11/2017</a:t>
            </a:fld>
            <a:endParaRPr lang="pt-BR"/>
          </a:p>
        </p:txBody>
      </p:sp>
      <p:sp>
        <p:nvSpPr>
          <p:cNvPr id="16" name="Espaço Reservado para Número de Slide 15"/>
          <p:cNvSpPr>
            <a:spLocks noGrp="1"/>
          </p:cNvSpPr>
          <p:nvPr>
            <p:ph type="sldNum" sz="quarter" idx="11"/>
          </p:nvPr>
        </p:nvSpPr>
        <p:spPr/>
        <p:txBody>
          <a:bodyPr/>
          <a:lstStyle/>
          <a:p>
            <a:fld id="{80625DA5-54E6-4CE7-9ADB-4A5DA91F7DBC}" type="slidenum">
              <a:rPr lang="pt-BR" smtClean="0"/>
              <a:t>‹nº›</a:t>
            </a:fld>
            <a:endParaRPr lang="pt-BR"/>
          </a:p>
        </p:txBody>
      </p:sp>
      <p:sp>
        <p:nvSpPr>
          <p:cNvPr id="17" name="Espaço Reservado para Rodapé 16"/>
          <p:cNvSpPr>
            <a:spLocks noGrp="1"/>
          </p:cNvSpPr>
          <p:nvPr>
            <p:ph type="ftr" sz="quarter" idx="12"/>
          </p:nvPr>
        </p:nvSpPr>
        <p:spPr/>
        <p:txBody>
          <a:bodyPr/>
          <a:lstStyle/>
          <a:p>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1981C871-39B8-435F-981E-324B836B7521}" type="datetimeFigureOut">
              <a:rPr lang="pt-BR" smtClean="0"/>
              <a:t>18/11/2017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0625DA5-54E6-4CE7-9ADB-4A5DA91F7DBC}" type="slidenum">
              <a:rPr lang="pt-BR" smtClean="0"/>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kumimoji="0" lang="pt-BR" smtClean="0"/>
              <a:t>Clique para editar o título mestre</a:t>
            </a:r>
            <a:endParaRPr kumimoji="0" lang="en-US"/>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4" name="Espaço Reservado para Data 3"/>
          <p:cNvSpPr>
            <a:spLocks noGrp="1"/>
          </p:cNvSpPr>
          <p:nvPr>
            <p:ph type="dt" sz="half" idx="10"/>
          </p:nvPr>
        </p:nvSpPr>
        <p:spPr/>
        <p:txBody>
          <a:bodyPr/>
          <a:lstStyle/>
          <a:p>
            <a:fld id="{1981C871-39B8-435F-981E-324B836B7521}" type="datetimeFigureOut">
              <a:rPr lang="pt-BR" smtClean="0"/>
              <a:t>18/11/2017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0625DA5-54E6-4CE7-9ADB-4A5DA91F7DBC}" type="slidenum">
              <a:rPr lang="pt-BR" smtClean="0"/>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28560" y="365040"/>
            <a:ext cx="7886430" cy="1325520"/>
          </a:xfrm>
          <a:prstGeom prst="rect">
            <a:avLst/>
          </a:prstGeom>
        </p:spPr>
        <p:txBody>
          <a:bodyPr wrap="none" lIns="0" tIns="0" rIns="0" bIns="0" anchor="ctr"/>
          <a:lstStyle/>
          <a:p>
            <a:endParaRPr/>
          </a:p>
        </p:txBody>
      </p:sp>
      <p:sp>
        <p:nvSpPr>
          <p:cNvPr id="6" name="PlaceHolder 2"/>
          <p:cNvSpPr>
            <a:spLocks noGrp="1"/>
          </p:cNvSpPr>
          <p:nvPr>
            <p:ph type="subTitle"/>
          </p:nvPr>
        </p:nvSpPr>
        <p:spPr>
          <a:xfrm>
            <a:off x="628560" y="1825560"/>
            <a:ext cx="7886430" cy="4351320"/>
          </a:xfrm>
          <a:prstGeom prst="rect">
            <a:avLst/>
          </a:prstGeom>
        </p:spPr>
        <p:txBody>
          <a:bodyPr wrap="none" lIns="0" tIns="0" rIns="0" bIns="0" anchor="ctr"/>
          <a:lstStyle/>
          <a:p>
            <a:pPr algn="ctr"/>
            <a:endParaRPr/>
          </a:p>
        </p:txBody>
      </p:sp>
    </p:spTree>
    <p:extLst>
      <p:ext uri="{BB962C8B-B14F-4D97-AF65-F5344CB8AC3E}">
        <p14:creationId xmlns:p14="http://schemas.microsoft.com/office/powerpoint/2010/main" val="912961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9" name="Espaço Reservado para Conteúdo 8"/>
          <p:cNvSpPr>
            <a:spLocks noGrp="1"/>
          </p:cNvSpPr>
          <p:nvPr>
            <p:ph idx="1"/>
          </p:nvPr>
        </p:nvSpPr>
        <p:spPr>
          <a:xfrm>
            <a:off x="457200" y="1524000"/>
            <a:ext cx="8229600" cy="4572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4" name="Espaço Reservado para Data 13"/>
          <p:cNvSpPr>
            <a:spLocks noGrp="1"/>
          </p:cNvSpPr>
          <p:nvPr>
            <p:ph type="dt" sz="half" idx="14"/>
          </p:nvPr>
        </p:nvSpPr>
        <p:spPr/>
        <p:txBody>
          <a:bodyPr/>
          <a:lstStyle/>
          <a:p>
            <a:fld id="{1981C871-39B8-435F-981E-324B836B7521}" type="datetimeFigureOut">
              <a:rPr lang="pt-BR" smtClean="0"/>
              <a:t>18/11/2017</a:t>
            </a:fld>
            <a:endParaRPr lang="pt-BR"/>
          </a:p>
        </p:txBody>
      </p:sp>
      <p:sp>
        <p:nvSpPr>
          <p:cNvPr id="15" name="Espaço Reservado para Número de Slide 14"/>
          <p:cNvSpPr>
            <a:spLocks noGrp="1"/>
          </p:cNvSpPr>
          <p:nvPr>
            <p:ph type="sldNum" sz="quarter" idx="15"/>
          </p:nvPr>
        </p:nvSpPr>
        <p:spPr/>
        <p:txBody>
          <a:bodyPr/>
          <a:lstStyle>
            <a:lvl1pPr algn="ctr">
              <a:defRPr/>
            </a:lvl1pPr>
          </a:lstStyle>
          <a:p>
            <a:fld id="{80625DA5-54E6-4CE7-9ADB-4A5DA91F7DBC}" type="slidenum">
              <a:rPr lang="pt-BR" smtClean="0"/>
              <a:t>‹nº›</a:t>
            </a:fld>
            <a:endParaRPr lang="pt-BR"/>
          </a:p>
        </p:txBody>
      </p:sp>
      <p:sp>
        <p:nvSpPr>
          <p:cNvPr id="16" name="Espaço Reservado para Rodapé 15"/>
          <p:cNvSpPr>
            <a:spLocks noGrp="1"/>
          </p:cNvSpPr>
          <p:nvPr>
            <p:ph type="ftr" sz="quarter" idx="16"/>
          </p:nvPr>
        </p:nvSpPr>
        <p:spPr/>
        <p:txBody>
          <a:bodyPr/>
          <a:lstStyle/>
          <a:p>
            <a:endParaRPr lang="pt-BR"/>
          </a:p>
        </p:txBody>
      </p:sp>
      <p:sp>
        <p:nvSpPr>
          <p:cNvPr id="17" name="Título 16"/>
          <p:cNvSpPr>
            <a:spLocks noGrp="1"/>
          </p:cNvSpPr>
          <p:nvPr>
            <p:ph type="title"/>
          </p:nvPr>
        </p:nvSpPr>
        <p:spPr/>
        <p:txBody>
          <a:bodyPr rtlCol="0" anchor="b" anchorCtr="0"/>
          <a:lstStyle/>
          <a:p>
            <a:r>
              <a:rPr kumimoji="0" lang="pt-BR" smtClean="0"/>
              <a:t>Clique para editar o título mestre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4" name="Espaço Reservado para Data 3"/>
          <p:cNvSpPr>
            <a:spLocks noGrp="1"/>
          </p:cNvSpPr>
          <p:nvPr>
            <p:ph type="dt" sz="half" idx="10"/>
          </p:nvPr>
        </p:nvSpPr>
        <p:spPr/>
        <p:txBody>
          <a:bodyPr/>
          <a:lstStyle/>
          <a:p>
            <a:fld id="{1981C871-39B8-435F-981E-324B836B7521}" type="datetimeFigureOut">
              <a:rPr lang="pt-BR" smtClean="0"/>
              <a:t>18/11/2017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80625DA5-54E6-4CE7-9ADB-4A5DA91F7DBC}" type="slidenum">
              <a:rPr lang="pt-BR" smtClean="0"/>
              <a:t>‹nº›</a:t>
            </a:fld>
            <a:endParaRPr lang="pt-BR"/>
          </a:p>
        </p:txBody>
      </p:sp>
      <p:sp>
        <p:nvSpPr>
          <p:cNvPr id="2" name="Título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pt-BR" smtClean="0"/>
              <a:t>Clique para editar o título mestre</a:t>
            </a:r>
            <a:endParaRPr kumimoji="0" lang="en-US"/>
          </a:p>
        </p:txBody>
      </p:sp>
      <p:sp>
        <p:nvSpPr>
          <p:cNvPr id="3" name="Espaço Reservado para Texto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smtClean="0"/>
              <a:t>Clique para editar o texto mestre</a:t>
            </a:r>
          </a:p>
        </p:txBody>
      </p:sp>
      <p:cxnSp>
        <p:nvCxnSpPr>
          <p:cNvPr id="7" name="Conector reto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5" name="Espaço Reservado para Data 4"/>
          <p:cNvSpPr>
            <a:spLocks noGrp="1"/>
          </p:cNvSpPr>
          <p:nvPr>
            <p:ph type="dt" sz="half" idx="10"/>
          </p:nvPr>
        </p:nvSpPr>
        <p:spPr/>
        <p:txBody>
          <a:bodyPr/>
          <a:lstStyle/>
          <a:p>
            <a:fld id="{1981C871-39B8-435F-981E-324B836B7521}" type="datetimeFigureOut">
              <a:rPr lang="pt-BR" smtClean="0"/>
              <a:t>18/11/2017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80625DA5-54E6-4CE7-9ADB-4A5DA91F7DBC}" type="slidenum">
              <a:rPr lang="pt-BR" smtClean="0"/>
              <a:t>‹nº›</a:t>
            </a:fld>
            <a:endParaRPr lang="pt-BR"/>
          </a:p>
        </p:txBody>
      </p:sp>
      <p:sp>
        <p:nvSpPr>
          <p:cNvPr id="2" name="Título 1"/>
          <p:cNvSpPr>
            <a:spLocks noGrp="1"/>
          </p:cNvSpPr>
          <p:nvPr>
            <p:ph type="title"/>
          </p:nvPr>
        </p:nvSpPr>
        <p:spPr/>
        <p:txBody>
          <a:bodyPr/>
          <a:lstStyle/>
          <a:p>
            <a:r>
              <a:rPr kumimoji="0" lang="pt-BR" smtClean="0"/>
              <a:t>Clique para editar o título mestre</a:t>
            </a:r>
            <a:endParaRPr kumimoji="0" lang="en-US"/>
          </a:p>
        </p:txBody>
      </p:sp>
      <p:sp>
        <p:nvSpPr>
          <p:cNvPr id="11" name="Espaço Reservado para Conteúdo 10"/>
          <p:cNvSpPr>
            <a:spLocks noGrp="1"/>
          </p:cNvSpPr>
          <p:nvPr>
            <p:ph sz="half" idx="1"/>
          </p:nvPr>
        </p:nvSpPr>
        <p:spPr>
          <a:xfrm>
            <a:off x="457200" y="1524000"/>
            <a:ext cx="4059936" cy="4572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13" name="Espaço Reservado para Conteúdo 12"/>
          <p:cNvSpPr>
            <a:spLocks noGrp="1"/>
          </p:cNvSpPr>
          <p:nvPr>
            <p:ph sz="half" idx="2"/>
          </p:nvPr>
        </p:nvSpPr>
        <p:spPr>
          <a:xfrm>
            <a:off x="4648200" y="1524000"/>
            <a:ext cx="4059936" cy="4572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9" name="Espaço Reservado para Número de Slide 8"/>
          <p:cNvSpPr>
            <a:spLocks noGrp="1"/>
          </p:cNvSpPr>
          <p:nvPr>
            <p:ph type="sldNum" sz="quarter" idx="12"/>
          </p:nvPr>
        </p:nvSpPr>
        <p:spPr/>
        <p:txBody>
          <a:bodyPr/>
          <a:lstStyle/>
          <a:p>
            <a:fld id="{80625DA5-54E6-4CE7-9ADB-4A5DA91F7DBC}" type="slidenum">
              <a:rPr lang="pt-BR" smtClean="0"/>
              <a:t>‹nº›</a:t>
            </a:fld>
            <a:endParaRPr lang="pt-BR"/>
          </a:p>
        </p:txBody>
      </p:sp>
      <p:sp>
        <p:nvSpPr>
          <p:cNvPr id="8" name="Espaço Reservado para Rodapé 7"/>
          <p:cNvSpPr>
            <a:spLocks noGrp="1"/>
          </p:cNvSpPr>
          <p:nvPr>
            <p:ph type="ftr" sz="quarter" idx="11"/>
          </p:nvPr>
        </p:nvSpPr>
        <p:spPr/>
        <p:txBody>
          <a:bodyPr/>
          <a:lstStyle/>
          <a:p>
            <a:endParaRPr lang="pt-BR"/>
          </a:p>
        </p:txBody>
      </p:sp>
      <p:sp>
        <p:nvSpPr>
          <p:cNvPr id="7" name="Espaço Reservado para Data 6"/>
          <p:cNvSpPr>
            <a:spLocks noGrp="1"/>
          </p:cNvSpPr>
          <p:nvPr>
            <p:ph type="dt" sz="half" idx="10"/>
          </p:nvPr>
        </p:nvSpPr>
        <p:spPr/>
        <p:txBody>
          <a:bodyPr/>
          <a:lstStyle/>
          <a:p>
            <a:fld id="{1981C871-39B8-435F-981E-324B836B7521}" type="datetimeFigureOut">
              <a:rPr lang="pt-BR" smtClean="0"/>
              <a:t>18/11/2017</a:t>
            </a:fld>
            <a:endParaRPr lang="pt-BR"/>
          </a:p>
        </p:txBody>
      </p:sp>
      <p:sp>
        <p:nvSpPr>
          <p:cNvPr id="3" name="Espaço Reservado para Texto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sp>
        <p:nvSpPr>
          <p:cNvPr id="32" name="Espaço Reservado para Conteúdo 31"/>
          <p:cNvSpPr>
            <a:spLocks noGrp="1"/>
          </p:cNvSpPr>
          <p:nvPr>
            <p:ph sz="half" idx="2"/>
          </p:nvPr>
        </p:nvSpPr>
        <p:spPr>
          <a:xfrm>
            <a:off x="457200" y="2201896"/>
            <a:ext cx="4038600" cy="3913632"/>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34" name="Espaço Reservado para Conteúdo 33"/>
          <p:cNvSpPr>
            <a:spLocks noGrp="1"/>
          </p:cNvSpPr>
          <p:nvPr>
            <p:ph sz="quarter" idx="4"/>
          </p:nvPr>
        </p:nvSpPr>
        <p:spPr>
          <a:xfrm>
            <a:off x="4649788" y="2201896"/>
            <a:ext cx="4038600" cy="3913632"/>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2" name="Título 1"/>
          <p:cNvSpPr>
            <a:spLocks noGrp="1"/>
          </p:cNvSpPr>
          <p:nvPr>
            <p:ph type="title"/>
          </p:nvPr>
        </p:nvSpPr>
        <p:spPr>
          <a:xfrm>
            <a:off x="457200" y="155448"/>
            <a:ext cx="8229600" cy="1143000"/>
          </a:xfrm>
        </p:spPr>
        <p:txBody>
          <a:bodyPr anchor="b" anchorCtr="0"/>
          <a:lstStyle>
            <a:lvl1pPr>
              <a:defRPr/>
            </a:lvl1pPr>
          </a:lstStyle>
          <a:p>
            <a:r>
              <a:rPr kumimoji="0" lang="pt-BR" smtClean="0"/>
              <a:t>Clique para editar o título mestre</a:t>
            </a:r>
            <a:endParaRPr kumimoji="0" lang="en-US"/>
          </a:p>
        </p:txBody>
      </p:sp>
      <p:sp>
        <p:nvSpPr>
          <p:cNvPr id="12" name="Espaço Reservado para Texto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pt-BR" smtClean="0"/>
              <a:t>Clique para editar o texto mestre</a:t>
            </a:r>
          </a:p>
        </p:txBody>
      </p:sp>
      <p:cxnSp>
        <p:nvCxnSpPr>
          <p:cNvPr id="10" name="Conector reto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3" name="Espaço Reservado para Data 2"/>
          <p:cNvSpPr>
            <a:spLocks noGrp="1"/>
          </p:cNvSpPr>
          <p:nvPr>
            <p:ph type="dt" sz="half" idx="10"/>
          </p:nvPr>
        </p:nvSpPr>
        <p:spPr/>
        <p:txBody>
          <a:bodyPr/>
          <a:lstStyle/>
          <a:p>
            <a:fld id="{1981C871-39B8-435F-981E-324B836B7521}" type="datetimeFigureOut">
              <a:rPr lang="pt-BR" smtClean="0"/>
              <a:t>18/11/2017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80625DA5-54E6-4CE7-9ADB-4A5DA91F7DBC}" type="slidenum">
              <a:rPr lang="pt-BR" smtClean="0"/>
              <a:t>‹nº›</a:t>
            </a:fld>
            <a:endParaRPr lang="pt-BR"/>
          </a:p>
        </p:txBody>
      </p:sp>
      <p:sp>
        <p:nvSpPr>
          <p:cNvPr id="2" name="Título 1"/>
          <p:cNvSpPr>
            <a:spLocks noGrp="1"/>
          </p:cNvSpPr>
          <p:nvPr>
            <p:ph type="title"/>
          </p:nvPr>
        </p:nvSpPr>
        <p:spPr/>
        <p:txBody>
          <a:bodyPr/>
          <a:lstStyle/>
          <a:p>
            <a:r>
              <a:rPr kumimoji="0" lang="pt-BR" smtClean="0"/>
              <a:t>Clique para editar o título mestre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1981C871-39B8-435F-981E-324B836B7521}" type="datetimeFigureOut">
              <a:rPr lang="pt-BR" smtClean="0"/>
              <a:t>18/11/2017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80625DA5-54E6-4CE7-9ADB-4A5DA91F7DBC}" type="slidenum">
              <a:rPr lang="pt-BR" smtClean="0"/>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9" name="Espaço Reservado para Conteúdo 28"/>
          <p:cNvSpPr>
            <a:spLocks noGrp="1"/>
          </p:cNvSpPr>
          <p:nvPr>
            <p:ph sz="quarter" idx="1"/>
          </p:nvPr>
        </p:nvSpPr>
        <p:spPr>
          <a:xfrm>
            <a:off x="457200" y="457200"/>
            <a:ext cx="6248400" cy="5715000"/>
          </a:xfrm>
        </p:spPr>
        <p:txBody>
          <a:bodyPr/>
          <a:lstStyle/>
          <a:p>
            <a:pPr lvl="0" eaLnBrk="1" latinLnBrk="0" hangingPunct="1"/>
            <a:r>
              <a:rPr lang="pt-BR" smtClean="0"/>
              <a:t>Clique para editar o texto mestre</a:t>
            </a:r>
          </a:p>
          <a:p>
            <a:pPr lvl="1" eaLnBrk="1" latinLnBrk="0" hangingPunct="1"/>
            <a:r>
              <a:rPr lang="pt-BR" smtClean="0"/>
              <a:t>Segundo nível</a:t>
            </a:r>
          </a:p>
          <a:p>
            <a:pPr lvl="2" eaLnBrk="1" latinLnBrk="0" hangingPunct="1"/>
            <a:r>
              <a:rPr lang="pt-BR" smtClean="0"/>
              <a:t>Terceiro nível</a:t>
            </a:r>
          </a:p>
          <a:p>
            <a:pPr lvl="3" eaLnBrk="1" latinLnBrk="0" hangingPunct="1"/>
            <a:r>
              <a:rPr lang="pt-BR" smtClean="0"/>
              <a:t>Quarto nível</a:t>
            </a:r>
          </a:p>
          <a:p>
            <a:pPr lvl="4" eaLnBrk="1" latinLnBrk="0" hangingPunct="1"/>
            <a:r>
              <a:rPr lang="pt-BR" smtClean="0"/>
              <a:t>Quinto nível</a:t>
            </a:r>
            <a:endParaRPr kumimoji="0" lang="en-US"/>
          </a:p>
        </p:txBody>
      </p:sp>
      <p:sp>
        <p:nvSpPr>
          <p:cNvPr id="3" name="Espaço Reservado para Texto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pt-BR" smtClean="0"/>
              <a:t>Clique para editar o texto mestre</a:t>
            </a:r>
          </a:p>
        </p:txBody>
      </p:sp>
      <p:sp>
        <p:nvSpPr>
          <p:cNvPr id="31" name="Título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pt-BR" smtClean="0"/>
              <a:t>Clique para editar o título mestre</a:t>
            </a:r>
            <a:endParaRPr kumimoji="0" lang="en-US"/>
          </a:p>
        </p:txBody>
      </p:sp>
      <p:sp>
        <p:nvSpPr>
          <p:cNvPr id="8" name="Espaço Reservado para Data 7"/>
          <p:cNvSpPr>
            <a:spLocks noGrp="1"/>
          </p:cNvSpPr>
          <p:nvPr>
            <p:ph type="dt" sz="half" idx="14"/>
          </p:nvPr>
        </p:nvSpPr>
        <p:spPr/>
        <p:txBody>
          <a:bodyPr/>
          <a:lstStyle/>
          <a:p>
            <a:fld id="{1981C871-39B8-435F-981E-324B836B7521}" type="datetimeFigureOut">
              <a:rPr lang="pt-BR" smtClean="0"/>
              <a:t>18/11/2017</a:t>
            </a:fld>
            <a:endParaRPr lang="pt-BR"/>
          </a:p>
        </p:txBody>
      </p:sp>
      <p:sp>
        <p:nvSpPr>
          <p:cNvPr id="9" name="Espaço Reservado para Número de Slide 8"/>
          <p:cNvSpPr>
            <a:spLocks noGrp="1"/>
          </p:cNvSpPr>
          <p:nvPr>
            <p:ph type="sldNum" sz="quarter" idx="15"/>
          </p:nvPr>
        </p:nvSpPr>
        <p:spPr/>
        <p:txBody>
          <a:bodyPr/>
          <a:lstStyle/>
          <a:p>
            <a:fld id="{80625DA5-54E6-4CE7-9ADB-4A5DA91F7DBC}" type="slidenum">
              <a:rPr lang="pt-BR" smtClean="0"/>
              <a:t>‹nº›</a:t>
            </a:fld>
            <a:endParaRPr lang="pt-BR"/>
          </a:p>
        </p:txBody>
      </p:sp>
      <p:sp>
        <p:nvSpPr>
          <p:cNvPr id="10" name="Espaço Reservado para Rodapé 9"/>
          <p:cNvSpPr>
            <a:spLocks noGrp="1"/>
          </p:cNvSpPr>
          <p:nvPr>
            <p:ph type="ftr" sz="quarter" idx="16"/>
          </p:nvPr>
        </p:nvSpPr>
        <p:spPr/>
        <p:txBody>
          <a:bodyPr/>
          <a:lstStyle/>
          <a:p>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pt-BR" smtClean="0"/>
              <a:t>Clique para editar o título mestre</a:t>
            </a:r>
            <a:endParaRPr kumimoji="0" lang="en-US"/>
          </a:p>
        </p:txBody>
      </p:sp>
      <p:sp>
        <p:nvSpPr>
          <p:cNvPr id="3" name="Espaço Reservado para Imagem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pt-BR" smtClean="0"/>
              <a:t>Clique no ícone para adicionar uma imagem</a:t>
            </a:r>
            <a:endParaRPr kumimoji="0" lang="en-US"/>
          </a:p>
        </p:txBody>
      </p:sp>
      <p:sp>
        <p:nvSpPr>
          <p:cNvPr id="4" name="Espaço Reservado para Texto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pt-BR" smtClean="0"/>
              <a:t>Clique para editar o texto mestre</a:t>
            </a:r>
          </a:p>
        </p:txBody>
      </p:sp>
      <p:sp>
        <p:nvSpPr>
          <p:cNvPr id="8" name="Espaço Reservado para Data 7"/>
          <p:cNvSpPr>
            <a:spLocks noGrp="1"/>
          </p:cNvSpPr>
          <p:nvPr>
            <p:ph type="dt" sz="half" idx="10"/>
          </p:nvPr>
        </p:nvSpPr>
        <p:spPr/>
        <p:txBody>
          <a:bodyPr/>
          <a:lstStyle/>
          <a:p>
            <a:fld id="{1981C871-39B8-435F-981E-324B836B7521}" type="datetimeFigureOut">
              <a:rPr lang="pt-BR" smtClean="0"/>
              <a:t>18/11/2017</a:t>
            </a:fld>
            <a:endParaRPr lang="pt-BR"/>
          </a:p>
        </p:txBody>
      </p:sp>
      <p:sp>
        <p:nvSpPr>
          <p:cNvPr id="9" name="Espaço Reservado para Número de Slide 8"/>
          <p:cNvSpPr>
            <a:spLocks noGrp="1"/>
          </p:cNvSpPr>
          <p:nvPr>
            <p:ph type="sldNum" sz="quarter" idx="11"/>
          </p:nvPr>
        </p:nvSpPr>
        <p:spPr/>
        <p:txBody>
          <a:bodyPr/>
          <a:lstStyle/>
          <a:p>
            <a:fld id="{80625DA5-54E6-4CE7-9ADB-4A5DA91F7DBC}" type="slidenum">
              <a:rPr lang="pt-BR" smtClean="0"/>
              <a:t>‹nº›</a:t>
            </a:fld>
            <a:endParaRPr lang="pt-BR"/>
          </a:p>
        </p:txBody>
      </p:sp>
      <p:sp>
        <p:nvSpPr>
          <p:cNvPr id="10" name="Espaço Reservado para Rodapé 9"/>
          <p:cNvSpPr>
            <a:spLocks noGrp="1"/>
          </p:cNvSpPr>
          <p:nvPr>
            <p:ph type="ftr" sz="quarter" idx="12"/>
          </p:nvPr>
        </p:nvSpPr>
        <p:spPr/>
        <p:txBody>
          <a:bodyPr/>
          <a:lstStyle/>
          <a:p>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Espaço Reservado para Texto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pt-BR" smtClean="0"/>
              <a:t>Clique para editar o texto mestre</a:t>
            </a:r>
          </a:p>
          <a:p>
            <a:pPr lvl="1" eaLnBrk="1" latinLnBrk="0" hangingPunct="1"/>
            <a:r>
              <a:rPr kumimoji="0" lang="pt-BR" smtClean="0"/>
              <a:t>Segundo nível</a:t>
            </a:r>
          </a:p>
          <a:p>
            <a:pPr lvl="2" eaLnBrk="1" latinLnBrk="0" hangingPunct="1"/>
            <a:r>
              <a:rPr kumimoji="0" lang="pt-BR" smtClean="0"/>
              <a:t>Terceiro nível</a:t>
            </a:r>
          </a:p>
          <a:p>
            <a:pPr lvl="3" eaLnBrk="1" latinLnBrk="0" hangingPunct="1"/>
            <a:r>
              <a:rPr kumimoji="0" lang="pt-BR" smtClean="0"/>
              <a:t>Quarto nível</a:t>
            </a:r>
          </a:p>
          <a:p>
            <a:pPr lvl="4" eaLnBrk="1" latinLnBrk="0" hangingPunct="1"/>
            <a:r>
              <a:rPr kumimoji="0" lang="pt-BR" smtClean="0"/>
              <a:t>Quinto nível</a:t>
            </a:r>
            <a:endParaRPr kumimoji="0" lang="en-US"/>
          </a:p>
        </p:txBody>
      </p:sp>
      <p:sp>
        <p:nvSpPr>
          <p:cNvPr id="24" name="Espaço Reservado para Data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1981C871-39B8-435F-981E-324B836B7521}" type="datetimeFigureOut">
              <a:rPr lang="pt-BR" smtClean="0"/>
              <a:t>18/11/2017</a:t>
            </a:fld>
            <a:endParaRPr lang="pt-BR"/>
          </a:p>
        </p:txBody>
      </p:sp>
      <p:sp>
        <p:nvSpPr>
          <p:cNvPr id="10" name="Espaço Reservado para Rodapé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pt-BR"/>
          </a:p>
        </p:txBody>
      </p:sp>
      <p:sp>
        <p:nvSpPr>
          <p:cNvPr id="22" name="Espaço Reservado para Número de Slide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80625DA5-54E6-4CE7-9ADB-4A5DA91F7DBC}" type="slidenum">
              <a:rPr lang="pt-BR" smtClean="0"/>
              <a:t>‹nº›</a:t>
            </a:fld>
            <a:endParaRPr lang="pt-BR"/>
          </a:p>
        </p:txBody>
      </p:sp>
      <p:sp>
        <p:nvSpPr>
          <p:cNvPr id="5" name="Espaço Reservado para Título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pt-BR" smtClean="0"/>
              <a:t>Clique para editar o título mestre</a:t>
            </a:r>
            <a:endParaRPr kumimoji="0"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7.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6.gi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1.jpg"/><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7.png"/><Relationship Id="rId7" Type="http://schemas.microsoft.com/office/2007/relationships/hdphoto" Target="../media/hdphoto15.wdp"/><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14.wdp"/><Relationship Id="rId10" Type="http://schemas.openxmlformats.org/officeDocument/2006/relationships/image" Target="../media/image38.gif"/><Relationship Id="rId4" Type="http://schemas.openxmlformats.org/officeDocument/2006/relationships/image" Target="../media/image35.png"/><Relationship Id="rId9" Type="http://schemas.microsoft.com/office/2007/relationships/hdphoto" Target="../media/hdphoto16.wdp"/></Relationships>
</file>

<file path=ppt/slides/_rels/slide23.xml.rels><?xml version="1.0" encoding="UTF-8" standalone="yes"?>
<Relationships xmlns="http://schemas.openxmlformats.org/package/2006/relationships"><Relationship Id="rId8" Type="http://schemas.openxmlformats.org/officeDocument/2006/relationships/image" Target="../media/image41.jpg"/><Relationship Id="rId13" Type="http://schemas.openxmlformats.org/officeDocument/2006/relationships/image" Target="../media/image46.jpeg"/><Relationship Id="rId3" Type="http://schemas.openxmlformats.org/officeDocument/2006/relationships/image" Target="../media/image7.png"/><Relationship Id="rId7" Type="http://schemas.openxmlformats.org/officeDocument/2006/relationships/image" Target="../media/image40.jpg"/><Relationship Id="rId12"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image" Target="../media/image44.jpeg"/><Relationship Id="rId5" Type="http://schemas.microsoft.com/office/2007/relationships/hdphoto" Target="../media/hdphoto14.wdp"/><Relationship Id="rId10" Type="http://schemas.openxmlformats.org/officeDocument/2006/relationships/image" Target="../media/image43.jpeg"/><Relationship Id="rId4" Type="http://schemas.openxmlformats.org/officeDocument/2006/relationships/image" Target="../media/image35.png"/><Relationship Id="rId9"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7.png"/><Relationship Id="rId7" Type="http://schemas.openxmlformats.org/officeDocument/2006/relationships/image" Target="../media/image48.jp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7.jpg"/><Relationship Id="rId5" Type="http://schemas.microsoft.com/office/2007/relationships/hdphoto" Target="../media/hdphoto14.wdp"/><Relationship Id="rId4" Type="http://schemas.openxmlformats.org/officeDocument/2006/relationships/image" Target="../media/image35.png"/><Relationship Id="rId9" Type="http://schemas.openxmlformats.org/officeDocument/2006/relationships/image" Target="../media/image50.jp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8" Type="http://schemas.microsoft.com/office/2007/relationships/hdphoto" Target="../media/hdphoto18.wdp"/><Relationship Id="rId13" Type="http://schemas.microsoft.com/office/2007/relationships/hdphoto" Target="../media/hdphoto19.wdp"/><Relationship Id="rId3" Type="http://schemas.openxmlformats.org/officeDocument/2006/relationships/image" Target="../media/image7.png"/><Relationship Id="rId7" Type="http://schemas.openxmlformats.org/officeDocument/2006/relationships/image" Target="../media/image61.png"/><Relationship Id="rId12" Type="http://schemas.openxmlformats.org/officeDocument/2006/relationships/image" Target="../media/image65.png"/><Relationship Id="rId2" Type="http://schemas.openxmlformats.org/officeDocument/2006/relationships/notesSlide" Target="../notesSlides/notesSlide31.xml"/><Relationship Id="rId16" Type="http://schemas.microsoft.com/office/2007/relationships/hdphoto" Target="../media/hdphoto20.wdp"/><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4.png"/><Relationship Id="rId5" Type="http://schemas.microsoft.com/office/2007/relationships/hdphoto" Target="../media/hdphoto17.wdp"/><Relationship Id="rId15" Type="http://schemas.openxmlformats.org/officeDocument/2006/relationships/image" Target="../media/image67.png"/><Relationship Id="rId10" Type="http://schemas.openxmlformats.org/officeDocument/2006/relationships/image" Target="../media/image63.png"/><Relationship Id="rId4" Type="http://schemas.openxmlformats.org/officeDocument/2006/relationships/image" Target="../media/image59.png"/><Relationship Id="rId9" Type="http://schemas.openxmlformats.org/officeDocument/2006/relationships/image" Target="../media/image62.png"/><Relationship Id="rId14"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png"/><Relationship Id="rId7" Type="http://schemas.microsoft.com/office/2007/relationships/hdphoto" Target="../media/hdphoto22.wdp"/><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9.png"/><Relationship Id="rId5" Type="http://schemas.microsoft.com/office/2007/relationships/hdphoto" Target="../media/hdphoto21.wdp"/><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71.png"/></Relationships>
</file>

<file path=ppt/slides/_rels/slide36.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7.png"/><Relationship Id="rId7"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7.png"/><Relationship Id="rId5" Type="http://schemas.microsoft.com/office/2007/relationships/hdphoto" Target="../media/hdphoto23.wdp"/><Relationship Id="rId10" Type="http://schemas.microsoft.com/office/2007/relationships/hdphoto" Target="../media/hdphoto25.wdp"/><Relationship Id="rId4" Type="http://schemas.openxmlformats.org/officeDocument/2006/relationships/image" Target="../media/image73.png"/><Relationship Id="rId9"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png"/><Relationship Id="rId7"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9.png"/><Relationship Id="rId5" Type="http://schemas.microsoft.com/office/2007/relationships/hdphoto" Target="../media/hdphoto26.wdp"/><Relationship Id="rId4" Type="http://schemas.openxmlformats.org/officeDocument/2006/relationships/image" Target="../media/image78.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83.png"/><Relationship Id="rId5" Type="http://schemas.microsoft.com/office/2007/relationships/hdphoto" Target="../media/hdphoto27.wdp"/><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8" Type="http://schemas.openxmlformats.org/officeDocument/2006/relationships/image" Target="../media/image88.jpeg"/><Relationship Id="rId13" Type="http://schemas.microsoft.com/office/2007/relationships/hdphoto" Target="../media/hdphoto29.wdp"/><Relationship Id="rId18" Type="http://schemas.openxmlformats.org/officeDocument/2006/relationships/image" Target="../media/image95.png"/><Relationship Id="rId3" Type="http://schemas.openxmlformats.org/officeDocument/2006/relationships/image" Target="../media/image7.png"/><Relationship Id="rId7" Type="http://schemas.openxmlformats.org/officeDocument/2006/relationships/image" Target="../media/image87.jpeg"/><Relationship Id="rId12" Type="http://schemas.openxmlformats.org/officeDocument/2006/relationships/image" Target="../media/image92.png"/><Relationship Id="rId17" Type="http://schemas.microsoft.com/office/2007/relationships/hdphoto" Target="../media/hdphoto31.wdp"/><Relationship Id="rId2" Type="http://schemas.openxmlformats.org/officeDocument/2006/relationships/notesSlide" Target="../notesSlides/notesSlide36.xml"/><Relationship Id="rId16" Type="http://schemas.openxmlformats.org/officeDocument/2006/relationships/image" Target="../media/image94.jpeg"/><Relationship Id="rId20" Type="http://schemas.microsoft.com/office/2007/relationships/hdphoto" Target="../media/hdphoto32.wdp"/><Relationship Id="rId1" Type="http://schemas.openxmlformats.org/officeDocument/2006/relationships/slideLayout" Target="../slideLayouts/slideLayout7.xml"/><Relationship Id="rId6" Type="http://schemas.openxmlformats.org/officeDocument/2006/relationships/image" Target="../media/image86.jpeg"/><Relationship Id="rId11" Type="http://schemas.openxmlformats.org/officeDocument/2006/relationships/image" Target="../media/image91.jpeg"/><Relationship Id="rId5" Type="http://schemas.microsoft.com/office/2007/relationships/hdphoto" Target="../media/hdphoto28.wdp"/><Relationship Id="rId15" Type="http://schemas.microsoft.com/office/2007/relationships/hdphoto" Target="../media/hdphoto30.wdp"/><Relationship Id="rId10" Type="http://schemas.openxmlformats.org/officeDocument/2006/relationships/image" Target="../media/image90.jpeg"/><Relationship Id="rId19" Type="http://schemas.openxmlformats.org/officeDocument/2006/relationships/image" Target="../media/image96.png"/><Relationship Id="rId4" Type="http://schemas.openxmlformats.org/officeDocument/2006/relationships/image" Target="../media/image85.jpeg"/><Relationship Id="rId9" Type="http://schemas.openxmlformats.org/officeDocument/2006/relationships/image" Target="../media/image89.jpeg"/><Relationship Id="rId1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8" Type="http://schemas.openxmlformats.org/officeDocument/2006/relationships/image" Target="../media/image100.png"/><Relationship Id="rId13" Type="http://schemas.microsoft.com/office/2007/relationships/hdphoto" Target="../media/hdphoto35.wdp"/><Relationship Id="rId3" Type="http://schemas.openxmlformats.org/officeDocument/2006/relationships/image" Target="../media/image7.png"/><Relationship Id="rId7" Type="http://schemas.openxmlformats.org/officeDocument/2006/relationships/image" Target="../media/image99.png"/><Relationship Id="rId12" Type="http://schemas.openxmlformats.org/officeDocument/2006/relationships/image" Target="../media/image103.png"/><Relationship Id="rId2" Type="http://schemas.openxmlformats.org/officeDocument/2006/relationships/notesSlide" Target="../notesSlides/notesSlide37.xml"/><Relationship Id="rId16" Type="http://schemas.microsoft.com/office/2007/relationships/hdphoto" Target="../media/hdphoto28.wdp"/><Relationship Id="rId1" Type="http://schemas.openxmlformats.org/officeDocument/2006/relationships/slideLayout" Target="../slideLayouts/slideLayout7.xml"/><Relationship Id="rId6" Type="http://schemas.openxmlformats.org/officeDocument/2006/relationships/image" Target="../media/image98.jpg"/><Relationship Id="rId11" Type="http://schemas.openxmlformats.org/officeDocument/2006/relationships/image" Target="../media/image102.png"/><Relationship Id="rId5" Type="http://schemas.microsoft.com/office/2007/relationships/hdphoto" Target="../media/hdphoto33.wdp"/><Relationship Id="rId15" Type="http://schemas.openxmlformats.org/officeDocument/2006/relationships/image" Target="../media/image105.jpeg"/><Relationship Id="rId10" Type="http://schemas.microsoft.com/office/2007/relationships/hdphoto" Target="../media/hdphoto34.wdp"/><Relationship Id="rId4" Type="http://schemas.openxmlformats.org/officeDocument/2006/relationships/image" Target="../media/image97.jpeg"/><Relationship Id="rId9" Type="http://schemas.openxmlformats.org/officeDocument/2006/relationships/image" Target="../media/image101.jpeg"/><Relationship Id="rId14" Type="http://schemas.openxmlformats.org/officeDocument/2006/relationships/image" Target="../media/image104.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06.jp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microsoft.com/office/2007/relationships/hdphoto" Target="../media/hdphoto36.wdp"/><Relationship Id="rId5" Type="http://schemas.openxmlformats.org/officeDocument/2006/relationships/image" Target="../media/image111.png"/><Relationship Id="rId4" Type="http://schemas.openxmlformats.org/officeDocument/2006/relationships/image" Target="../media/image110.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9.png"/><Relationship Id="rId3" Type="http://schemas.openxmlformats.org/officeDocument/2006/relationships/image" Target="../media/image7.png"/><Relationship Id="rId7" Type="http://schemas.openxmlformats.org/officeDocument/2006/relationships/image" Target="../media/image114.png"/><Relationship Id="rId12"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113.png"/><Relationship Id="rId11" Type="http://schemas.microsoft.com/office/2007/relationships/hdphoto" Target="../media/hdphoto38.wdp"/><Relationship Id="rId5" Type="http://schemas.microsoft.com/office/2007/relationships/hdphoto" Target="../media/hdphoto37.wdp"/><Relationship Id="rId10" Type="http://schemas.openxmlformats.org/officeDocument/2006/relationships/image" Target="../media/image117.png"/><Relationship Id="rId4" Type="http://schemas.openxmlformats.org/officeDocument/2006/relationships/image" Target="../media/image112.png"/><Relationship Id="rId9" Type="http://schemas.openxmlformats.org/officeDocument/2006/relationships/image" Target="../media/image116.jpg"/><Relationship Id="rId14" Type="http://schemas.openxmlformats.org/officeDocument/2006/relationships/image" Target="../media/image120.jpeg"/></Relationships>
</file>

<file path=ppt/slides/_rels/slide48.xml.rels><?xml version="1.0" encoding="UTF-8" standalone="yes"?>
<Relationships xmlns="http://schemas.openxmlformats.org/package/2006/relationships"><Relationship Id="rId8" Type="http://schemas.microsoft.com/office/2007/relationships/hdphoto" Target="../media/hdphoto40.wdp"/><Relationship Id="rId3" Type="http://schemas.openxmlformats.org/officeDocument/2006/relationships/image" Target="../media/image7.png"/><Relationship Id="rId7" Type="http://schemas.openxmlformats.org/officeDocument/2006/relationships/image" Target="../media/image123.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22.jpg"/><Relationship Id="rId5" Type="http://schemas.microsoft.com/office/2007/relationships/hdphoto" Target="../media/hdphoto39.wdp"/><Relationship Id="rId4" Type="http://schemas.openxmlformats.org/officeDocument/2006/relationships/image" Target="../media/image121.png"/><Relationship Id="rId9"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 Id="rId9" Type="http://schemas.microsoft.com/office/2007/relationships/hdphoto" Target="../media/hdphoto4.wdp"/></Relationships>
</file>

<file path=ppt/slides/_rels/slide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31.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7.png"/><Relationship Id="rId7" Type="http://schemas.openxmlformats.org/officeDocument/2006/relationships/image" Target="../media/image130.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33.png"/><Relationship Id="rId5" Type="http://schemas.microsoft.com/office/2007/relationships/hdphoto" Target="../media/hdphoto41.wdp"/><Relationship Id="rId4" Type="http://schemas.openxmlformats.org/officeDocument/2006/relationships/image" Target="../media/image132.jpe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134.gif"/></Relationships>
</file>

<file path=ppt/slides/_rels/slide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microsoft.com/office/2007/relationships/hdphoto" Target="../media/hdphoto42.wdp"/><Relationship Id="rId4" Type="http://schemas.openxmlformats.org/officeDocument/2006/relationships/image" Target="../media/image135.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7.pn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png"/><Relationship Id="rId11" Type="http://schemas.microsoft.com/office/2007/relationships/hdphoto" Target="../media/hdphoto8.wdp"/><Relationship Id="rId5" Type="http://schemas.microsoft.com/office/2007/relationships/hdphoto" Target="../media/hdphoto5.wdp"/><Relationship Id="rId10" Type="http://schemas.openxmlformats.org/officeDocument/2006/relationships/image" Target="../media/image19.png"/><Relationship Id="rId4" Type="http://schemas.openxmlformats.org/officeDocument/2006/relationships/image" Target="../media/image16.png"/><Relationship Id="rId9"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0.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9.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4"/>
          <p:cNvPicPr/>
          <p:nvPr/>
        </p:nvPicPr>
        <p:blipFill>
          <a:blip r:embed="rId2"/>
          <a:stretch>
            <a:fillRect/>
          </a:stretch>
        </p:blipFill>
        <p:spPr>
          <a:xfrm>
            <a:off x="2971323" y="1119452"/>
            <a:ext cx="3201355" cy="2525571"/>
          </a:xfrm>
          <a:prstGeom prst="rect">
            <a:avLst/>
          </a:prstGeom>
        </p:spPr>
      </p:pic>
      <p:sp>
        <p:nvSpPr>
          <p:cNvPr id="75" name="CustomShape 1"/>
          <p:cNvSpPr/>
          <p:nvPr/>
        </p:nvSpPr>
        <p:spPr>
          <a:xfrm>
            <a:off x="384150" y="3736440"/>
            <a:ext cx="8375701" cy="1103040"/>
          </a:xfrm>
          <a:prstGeom prst="rect">
            <a:avLst/>
          </a:prstGeom>
          <a:solidFill>
            <a:schemeClr val="accent5">
              <a:lumMod val="50000"/>
            </a:schemeClr>
          </a:solidFill>
        </p:spPr>
      </p:sp>
      <p:pic>
        <p:nvPicPr>
          <p:cNvPr id="76" name="Picture 2"/>
          <p:cNvPicPr/>
          <p:nvPr/>
        </p:nvPicPr>
        <p:blipFill>
          <a:blip r:embed="rId3">
            <a:extLst>
              <a:ext uri="{BEBA8EAE-BF5A-486C-A8C5-ECC9F3942E4B}">
                <a14:imgProps xmlns:a14="http://schemas.microsoft.com/office/drawing/2010/main">
                  <a14:imgLayer r:embed="rId4">
                    <a14:imgEffect>
                      <a14:backgroundRemoval t="0" b="100000" l="21000" r="76500"/>
                    </a14:imgEffect>
                  </a14:imgLayer>
                </a14:imgProps>
              </a:ext>
            </a:extLst>
          </a:blip>
          <a:stretch>
            <a:fillRect/>
          </a:stretch>
        </p:blipFill>
        <p:spPr>
          <a:xfrm>
            <a:off x="-108520" y="243271"/>
            <a:ext cx="1763688" cy="923504"/>
          </a:xfrm>
          <a:prstGeom prst="rect">
            <a:avLst/>
          </a:prstGeom>
        </p:spPr>
      </p:pic>
      <p:sp>
        <p:nvSpPr>
          <p:cNvPr id="77" name="CustomShape 2"/>
          <p:cNvSpPr/>
          <p:nvPr/>
        </p:nvSpPr>
        <p:spPr>
          <a:xfrm>
            <a:off x="2416297" y="3645023"/>
            <a:ext cx="4311407" cy="847553"/>
          </a:xfrm>
          <a:prstGeom prst="rect">
            <a:avLst/>
          </a:prstGeom>
        </p:spPr>
        <p:txBody>
          <a:bodyPr lIns="90000" tIns="45000" rIns="90000" bIns="45000"/>
          <a:lstStyle/>
          <a:p>
            <a:pPr algn="ctr">
              <a:lnSpc>
                <a:spcPct val="100000"/>
              </a:lnSpc>
            </a:pPr>
            <a:r>
              <a:rPr lang="pt-BR" sz="3600" b="1" dirty="0">
                <a:solidFill>
                  <a:srgbClr val="FFFFFF"/>
                </a:solidFill>
                <a:latin typeface="Arial"/>
              </a:rPr>
              <a:t>Projeto Experimental</a:t>
            </a:r>
            <a:endParaRPr dirty="0"/>
          </a:p>
          <a:p>
            <a:pPr algn="ctr">
              <a:lnSpc>
                <a:spcPct val="100000"/>
              </a:lnSpc>
            </a:pPr>
            <a:endParaRPr dirty="0"/>
          </a:p>
        </p:txBody>
      </p:sp>
      <p:sp>
        <p:nvSpPr>
          <p:cNvPr id="78" name="CustomShape 3"/>
          <p:cNvSpPr/>
          <p:nvPr/>
        </p:nvSpPr>
        <p:spPr>
          <a:xfrm>
            <a:off x="409013" y="5443150"/>
            <a:ext cx="2916000" cy="639000"/>
          </a:xfrm>
          <a:prstGeom prst="rect">
            <a:avLst/>
          </a:prstGeom>
        </p:spPr>
        <p:txBody>
          <a:bodyPr lIns="90000" tIns="45000" rIns="90000" bIns="45000"/>
          <a:lstStyle/>
          <a:p>
            <a:pPr algn="ctr">
              <a:lnSpc>
                <a:spcPct val="100000"/>
              </a:lnSpc>
            </a:pPr>
            <a:r>
              <a:rPr lang="pt-BR" sz="3600" b="1" dirty="0" smtClean="0">
                <a:solidFill>
                  <a:srgbClr val="000000"/>
                </a:solidFill>
                <a:latin typeface="Arial"/>
              </a:rPr>
              <a:t>Ula Maika</a:t>
            </a:r>
            <a:endParaRPr dirty="0"/>
          </a:p>
        </p:txBody>
      </p:sp>
      <p:sp>
        <p:nvSpPr>
          <p:cNvPr id="79" name="CustomShape 4"/>
          <p:cNvSpPr/>
          <p:nvPr/>
        </p:nvSpPr>
        <p:spPr>
          <a:xfrm>
            <a:off x="2017984" y="260648"/>
            <a:ext cx="5108032" cy="947248"/>
          </a:xfrm>
          <a:prstGeom prst="rect">
            <a:avLst/>
          </a:prstGeom>
        </p:spPr>
        <p:txBody>
          <a:bodyPr lIns="90000" tIns="45000" rIns="90000" bIns="45000"/>
          <a:lstStyle/>
          <a:p>
            <a:pPr algn="ctr">
              <a:lnSpc>
                <a:spcPct val="100000"/>
              </a:lnSpc>
            </a:pPr>
            <a:r>
              <a:rPr lang="pt-BR" b="1" dirty="0">
                <a:solidFill>
                  <a:srgbClr val="000000"/>
                </a:solidFill>
                <a:latin typeface="Arial"/>
              </a:rPr>
              <a:t>ANGLOSCHOOL SÃO CARLOS</a:t>
            </a:r>
            <a:endParaRPr dirty="0"/>
          </a:p>
          <a:p>
            <a:pPr algn="ctr">
              <a:lnSpc>
                <a:spcPct val="100000"/>
              </a:lnSpc>
            </a:pPr>
            <a:r>
              <a:rPr lang="pt-BR" dirty="0">
                <a:solidFill>
                  <a:srgbClr val="000000"/>
                </a:solidFill>
                <a:latin typeface="Arial"/>
              </a:rPr>
              <a:t>Curso Técnico em Administração</a:t>
            </a:r>
            <a:endParaRPr dirty="0"/>
          </a:p>
          <a:p>
            <a:pPr algn="ctr">
              <a:lnSpc>
                <a:spcPct val="100000"/>
              </a:lnSpc>
            </a:pPr>
            <a:r>
              <a:rPr lang="pt-BR" dirty="0">
                <a:solidFill>
                  <a:srgbClr val="000000"/>
                </a:solidFill>
                <a:latin typeface="Arial"/>
              </a:rPr>
              <a:t>Módulo de Marketing</a:t>
            </a:r>
            <a:endParaRPr dirty="0"/>
          </a:p>
        </p:txBody>
      </p:sp>
      <p:sp>
        <p:nvSpPr>
          <p:cNvPr id="80" name="CustomShape 5"/>
          <p:cNvSpPr/>
          <p:nvPr/>
        </p:nvSpPr>
        <p:spPr>
          <a:xfrm>
            <a:off x="832708" y="5041142"/>
            <a:ext cx="1996110" cy="456120"/>
          </a:xfrm>
          <a:prstGeom prst="rect">
            <a:avLst/>
          </a:prstGeom>
        </p:spPr>
        <p:txBody>
          <a:bodyPr lIns="90000" tIns="45000" rIns="90000" bIns="45000"/>
          <a:lstStyle/>
          <a:p>
            <a:pPr algn="ctr">
              <a:lnSpc>
                <a:spcPct val="100000"/>
              </a:lnSpc>
            </a:pPr>
            <a:r>
              <a:rPr lang="pt-BR" sz="2400" b="1" dirty="0">
                <a:solidFill>
                  <a:srgbClr val="000000"/>
                </a:solidFill>
                <a:latin typeface="Arial"/>
              </a:rPr>
              <a:t>Em</a:t>
            </a:r>
            <a:r>
              <a:rPr lang="pt-BR" sz="2400" b="1" i="1" dirty="0">
                <a:solidFill>
                  <a:srgbClr val="000000"/>
                </a:solidFill>
                <a:latin typeface="Arial"/>
              </a:rPr>
              <a:t>pre</a:t>
            </a:r>
            <a:r>
              <a:rPr lang="pt-BR" sz="2400" b="1" dirty="0">
                <a:solidFill>
                  <a:srgbClr val="000000"/>
                </a:solidFill>
                <a:latin typeface="Arial"/>
              </a:rPr>
              <a:t>sa:</a:t>
            </a:r>
            <a:endParaRPr dirty="0"/>
          </a:p>
        </p:txBody>
      </p:sp>
      <p:sp>
        <p:nvSpPr>
          <p:cNvPr id="81" name="CustomShape 6"/>
          <p:cNvSpPr/>
          <p:nvPr/>
        </p:nvSpPr>
        <p:spPr>
          <a:xfrm>
            <a:off x="4427984" y="4980248"/>
            <a:ext cx="4122458" cy="1234440"/>
          </a:xfrm>
          <a:prstGeom prst="rect">
            <a:avLst/>
          </a:prstGeom>
        </p:spPr>
        <p:txBody>
          <a:bodyPr lIns="90000" tIns="45000" rIns="90000" bIns="45000"/>
          <a:lstStyle/>
          <a:p>
            <a:pPr algn="ctr">
              <a:lnSpc>
                <a:spcPct val="100000"/>
              </a:lnSpc>
            </a:pPr>
            <a:r>
              <a:rPr lang="pt-BR" b="1" dirty="0" smtClean="0">
                <a:solidFill>
                  <a:srgbClr val="000000"/>
                </a:solidFill>
                <a:latin typeface="Arial"/>
              </a:rPr>
              <a:t>Integrantes: </a:t>
            </a:r>
          </a:p>
          <a:p>
            <a:pPr algn="ctr">
              <a:lnSpc>
                <a:spcPct val="100000"/>
              </a:lnSpc>
            </a:pPr>
            <a:r>
              <a:rPr lang="pt-BR" i="1" dirty="0" smtClean="0">
                <a:solidFill>
                  <a:srgbClr val="000000"/>
                </a:solidFill>
              </a:rPr>
              <a:t>Caio Aracati</a:t>
            </a:r>
          </a:p>
          <a:p>
            <a:pPr algn="ctr">
              <a:lnSpc>
                <a:spcPct val="100000"/>
              </a:lnSpc>
            </a:pPr>
            <a:r>
              <a:rPr lang="pt-BR" i="1" dirty="0" err="1" smtClean="0">
                <a:solidFill>
                  <a:srgbClr val="000000"/>
                </a:solidFill>
              </a:rPr>
              <a:t>Franciani</a:t>
            </a:r>
            <a:r>
              <a:rPr lang="pt-BR" i="1" dirty="0" smtClean="0">
                <a:solidFill>
                  <a:srgbClr val="000000"/>
                </a:solidFill>
              </a:rPr>
              <a:t> Leticia </a:t>
            </a:r>
          </a:p>
          <a:p>
            <a:pPr algn="ctr">
              <a:lnSpc>
                <a:spcPct val="100000"/>
              </a:lnSpc>
            </a:pPr>
            <a:r>
              <a:rPr lang="pt-BR" i="1" dirty="0" smtClean="0">
                <a:solidFill>
                  <a:srgbClr val="000000"/>
                </a:solidFill>
              </a:rPr>
              <a:t>Leandro R. Soares</a:t>
            </a:r>
          </a:p>
          <a:p>
            <a:pPr algn="ctr">
              <a:lnSpc>
                <a:spcPct val="100000"/>
              </a:lnSpc>
            </a:pPr>
            <a:r>
              <a:rPr lang="pt-BR" i="1" dirty="0" smtClean="0">
                <a:solidFill>
                  <a:srgbClr val="000000"/>
                </a:solidFill>
              </a:rPr>
              <a:t>Micheli Vanessa de Paula</a:t>
            </a:r>
            <a:endParaRPr dirty="0"/>
          </a:p>
        </p:txBody>
      </p:sp>
    </p:spTree>
    <p:extLst>
      <p:ext uri="{BB962C8B-B14F-4D97-AF65-F5344CB8AC3E}">
        <p14:creationId xmlns:p14="http://schemas.microsoft.com/office/powerpoint/2010/main" val="5782019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230155" y="1093187"/>
            <a:ext cx="2683690"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PESQUISA</a:t>
            </a:r>
            <a:endParaRPr lang="pt-BR" sz="4000" dirty="0">
              <a:solidFill>
                <a:schemeClr val="accent6">
                  <a:lumMod val="50000"/>
                </a:schemeClr>
              </a:solidFill>
            </a:endParaRPr>
          </a:p>
        </p:txBody>
      </p:sp>
      <p:sp>
        <p:nvSpPr>
          <p:cNvPr id="3" name="CaixaDeTexto 2"/>
          <p:cNvSpPr txBox="1"/>
          <p:nvPr/>
        </p:nvSpPr>
        <p:spPr>
          <a:xfrm>
            <a:off x="470133" y="1876182"/>
            <a:ext cx="3342262" cy="400110"/>
          </a:xfrm>
          <a:prstGeom prst="rect">
            <a:avLst/>
          </a:prstGeom>
          <a:noFill/>
        </p:spPr>
        <p:txBody>
          <a:bodyPr wrap="none" rtlCol="0">
            <a:spAutoFit/>
          </a:bodyPr>
          <a:lstStyle/>
          <a:p>
            <a:pPr marL="285750" indent="-285750">
              <a:buFont typeface="Wingdings" panose="05000000000000000000" pitchFamily="2" charset="2"/>
              <a:buChar char="q"/>
            </a:pPr>
            <a:r>
              <a:rPr lang="pt-BR" sz="2000" b="1" dirty="0" smtClean="0"/>
              <a:t>Análise da concorrência</a:t>
            </a:r>
            <a:endParaRPr lang="pt-BR" sz="2000" b="1" dirty="0"/>
          </a:p>
        </p:txBody>
      </p:sp>
      <p:sp>
        <p:nvSpPr>
          <p:cNvPr id="2" name="CaixaDeTexto 1"/>
          <p:cNvSpPr txBox="1"/>
          <p:nvPr/>
        </p:nvSpPr>
        <p:spPr>
          <a:xfrm>
            <a:off x="323528" y="2411597"/>
            <a:ext cx="2650341" cy="369332"/>
          </a:xfrm>
          <a:prstGeom prst="rect">
            <a:avLst/>
          </a:prstGeom>
          <a:noFill/>
        </p:spPr>
        <p:txBody>
          <a:bodyPr wrap="none" rtlCol="0">
            <a:spAutoFit/>
          </a:bodyPr>
          <a:lstStyle/>
          <a:p>
            <a:pPr marL="285750" indent="-285750">
              <a:buFont typeface="Courier New" pitchFamily="49" charset="0"/>
              <a:buChar char="o"/>
            </a:pPr>
            <a:r>
              <a:rPr lang="pt-BR" dirty="0" smtClean="0"/>
              <a:t>Concorrentes Diretos:</a:t>
            </a:r>
            <a:endParaRPr lang="pt-BR" dirty="0"/>
          </a:p>
        </p:txBody>
      </p:sp>
      <p:graphicFrame>
        <p:nvGraphicFramePr>
          <p:cNvPr id="6" name="Tabela 5"/>
          <p:cNvGraphicFramePr>
            <a:graphicFrameLocks noGrp="1"/>
          </p:cNvGraphicFramePr>
          <p:nvPr>
            <p:extLst>
              <p:ext uri="{D42A27DB-BD31-4B8C-83A1-F6EECF244321}">
                <p14:modId xmlns:p14="http://schemas.microsoft.com/office/powerpoint/2010/main" val="3134062431"/>
              </p:ext>
            </p:extLst>
          </p:nvPr>
        </p:nvGraphicFramePr>
        <p:xfrm>
          <a:off x="424111" y="3345534"/>
          <a:ext cx="8208911" cy="2713854"/>
        </p:xfrm>
        <a:graphic>
          <a:graphicData uri="http://schemas.openxmlformats.org/drawingml/2006/table">
            <a:tbl>
              <a:tblPr firstRow="1" bandRow="1">
                <a:tableStyleId>{775DCB02-9BB8-47FD-8907-85C794F793BA}</a:tableStyleId>
              </a:tblPr>
              <a:tblGrid>
                <a:gridCol w="2712301">
                  <a:extLst>
                    <a:ext uri="{9D8B030D-6E8A-4147-A177-3AD203B41FA5}">
                      <a16:colId xmlns="" xmlns:a16="http://schemas.microsoft.com/office/drawing/2014/main" val="20000"/>
                    </a:ext>
                  </a:extLst>
                </a:gridCol>
                <a:gridCol w="2760306">
                  <a:extLst>
                    <a:ext uri="{9D8B030D-6E8A-4147-A177-3AD203B41FA5}">
                      <a16:colId xmlns="" xmlns:a16="http://schemas.microsoft.com/office/drawing/2014/main" val="20001"/>
                    </a:ext>
                  </a:extLst>
                </a:gridCol>
                <a:gridCol w="2736304">
                  <a:extLst>
                    <a:ext uri="{9D8B030D-6E8A-4147-A177-3AD203B41FA5}">
                      <a16:colId xmlns="" xmlns:a16="http://schemas.microsoft.com/office/drawing/2014/main" val="20002"/>
                    </a:ext>
                  </a:extLst>
                </a:gridCol>
              </a:tblGrid>
              <a:tr h="433972">
                <a:tc>
                  <a:txBody>
                    <a:bodyPr/>
                    <a:lstStyle/>
                    <a:p>
                      <a:pPr algn="ctr"/>
                      <a:r>
                        <a:rPr lang="pt-BR" sz="2400" dirty="0" smtClean="0">
                          <a:solidFill>
                            <a:srgbClr val="FFFFFF"/>
                          </a:solidFill>
                          <a:latin typeface="Arial Narrow" pitchFamily="34" charset="0"/>
                        </a:rPr>
                        <a:t>Concorrentes</a:t>
                      </a:r>
                      <a:endParaRPr lang="pt-BR" sz="2400" b="1" dirty="0">
                        <a:solidFill>
                          <a:srgbClr val="FFFFFF"/>
                        </a:solidFill>
                        <a:latin typeface="Arial Narrow" pitchFamily="34" charset="0"/>
                      </a:endParaRPr>
                    </a:p>
                  </a:txBody>
                  <a:tcPr/>
                </a:tc>
                <a:tc>
                  <a:txBody>
                    <a:bodyPr/>
                    <a:lstStyle/>
                    <a:p>
                      <a:pPr algn="ctr"/>
                      <a:r>
                        <a:rPr lang="pt-BR" sz="2400" dirty="0" smtClean="0">
                          <a:solidFill>
                            <a:srgbClr val="FFFFFF"/>
                          </a:solidFill>
                          <a:latin typeface="Arial Narrow" pitchFamily="34" charset="0"/>
                        </a:rPr>
                        <a:t>Pontos fortes</a:t>
                      </a:r>
                      <a:endParaRPr lang="pt-BR" sz="2400" dirty="0">
                        <a:solidFill>
                          <a:srgbClr val="FFFFFF"/>
                        </a:solidFill>
                        <a:latin typeface="Arial Narrow" pitchFamily="34" charset="0"/>
                      </a:endParaRPr>
                    </a:p>
                  </a:txBody>
                  <a:tcPr/>
                </a:tc>
                <a:tc>
                  <a:txBody>
                    <a:bodyPr/>
                    <a:lstStyle/>
                    <a:p>
                      <a:pPr algn="ctr"/>
                      <a:r>
                        <a:rPr lang="pt-BR" sz="2400" dirty="0" smtClean="0">
                          <a:solidFill>
                            <a:srgbClr val="FFFFFF"/>
                          </a:solidFill>
                          <a:latin typeface="Arial Narrow" pitchFamily="34" charset="0"/>
                        </a:rPr>
                        <a:t>Pontos Fracos</a:t>
                      </a:r>
                      <a:endParaRPr lang="pt-BR" sz="2400" dirty="0">
                        <a:solidFill>
                          <a:srgbClr val="FFFFFF"/>
                        </a:solidFill>
                        <a:latin typeface="Arial Narrow" pitchFamily="34" charset="0"/>
                      </a:endParaRPr>
                    </a:p>
                  </a:txBody>
                  <a:tcPr/>
                </a:tc>
                <a:extLst>
                  <a:ext uri="{0D108BD9-81ED-4DB2-BD59-A6C34878D82A}">
                    <a16:rowId xmlns="" xmlns:a16="http://schemas.microsoft.com/office/drawing/2014/main" val="10000"/>
                  </a:ext>
                </a:extLst>
              </a:tr>
              <a:tr h="1128327">
                <a:tc>
                  <a:txBody>
                    <a:bodyPr/>
                    <a:lstStyle/>
                    <a:p>
                      <a:pPr algn="ctr">
                        <a:lnSpc>
                          <a:spcPct val="250000"/>
                        </a:lnSpc>
                      </a:pPr>
                      <a:r>
                        <a:rPr lang="pt-BR" sz="2400" b="1" dirty="0" smtClean="0">
                          <a:solidFill>
                            <a:schemeClr val="tx1"/>
                          </a:solidFill>
                          <a:latin typeface="Arial Narrow" pitchFamily="34" charset="0"/>
                        </a:rPr>
                        <a:t>Boliche</a:t>
                      </a:r>
                      <a:r>
                        <a:rPr lang="pt-BR" sz="2400" b="1" baseline="0" dirty="0" smtClean="0">
                          <a:solidFill>
                            <a:schemeClr val="tx1"/>
                          </a:solidFill>
                          <a:latin typeface="Arial Narrow" pitchFamily="34" charset="0"/>
                        </a:rPr>
                        <a:t> São Carlos</a:t>
                      </a:r>
                    </a:p>
                  </a:txBody>
                  <a:tcPr/>
                </a:tc>
                <a:tc>
                  <a:txBody>
                    <a:bodyPr/>
                    <a:lstStyle/>
                    <a:p>
                      <a:pPr marL="171450" indent="-171450" algn="l">
                        <a:lnSpc>
                          <a:spcPct val="150000"/>
                        </a:lnSpc>
                        <a:buFont typeface="Courier New" pitchFamily="49" charset="0"/>
                        <a:buChar char="o"/>
                      </a:pPr>
                      <a:r>
                        <a:rPr lang="pt-BR" sz="1250" b="1" dirty="0" smtClean="0">
                          <a:solidFill>
                            <a:schemeClr val="tx1"/>
                          </a:solidFill>
                          <a:latin typeface="Arial Narrow" pitchFamily="34" charset="0"/>
                        </a:rPr>
                        <a:t>Fidelidade de Clientes (pioneiros</a:t>
                      </a:r>
                      <a:r>
                        <a:rPr lang="pt-BR" sz="1250" b="1" baseline="0" dirty="0" smtClean="0">
                          <a:solidFill>
                            <a:schemeClr val="tx1"/>
                          </a:solidFill>
                          <a:latin typeface="Arial Narrow" pitchFamily="34" charset="0"/>
                        </a:rPr>
                        <a:t> da cidade)</a:t>
                      </a:r>
                    </a:p>
                    <a:p>
                      <a:pPr marL="171450" indent="-171450" algn="l">
                        <a:buFont typeface="Courier New" pitchFamily="49" charset="0"/>
                        <a:buChar char="o"/>
                      </a:pPr>
                      <a:r>
                        <a:rPr lang="pt-BR" sz="1250" b="1" baseline="0" dirty="0" smtClean="0">
                          <a:solidFill>
                            <a:schemeClr val="tx1"/>
                          </a:solidFill>
                          <a:latin typeface="Arial Narrow" pitchFamily="34" charset="0"/>
                        </a:rPr>
                        <a:t>Estacionamento próprio</a:t>
                      </a:r>
                      <a:endParaRPr lang="pt-BR" sz="1250" b="1" dirty="0">
                        <a:solidFill>
                          <a:schemeClr val="tx1"/>
                        </a:solidFill>
                        <a:latin typeface="Arial Narrow" pitchFamily="34" charset="0"/>
                      </a:endParaRPr>
                    </a:p>
                  </a:txBody>
                  <a:tcPr/>
                </a:tc>
                <a:tc>
                  <a:txBody>
                    <a:bodyPr/>
                    <a:lstStyle/>
                    <a:p>
                      <a:pPr marL="228600" indent="-228600" algn="l">
                        <a:lnSpc>
                          <a:spcPct val="150000"/>
                        </a:lnSpc>
                        <a:buFont typeface="Courier New" pitchFamily="49" charset="0"/>
                        <a:buChar char="o"/>
                      </a:pPr>
                      <a:r>
                        <a:rPr lang="pt-BR" sz="1250" b="1" dirty="0" smtClean="0">
                          <a:solidFill>
                            <a:schemeClr val="tx1"/>
                          </a:solidFill>
                          <a:latin typeface="Arial Narrow" pitchFamily="34" charset="0"/>
                        </a:rPr>
                        <a:t>Localização</a:t>
                      </a:r>
                      <a:r>
                        <a:rPr lang="pt-BR" sz="1250" b="1" baseline="0" dirty="0" smtClean="0">
                          <a:solidFill>
                            <a:schemeClr val="tx1"/>
                          </a:solidFill>
                          <a:latin typeface="Arial Narrow" pitchFamily="34" charset="0"/>
                        </a:rPr>
                        <a:t> de difícil acesso</a:t>
                      </a:r>
                    </a:p>
                    <a:p>
                      <a:pPr marL="228600" indent="-228600" algn="l">
                        <a:lnSpc>
                          <a:spcPct val="150000"/>
                        </a:lnSpc>
                        <a:buFont typeface="Courier New" pitchFamily="49" charset="0"/>
                        <a:buChar char="o"/>
                      </a:pPr>
                      <a:r>
                        <a:rPr lang="pt-BR" sz="1250" b="1" baseline="0" dirty="0" smtClean="0">
                          <a:solidFill>
                            <a:schemeClr val="tx1"/>
                          </a:solidFill>
                          <a:latin typeface="Arial Narrow" pitchFamily="34" charset="0"/>
                        </a:rPr>
                        <a:t>Preço elevado</a:t>
                      </a:r>
                    </a:p>
                    <a:p>
                      <a:pPr marL="228600" indent="-228600" algn="l">
                        <a:lnSpc>
                          <a:spcPct val="150000"/>
                        </a:lnSpc>
                        <a:buFont typeface="Courier New" pitchFamily="49" charset="0"/>
                        <a:buChar char="o"/>
                      </a:pPr>
                      <a:r>
                        <a:rPr lang="pt-BR" sz="1250" b="1" baseline="0" dirty="0" smtClean="0">
                          <a:solidFill>
                            <a:schemeClr val="tx1"/>
                          </a:solidFill>
                          <a:latin typeface="Arial Narrow" pitchFamily="34" charset="0"/>
                        </a:rPr>
                        <a:t>Horário de funcionamento até as 23h</a:t>
                      </a:r>
                      <a:endParaRPr lang="pt-BR" sz="1250" b="1" dirty="0">
                        <a:solidFill>
                          <a:schemeClr val="tx1"/>
                        </a:solidFill>
                        <a:latin typeface="Arial Narrow" pitchFamily="34" charset="0"/>
                      </a:endParaRPr>
                    </a:p>
                  </a:txBody>
                  <a:tcPr/>
                </a:tc>
                <a:extLst>
                  <a:ext uri="{0D108BD9-81ED-4DB2-BD59-A6C34878D82A}">
                    <a16:rowId xmlns="" xmlns:a16="http://schemas.microsoft.com/office/drawing/2014/main" val="10001"/>
                  </a:ext>
                </a:extLst>
              </a:tr>
              <a:tr h="1128327">
                <a:tc>
                  <a:txBody>
                    <a:bodyPr/>
                    <a:lstStyle/>
                    <a:p>
                      <a:pPr algn="ctr">
                        <a:lnSpc>
                          <a:spcPct val="250000"/>
                        </a:lnSpc>
                      </a:pPr>
                      <a:r>
                        <a:rPr lang="pt-BR" sz="2400" b="1" dirty="0" smtClean="0">
                          <a:solidFill>
                            <a:schemeClr val="tx1"/>
                          </a:solidFill>
                          <a:latin typeface="Arial Narrow" pitchFamily="34" charset="0"/>
                        </a:rPr>
                        <a:t>Boliche</a:t>
                      </a:r>
                      <a:r>
                        <a:rPr lang="pt-BR" sz="2400" b="1" baseline="0" dirty="0" smtClean="0">
                          <a:solidFill>
                            <a:schemeClr val="tx1"/>
                          </a:solidFill>
                          <a:latin typeface="Arial Narrow" pitchFamily="34" charset="0"/>
                        </a:rPr>
                        <a:t> Gorilão</a:t>
                      </a:r>
                      <a:endParaRPr lang="pt-BR" sz="2400" b="1" dirty="0">
                        <a:solidFill>
                          <a:schemeClr val="tx1"/>
                        </a:solidFill>
                        <a:latin typeface="Arial Narrow" pitchFamily="34" charset="0"/>
                      </a:endParaRPr>
                    </a:p>
                  </a:txBody>
                  <a:tcPr/>
                </a:tc>
                <a:tc>
                  <a:txBody>
                    <a:bodyPr/>
                    <a:lstStyle/>
                    <a:p>
                      <a:pPr marL="285750" indent="-285750" algn="l">
                        <a:lnSpc>
                          <a:spcPct val="150000"/>
                        </a:lnSpc>
                        <a:buFont typeface="Courier New" pitchFamily="49" charset="0"/>
                        <a:buChar char="o"/>
                      </a:pPr>
                      <a:r>
                        <a:rPr lang="pt-BR" sz="1250" b="1" baseline="0" dirty="0" smtClean="0">
                          <a:solidFill>
                            <a:schemeClr val="tx1"/>
                          </a:solidFill>
                          <a:latin typeface="Arial Narrow" pitchFamily="34" charset="0"/>
                        </a:rPr>
                        <a:t>Moderno (temático)</a:t>
                      </a:r>
                    </a:p>
                    <a:p>
                      <a:pPr marL="285750" indent="-285750" algn="l">
                        <a:buFont typeface="Courier New" pitchFamily="49" charset="0"/>
                        <a:buChar char="o"/>
                      </a:pPr>
                      <a:r>
                        <a:rPr lang="pt-BR" sz="1250" b="1" baseline="0" dirty="0" smtClean="0">
                          <a:solidFill>
                            <a:schemeClr val="tx1"/>
                          </a:solidFill>
                          <a:latin typeface="Arial Narrow" pitchFamily="34" charset="0"/>
                        </a:rPr>
                        <a:t>Fácil acesso (rodovia)</a:t>
                      </a:r>
                    </a:p>
                    <a:p>
                      <a:pPr marL="285750" indent="-285750" algn="l">
                        <a:buFont typeface="Courier New" pitchFamily="49" charset="0"/>
                        <a:buChar char="o"/>
                      </a:pPr>
                      <a:r>
                        <a:rPr lang="pt-BR" sz="1250" b="1" baseline="0" dirty="0" smtClean="0">
                          <a:solidFill>
                            <a:schemeClr val="tx1"/>
                          </a:solidFill>
                          <a:latin typeface="Arial Narrow" pitchFamily="34" charset="0"/>
                        </a:rPr>
                        <a:t>Cardápio diferenciado e variado</a:t>
                      </a:r>
                    </a:p>
                    <a:p>
                      <a:pPr marL="285750" indent="-285750" algn="l">
                        <a:buFont typeface="Courier New" pitchFamily="49" charset="0"/>
                        <a:buChar char="o"/>
                      </a:pPr>
                      <a:r>
                        <a:rPr lang="pt-BR" sz="1250" b="1" baseline="0" dirty="0" smtClean="0">
                          <a:solidFill>
                            <a:schemeClr val="tx1"/>
                          </a:solidFill>
                          <a:latin typeface="Arial Narrow" pitchFamily="34" charset="0"/>
                        </a:rPr>
                        <a:t>Localização dentro do parq. Gorilão</a:t>
                      </a:r>
                    </a:p>
                  </a:txBody>
                  <a:tcPr/>
                </a:tc>
                <a:tc>
                  <a:txBody>
                    <a:bodyPr/>
                    <a:lstStyle/>
                    <a:p>
                      <a:pPr marL="285750" lvl="0" indent="-285750">
                        <a:lnSpc>
                          <a:spcPct val="150000"/>
                        </a:lnSpc>
                        <a:buFont typeface="Courier New" pitchFamily="49" charset="0"/>
                        <a:buChar char="o"/>
                      </a:pPr>
                      <a:r>
                        <a:rPr lang="pt-BR" sz="1250" b="1" dirty="0" smtClean="0">
                          <a:solidFill>
                            <a:schemeClr val="tx1"/>
                          </a:solidFill>
                          <a:latin typeface="Arial Narrow" pitchFamily="34" charset="0"/>
                        </a:rPr>
                        <a:t>Horário</a:t>
                      </a:r>
                      <a:r>
                        <a:rPr lang="pt-BR" sz="1250" b="1" baseline="0" dirty="0" smtClean="0">
                          <a:solidFill>
                            <a:schemeClr val="tx1"/>
                          </a:solidFill>
                          <a:latin typeface="Arial Narrow" pitchFamily="34" charset="0"/>
                        </a:rPr>
                        <a:t> de funcionamento até as 23h</a:t>
                      </a:r>
                    </a:p>
                    <a:p>
                      <a:pPr marL="285750" lvl="0" indent="-285750">
                        <a:buFont typeface="Courier New" pitchFamily="49" charset="0"/>
                        <a:buChar char="o"/>
                      </a:pPr>
                      <a:r>
                        <a:rPr lang="pt-BR" sz="1250" b="1" baseline="0" dirty="0" smtClean="0">
                          <a:solidFill>
                            <a:schemeClr val="tx1"/>
                          </a:solidFill>
                          <a:latin typeface="Arial Narrow" pitchFamily="34" charset="0"/>
                        </a:rPr>
                        <a:t>Não possui estacionamento próprio (estacionamento do prédio)</a:t>
                      </a:r>
                      <a:endParaRPr lang="pt-BR" sz="1250" b="1" dirty="0">
                        <a:solidFill>
                          <a:schemeClr val="tx1"/>
                        </a:solidFill>
                        <a:latin typeface="Arial Narrow" pitchFamily="34" charset="0"/>
                      </a:endParaRPr>
                    </a:p>
                  </a:txBody>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37037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230155" y="1093187"/>
            <a:ext cx="2683690"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PESQUISA</a:t>
            </a:r>
            <a:endParaRPr lang="pt-BR" sz="4000" dirty="0">
              <a:solidFill>
                <a:schemeClr val="accent6">
                  <a:lumMod val="50000"/>
                </a:schemeClr>
              </a:solidFill>
            </a:endParaRPr>
          </a:p>
        </p:txBody>
      </p:sp>
      <p:sp>
        <p:nvSpPr>
          <p:cNvPr id="3" name="CaixaDeTexto 2"/>
          <p:cNvSpPr txBox="1"/>
          <p:nvPr/>
        </p:nvSpPr>
        <p:spPr>
          <a:xfrm>
            <a:off x="470133" y="1876182"/>
            <a:ext cx="3342262" cy="400110"/>
          </a:xfrm>
          <a:prstGeom prst="rect">
            <a:avLst/>
          </a:prstGeom>
          <a:noFill/>
        </p:spPr>
        <p:txBody>
          <a:bodyPr wrap="none" rtlCol="0">
            <a:spAutoFit/>
          </a:bodyPr>
          <a:lstStyle/>
          <a:p>
            <a:pPr marL="285750" indent="-285750">
              <a:buFont typeface="Wingdings" panose="05000000000000000000" pitchFamily="2" charset="2"/>
              <a:buChar char="q"/>
            </a:pPr>
            <a:r>
              <a:rPr lang="pt-BR" sz="2000" b="1" dirty="0" smtClean="0"/>
              <a:t>Análise da concorrência</a:t>
            </a:r>
            <a:endParaRPr lang="pt-BR" sz="2000" b="1" dirty="0"/>
          </a:p>
        </p:txBody>
      </p:sp>
      <p:graphicFrame>
        <p:nvGraphicFramePr>
          <p:cNvPr id="6" name="Diagrama 5"/>
          <p:cNvGraphicFramePr/>
          <p:nvPr>
            <p:extLst>
              <p:ext uri="{D42A27DB-BD31-4B8C-83A1-F6EECF244321}">
                <p14:modId xmlns:p14="http://schemas.microsoft.com/office/powerpoint/2010/main" val="1073338060"/>
              </p:ext>
            </p:extLst>
          </p:nvPr>
        </p:nvGraphicFramePr>
        <p:xfrm>
          <a:off x="581502" y="3068960"/>
          <a:ext cx="7904796" cy="180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0078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230155" y="1093187"/>
            <a:ext cx="2683690"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PESQUISA</a:t>
            </a:r>
            <a:endParaRPr lang="pt-BR" sz="4000" dirty="0">
              <a:solidFill>
                <a:schemeClr val="accent6">
                  <a:lumMod val="50000"/>
                </a:schemeClr>
              </a:solidFill>
            </a:endParaRPr>
          </a:p>
        </p:txBody>
      </p:sp>
      <p:sp>
        <p:nvSpPr>
          <p:cNvPr id="3" name="CaixaDeTexto 2"/>
          <p:cNvSpPr txBox="1"/>
          <p:nvPr/>
        </p:nvSpPr>
        <p:spPr>
          <a:xfrm>
            <a:off x="261693" y="2060848"/>
            <a:ext cx="8620614" cy="4247317"/>
          </a:xfrm>
          <a:prstGeom prst="rect">
            <a:avLst/>
          </a:prstGeom>
          <a:noFill/>
        </p:spPr>
        <p:txBody>
          <a:bodyPr wrap="square" rtlCol="0">
            <a:spAutoFit/>
          </a:bodyPr>
          <a:lstStyle/>
          <a:p>
            <a:pPr marL="285750" indent="-285750">
              <a:lnSpc>
                <a:spcPct val="150000"/>
              </a:lnSpc>
              <a:buFont typeface="Courier New" pitchFamily="49" charset="0"/>
              <a:buChar char="o"/>
            </a:pPr>
            <a:r>
              <a:rPr lang="pt-BR" b="1" dirty="0" smtClean="0">
                <a:effectLst>
                  <a:outerShdw blurRad="50800" dist="38100" algn="l" rotWithShape="0">
                    <a:prstClr val="black">
                      <a:alpha val="40000"/>
                    </a:prstClr>
                  </a:outerShdw>
                </a:effectLst>
              </a:rPr>
              <a:t>Nome Fantasia: </a:t>
            </a:r>
            <a:r>
              <a:rPr lang="pt-BR" dirty="0" smtClean="0">
                <a:effectLst>
                  <a:outerShdw blurRad="50800" dist="38100" algn="l" rotWithShape="0">
                    <a:prstClr val="black">
                      <a:alpha val="40000"/>
                    </a:prstClr>
                  </a:outerShdw>
                </a:effectLst>
              </a:rPr>
              <a:t>Ula maika</a:t>
            </a:r>
          </a:p>
          <a:p>
            <a:pPr marL="285750" indent="-285750">
              <a:lnSpc>
                <a:spcPct val="150000"/>
              </a:lnSpc>
              <a:buFont typeface="Courier New" pitchFamily="49" charset="0"/>
              <a:buChar char="o"/>
            </a:pPr>
            <a:r>
              <a:rPr lang="pt-BR" b="1" dirty="0" smtClean="0">
                <a:effectLst>
                  <a:outerShdw blurRad="50800" dist="38100" algn="l" rotWithShape="0">
                    <a:prstClr val="black">
                      <a:alpha val="40000"/>
                    </a:prstClr>
                  </a:outerShdw>
                </a:effectLst>
              </a:rPr>
              <a:t>Sócios Proprietários: </a:t>
            </a:r>
            <a:r>
              <a:rPr lang="pt-BR" dirty="0" smtClean="0">
                <a:effectLst>
                  <a:outerShdw blurRad="50800" dist="38100" algn="l" rotWithShape="0">
                    <a:prstClr val="black">
                      <a:alpha val="40000"/>
                    </a:prstClr>
                  </a:outerShdw>
                </a:effectLst>
              </a:rPr>
              <a:t>Caio Aracati Rigo, Franciane Leticia, Leandro Rodrigues </a:t>
            </a:r>
            <a:r>
              <a:rPr lang="pt-BR" dirty="0">
                <a:effectLst>
                  <a:outerShdw blurRad="50800" dist="38100" algn="l" rotWithShape="0">
                    <a:prstClr val="black">
                      <a:alpha val="40000"/>
                    </a:prstClr>
                  </a:outerShdw>
                </a:effectLst>
              </a:rPr>
              <a:t>Soares e Micheli Vanessa de </a:t>
            </a:r>
            <a:r>
              <a:rPr lang="pt-BR" dirty="0" smtClean="0">
                <a:effectLst>
                  <a:outerShdw blurRad="50800" dist="38100" algn="l" rotWithShape="0">
                    <a:prstClr val="black">
                      <a:alpha val="40000"/>
                    </a:prstClr>
                  </a:outerShdw>
                </a:effectLst>
              </a:rPr>
              <a:t>Paula.</a:t>
            </a:r>
          </a:p>
          <a:p>
            <a:pPr marL="285750" indent="-285750">
              <a:lnSpc>
                <a:spcPct val="150000"/>
              </a:lnSpc>
              <a:buFont typeface="Courier New" pitchFamily="49" charset="0"/>
              <a:buChar char="o"/>
            </a:pPr>
            <a:r>
              <a:rPr lang="pt-BR" b="1" dirty="0" smtClean="0">
                <a:effectLst>
                  <a:outerShdw blurRad="50800" dist="38100" algn="l" rotWithShape="0">
                    <a:prstClr val="black">
                      <a:alpha val="40000"/>
                    </a:prstClr>
                  </a:outerShdw>
                </a:effectLst>
              </a:rPr>
              <a:t>Localização: </a:t>
            </a:r>
            <a:r>
              <a:rPr lang="pt-BR" dirty="0" smtClean="0">
                <a:effectLst>
                  <a:outerShdw blurRad="50800" dist="38100" algn="l" rotWithShape="0">
                    <a:prstClr val="black">
                      <a:alpha val="40000"/>
                    </a:prstClr>
                  </a:outerShdw>
                </a:effectLst>
              </a:rPr>
              <a:t>Av</a:t>
            </a:r>
            <a:r>
              <a:rPr lang="pt-BR" dirty="0">
                <a:effectLst>
                  <a:outerShdw blurRad="50800" dist="38100" algn="l" rotWithShape="0">
                    <a:prstClr val="black">
                      <a:alpha val="40000"/>
                    </a:prstClr>
                  </a:outerShdw>
                </a:effectLst>
              </a:rPr>
              <a:t>. Trabalhador São Carlense, 2001 – Parque Arnold Schimidt, São Carlos – SP, 13566-590</a:t>
            </a:r>
          </a:p>
          <a:p>
            <a:pPr marL="285750" indent="-285750">
              <a:lnSpc>
                <a:spcPct val="150000"/>
              </a:lnSpc>
              <a:buFont typeface="Courier New" pitchFamily="49" charset="0"/>
              <a:buChar char="o"/>
            </a:pPr>
            <a:r>
              <a:rPr lang="pt-BR" b="1" dirty="0" smtClean="0">
                <a:effectLst>
                  <a:outerShdw blurRad="50800" dist="38100" algn="l" rotWithShape="0">
                    <a:prstClr val="black">
                      <a:alpha val="40000"/>
                    </a:prstClr>
                  </a:outerShdw>
                </a:effectLst>
              </a:rPr>
              <a:t>Segmento: </a:t>
            </a:r>
            <a:r>
              <a:rPr lang="pt-BR" dirty="0" smtClean="0">
                <a:effectLst>
                  <a:outerShdw blurRad="50800" dist="38100" algn="l" rotWithShape="0">
                    <a:prstClr val="black">
                      <a:alpha val="40000"/>
                    </a:prstClr>
                  </a:outerShdw>
                </a:effectLst>
              </a:rPr>
              <a:t>Entretenimento </a:t>
            </a:r>
            <a:r>
              <a:rPr lang="pt-BR" dirty="0">
                <a:effectLst>
                  <a:outerShdw blurRad="50800" dist="38100" algn="l" rotWithShape="0">
                    <a:prstClr val="black">
                      <a:alpha val="40000"/>
                    </a:prstClr>
                  </a:outerShdw>
                </a:effectLst>
              </a:rPr>
              <a:t>e Lazer</a:t>
            </a:r>
          </a:p>
          <a:p>
            <a:pPr marL="285750" indent="-285750">
              <a:lnSpc>
                <a:spcPct val="150000"/>
              </a:lnSpc>
              <a:buFont typeface="Courier New" pitchFamily="49" charset="0"/>
              <a:buChar char="o"/>
            </a:pPr>
            <a:r>
              <a:rPr lang="pt-BR" b="1" dirty="0" smtClean="0">
                <a:effectLst>
                  <a:outerShdw blurRad="50800" dist="38100" algn="l" rotWithShape="0">
                    <a:prstClr val="black">
                      <a:alpha val="40000"/>
                    </a:prstClr>
                  </a:outerShdw>
                </a:effectLst>
              </a:rPr>
              <a:t>Mercado de atuação: </a:t>
            </a:r>
            <a:r>
              <a:rPr lang="pt-BR" dirty="0" smtClean="0">
                <a:effectLst>
                  <a:outerShdw blurRad="50800" dist="38100" algn="l" rotWithShape="0">
                    <a:prstClr val="black">
                      <a:alpha val="40000"/>
                    </a:prstClr>
                  </a:outerShdw>
                </a:effectLst>
              </a:rPr>
              <a:t>São Carlos</a:t>
            </a:r>
          </a:p>
          <a:p>
            <a:pPr marL="285750" indent="-285750">
              <a:lnSpc>
                <a:spcPct val="150000"/>
              </a:lnSpc>
              <a:buFont typeface="Courier New" pitchFamily="49" charset="0"/>
              <a:buChar char="o"/>
            </a:pPr>
            <a:r>
              <a:rPr lang="pt-BR" b="1" dirty="0" smtClean="0">
                <a:effectLst>
                  <a:outerShdw blurRad="50800" dist="38100" algn="l" rotWithShape="0">
                    <a:prstClr val="black">
                      <a:alpha val="40000"/>
                    </a:prstClr>
                  </a:outerShdw>
                </a:effectLst>
              </a:rPr>
              <a:t>Investimento estimado: </a:t>
            </a:r>
            <a:r>
              <a:rPr lang="pt-BR" dirty="0" smtClean="0">
                <a:effectLst>
                  <a:outerShdw blurRad="50800" dist="38100" algn="l" rotWithShape="0">
                    <a:prstClr val="black">
                      <a:alpha val="40000"/>
                    </a:prstClr>
                  </a:outerShdw>
                </a:effectLst>
              </a:rPr>
              <a:t>R$1.000.000</a:t>
            </a:r>
          </a:p>
          <a:p>
            <a:pPr marL="285750" indent="-285750">
              <a:lnSpc>
                <a:spcPct val="150000"/>
              </a:lnSpc>
              <a:buFont typeface="Courier New" pitchFamily="49" charset="0"/>
              <a:buChar char="o"/>
            </a:pPr>
            <a:r>
              <a:rPr lang="pt-BR" b="1" dirty="0" smtClean="0">
                <a:effectLst>
                  <a:outerShdw blurRad="50800" dist="38100" algn="l" rotWithShape="0">
                    <a:prstClr val="black">
                      <a:alpha val="40000"/>
                    </a:prstClr>
                  </a:outerShdw>
                </a:effectLst>
              </a:rPr>
              <a:t>Público alvo: </a:t>
            </a:r>
            <a:r>
              <a:rPr lang="pt-BR" dirty="0" smtClean="0">
                <a:effectLst>
                  <a:outerShdw blurRad="50800" dist="38100" algn="l" rotWithShape="0">
                    <a:prstClr val="black">
                      <a:alpha val="40000"/>
                    </a:prstClr>
                  </a:outerShdw>
                </a:effectLst>
              </a:rPr>
              <a:t>Jovens / Estudantes , Classe A/B , pessoas que buscam momentos de diversão e competição entre amigos ou em família.</a:t>
            </a:r>
            <a:endParaRPr lang="pt-BR" dirty="0">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8957968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2627783" y="1093187"/>
            <a:ext cx="4213101"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PLANEJAMENTO</a:t>
            </a:r>
            <a:endParaRPr lang="pt-BR" sz="4000" dirty="0">
              <a:solidFill>
                <a:schemeClr val="accent6">
                  <a:lumMod val="50000"/>
                </a:schemeClr>
              </a:solidFill>
            </a:endParaRPr>
          </a:p>
        </p:txBody>
      </p:sp>
      <p:sp>
        <p:nvSpPr>
          <p:cNvPr id="5" name="Título 1"/>
          <p:cNvSpPr txBox="1">
            <a:spLocks/>
          </p:cNvSpPr>
          <p:nvPr/>
        </p:nvSpPr>
        <p:spPr>
          <a:xfrm>
            <a:off x="445415" y="1831677"/>
            <a:ext cx="2325402" cy="667171"/>
          </a:xfrm>
          <a:prstGeom prst="rect">
            <a:avLst/>
          </a:prstGeom>
        </p:spPr>
        <p:txBody>
          <a:bodyPr/>
          <a:lst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stStyle>
          <a:p>
            <a:pPr algn="ctr"/>
            <a:r>
              <a:rPr lang="pt-BR" sz="4400" dirty="0" smtClean="0"/>
              <a:t>Missão</a:t>
            </a:r>
            <a:endParaRPr lang="pt-BR" sz="4400" dirty="0"/>
          </a:p>
        </p:txBody>
      </p:sp>
      <p:sp>
        <p:nvSpPr>
          <p:cNvPr id="6" name="CaixaDeTexto 5"/>
          <p:cNvSpPr txBox="1"/>
          <p:nvPr/>
        </p:nvSpPr>
        <p:spPr>
          <a:xfrm>
            <a:off x="461104" y="2601118"/>
            <a:ext cx="2520280" cy="2031325"/>
          </a:xfrm>
          <a:prstGeom prst="rect">
            <a:avLst/>
          </a:prstGeom>
          <a:noFill/>
        </p:spPr>
        <p:txBody>
          <a:bodyPr wrap="square" rtlCol="0">
            <a:spAutoFit/>
          </a:bodyPr>
          <a:lstStyle/>
          <a:p>
            <a:r>
              <a:rPr lang="pt-BR" dirty="0" smtClean="0"/>
              <a:t>Através da qualidade e inovação, garantir a fidelidade de nossos clientes e parceiros, transformando momentos de lazer em felicidade e satisfação.</a:t>
            </a:r>
            <a:endParaRPr lang="pt-BR" dirty="0"/>
          </a:p>
        </p:txBody>
      </p:sp>
      <p:sp>
        <p:nvSpPr>
          <p:cNvPr id="7" name="CaixaDeTexto 6"/>
          <p:cNvSpPr txBox="1"/>
          <p:nvPr/>
        </p:nvSpPr>
        <p:spPr>
          <a:xfrm>
            <a:off x="3540504" y="1831677"/>
            <a:ext cx="2062992" cy="769441"/>
          </a:xfrm>
          <a:prstGeom prst="rect">
            <a:avLst/>
          </a:prstGeom>
          <a:noFill/>
        </p:spPr>
        <p:txBody>
          <a:bodyPr wrap="square" rtlCol="0">
            <a:spAutoFit/>
          </a:bodyPr>
          <a:lstStyle/>
          <a:p>
            <a:pPr algn="ctr"/>
            <a:r>
              <a:rPr lang="pt-BR" sz="4400" spc="-100" dirty="0" smtClean="0">
                <a:ln w="3200">
                  <a:solidFill>
                    <a:srgbClr val="564B3C">
                      <a:shade val="75000"/>
                      <a:alpha val="25000"/>
                    </a:srgbClr>
                  </a:solidFill>
                  <a:prstDash val="solid"/>
                  <a:round/>
                </a:ln>
                <a:solidFill>
                  <a:srgbClr val="F9F9F9"/>
                </a:solidFill>
                <a:effectLst>
                  <a:innerShdw blurRad="50800" dist="25400" dir="13500000">
                    <a:prstClr val="black">
                      <a:alpha val="70000"/>
                    </a:prstClr>
                  </a:innerShdw>
                </a:effectLst>
                <a:ea typeface="+mj-ea"/>
                <a:cs typeface="+mj-cs"/>
              </a:rPr>
              <a:t>Visão</a:t>
            </a:r>
            <a:endParaRPr lang="pt-BR" sz="4400" dirty="0">
              <a:latin typeface="+mj-lt"/>
            </a:endParaRPr>
          </a:p>
        </p:txBody>
      </p:sp>
      <p:sp>
        <p:nvSpPr>
          <p:cNvPr id="8" name="CaixaDeTexto 7"/>
          <p:cNvSpPr txBox="1"/>
          <p:nvPr/>
        </p:nvSpPr>
        <p:spPr>
          <a:xfrm>
            <a:off x="3167844" y="2603995"/>
            <a:ext cx="2808312" cy="923330"/>
          </a:xfrm>
          <a:prstGeom prst="rect">
            <a:avLst/>
          </a:prstGeom>
          <a:noFill/>
        </p:spPr>
        <p:txBody>
          <a:bodyPr wrap="square" rtlCol="0">
            <a:spAutoFit/>
          </a:bodyPr>
          <a:lstStyle/>
          <a:p>
            <a:r>
              <a:rPr lang="pt-BR" dirty="0" smtClean="0"/>
              <a:t>Tornar-se referência em São Carlos e região na área de entretenimento e lazer.</a:t>
            </a:r>
            <a:endParaRPr lang="pt-BR" dirty="0"/>
          </a:p>
        </p:txBody>
      </p:sp>
      <p:sp>
        <p:nvSpPr>
          <p:cNvPr id="9" name="CaixaDeTexto 8"/>
          <p:cNvSpPr txBox="1"/>
          <p:nvPr/>
        </p:nvSpPr>
        <p:spPr>
          <a:xfrm>
            <a:off x="6660232" y="1863775"/>
            <a:ext cx="1875450" cy="769441"/>
          </a:xfrm>
          <a:prstGeom prst="rect">
            <a:avLst/>
          </a:prstGeom>
          <a:noFill/>
        </p:spPr>
        <p:txBody>
          <a:bodyPr wrap="none" rtlCol="0">
            <a:spAutoFit/>
          </a:bodyPr>
          <a:lstStyle/>
          <a:p>
            <a:pPr lvl="0" algn="ctr"/>
            <a:r>
              <a:rPr lang="pt-BR" sz="4400" spc="-100" dirty="0" smtClean="0">
                <a:ln w="3200">
                  <a:solidFill>
                    <a:srgbClr val="564B3C">
                      <a:shade val="75000"/>
                      <a:alpha val="25000"/>
                    </a:srgbClr>
                  </a:solidFill>
                  <a:prstDash val="solid"/>
                  <a:round/>
                </a:ln>
                <a:solidFill>
                  <a:srgbClr val="F9F9F9"/>
                </a:solidFill>
                <a:effectLst>
                  <a:innerShdw blurRad="50800" dist="25400" dir="13500000">
                    <a:prstClr val="black">
                      <a:alpha val="70000"/>
                    </a:prstClr>
                  </a:innerShdw>
                </a:effectLst>
                <a:ea typeface="+mj-ea"/>
                <a:cs typeface="+mj-cs"/>
              </a:rPr>
              <a:t>Valores</a:t>
            </a:r>
            <a:endParaRPr lang="pt-BR" sz="4400" dirty="0">
              <a:solidFill>
                <a:prstClr val="white"/>
              </a:solidFill>
            </a:endParaRPr>
          </a:p>
        </p:txBody>
      </p:sp>
      <p:sp>
        <p:nvSpPr>
          <p:cNvPr id="10" name="CaixaDeTexto 9"/>
          <p:cNvSpPr txBox="1"/>
          <p:nvPr/>
        </p:nvSpPr>
        <p:spPr>
          <a:xfrm>
            <a:off x="6074699" y="2632206"/>
            <a:ext cx="2776806" cy="2031325"/>
          </a:xfrm>
          <a:prstGeom prst="rect">
            <a:avLst/>
          </a:prstGeom>
          <a:noFill/>
        </p:spPr>
        <p:txBody>
          <a:bodyPr wrap="square" rtlCol="0">
            <a:spAutoFit/>
          </a:bodyPr>
          <a:lstStyle/>
          <a:p>
            <a:pPr algn="ctr"/>
            <a:r>
              <a:rPr lang="pt-BR" dirty="0"/>
              <a:t>Satisfação do consumidor;</a:t>
            </a:r>
          </a:p>
          <a:p>
            <a:pPr algn="ctr"/>
            <a:r>
              <a:rPr lang="pt-BR" dirty="0"/>
              <a:t>Qualidade;</a:t>
            </a:r>
          </a:p>
          <a:p>
            <a:pPr algn="ctr"/>
            <a:r>
              <a:rPr lang="pt-BR" dirty="0"/>
              <a:t>Responsabilidade;</a:t>
            </a:r>
          </a:p>
          <a:p>
            <a:pPr algn="ctr"/>
            <a:r>
              <a:rPr lang="pt-BR" dirty="0"/>
              <a:t>Inovação;</a:t>
            </a:r>
          </a:p>
          <a:p>
            <a:pPr algn="ctr"/>
            <a:r>
              <a:rPr lang="pt-BR" dirty="0"/>
              <a:t>Diversão de todos os colaboradores com comprometimento.</a:t>
            </a:r>
          </a:p>
        </p:txBody>
      </p:sp>
      <p:pic>
        <p:nvPicPr>
          <p:cNvPr id="11" name="Picture 4" descr="Resultado de imagem para MISS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494" y="4577337"/>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Imagem relacionada"/>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69301" y="3529506"/>
            <a:ext cx="3005397" cy="283160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Resultado de imagem para MISSÃO"/>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8000" l="3500" r="97750"/>
                    </a14:imgEffect>
                  </a14:imgLayer>
                </a14:imgProps>
              </a:ext>
              <a:ext uri="{28A0092B-C50C-407E-A947-70E740481C1C}">
                <a14:useLocalDpi xmlns:a14="http://schemas.microsoft.com/office/drawing/2010/main" val="0"/>
              </a:ext>
            </a:extLst>
          </a:blip>
          <a:srcRect/>
          <a:stretch>
            <a:fillRect/>
          </a:stretch>
        </p:blipFill>
        <p:spPr bwMode="auto">
          <a:xfrm>
            <a:off x="6365032" y="4871074"/>
            <a:ext cx="2465850" cy="184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229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randombar(horizontal)">
                                      <p:cBhvr>
                                        <p:cTn id="24" dur="500"/>
                                        <p:tgtEl>
                                          <p:spTgt spid="8"/>
                                        </p:tgtEl>
                                      </p:cBhvr>
                                    </p:animEffect>
                                  </p:childTnLst>
                                </p:cTn>
                              </p:par>
                              <p:par>
                                <p:cTn id="25" presetID="14" presetClass="entr" presetSubtype="1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2627784" y="1093187"/>
            <a:ext cx="4213101"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PLANEJAMENTO</a:t>
            </a:r>
            <a:endParaRPr lang="pt-BR" sz="4000" dirty="0">
              <a:solidFill>
                <a:schemeClr val="accent6">
                  <a:lumMod val="50000"/>
                </a:schemeClr>
              </a:solidFill>
            </a:endParaRPr>
          </a:p>
        </p:txBody>
      </p:sp>
      <p:sp>
        <p:nvSpPr>
          <p:cNvPr id="5" name="CaixaDeTexto 4"/>
          <p:cNvSpPr txBox="1"/>
          <p:nvPr/>
        </p:nvSpPr>
        <p:spPr>
          <a:xfrm>
            <a:off x="323528" y="2000652"/>
            <a:ext cx="3471078" cy="400110"/>
          </a:xfrm>
          <a:prstGeom prst="rect">
            <a:avLst/>
          </a:prstGeom>
          <a:noFill/>
        </p:spPr>
        <p:txBody>
          <a:bodyPr wrap="none" rtlCol="0">
            <a:spAutoFit/>
          </a:bodyPr>
          <a:lstStyle/>
          <a:p>
            <a:pPr marL="285750" indent="-285750">
              <a:buFont typeface="Wingdings" pitchFamily="2" charset="2"/>
              <a:buChar char="q"/>
            </a:pPr>
            <a:r>
              <a:rPr lang="pt-BR" sz="2000" b="1" dirty="0" smtClean="0"/>
              <a:t>Estrutura organizacional</a:t>
            </a:r>
            <a:endParaRPr lang="pt-BR" sz="2000" b="1" dirty="0"/>
          </a:p>
        </p:txBody>
      </p:sp>
      <p:sp>
        <p:nvSpPr>
          <p:cNvPr id="2" name="CaixaDeTexto 1"/>
          <p:cNvSpPr txBox="1"/>
          <p:nvPr/>
        </p:nvSpPr>
        <p:spPr>
          <a:xfrm>
            <a:off x="467544" y="2468387"/>
            <a:ext cx="8208912" cy="3970318"/>
          </a:xfrm>
          <a:prstGeom prst="rect">
            <a:avLst/>
          </a:prstGeom>
          <a:noFill/>
        </p:spPr>
        <p:txBody>
          <a:bodyPr wrap="square" rtlCol="0">
            <a:spAutoFit/>
          </a:bodyPr>
          <a:lstStyle/>
          <a:p>
            <a:pPr marL="285750" indent="-285750">
              <a:buFont typeface="Courier New" panose="02070309020205020404" pitchFamily="49" charset="0"/>
              <a:buChar char="o"/>
            </a:pPr>
            <a:r>
              <a:rPr lang="pt-BR" dirty="0"/>
              <a:t>4 </a:t>
            </a:r>
            <a:r>
              <a:rPr lang="pt-BR" dirty="0" smtClean="0"/>
              <a:t>sócios;</a:t>
            </a:r>
            <a:endParaRPr lang="pt-BR" dirty="0"/>
          </a:p>
          <a:p>
            <a:pPr marL="285750" indent="-285750">
              <a:buFont typeface="Courier New" panose="02070309020205020404" pitchFamily="49" charset="0"/>
              <a:buChar char="o"/>
            </a:pPr>
            <a:r>
              <a:rPr lang="pt-BR" dirty="0" smtClean="0"/>
              <a:t>Estrutura </a:t>
            </a:r>
            <a:r>
              <a:rPr lang="pt-BR" dirty="0"/>
              <a:t>da área 1000 m² ( 40 m de frente por 25 m de fundos</a:t>
            </a:r>
            <a:r>
              <a:rPr lang="pt-BR" dirty="0" smtClean="0"/>
              <a:t>);</a:t>
            </a:r>
            <a:endParaRPr lang="pt-BR" dirty="0"/>
          </a:p>
          <a:p>
            <a:pPr marL="285750" indent="-285750">
              <a:buFont typeface="Courier New" panose="02070309020205020404" pitchFamily="49" charset="0"/>
              <a:buChar char="o"/>
            </a:pPr>
            <a:r>
              <a:rPr lang="pt-BR" dirty="0" smtClean="0"/>
              <a:t>Colaboradores:</a:t>
            </a:r>
          </a:p>
          <a:p>
            <a:endParaRPr lang="pt-BR" dirty="0"/>
          </a:p>
          <a:p>
            <a:r>
              <a:rPr lang="pt-BR" dirty="0" smtClean="0"/>
              <a:t>     - Recepcionista</a:t>
            </a:r>
            <a:endParaRPr lang="pt-BR" dirty="0"/>
          </a:p>
          <a:p>
            <a:r>
              <a:rPr lang="pt-BR" dirty="0" smtClean="0"/>
              <a:t>     - Barman      </a:t>
            </a:r>
            <a:endParaRPr lang="pt-BR" dirty="0"/>
          </a:p>
          <a:p>
            <a:r>
              <a:rPr lang="pt-BR" dirty="0" smtClean="0"/>
              <a:t>     - Garçom</a:t>
            </a:r>
            <a:endParaRPr lang="pt-BR" dirty="0"/>
          </a:p>
          <a:p>
            <a:r>
              <a:rPr lang="pt-BR" dirty="0" smtClean="0"/>
              <a:t>     - Chefe </a:t>
            </a:r>
            <a:r>
              <a:rPr lang="pt-BR" dirty="0"/>
              <a:t>de </a:t>
            </a:r>
            <a:r>
              <a:rPr lang="pt-BR" dirty="0" smtClean="0"/>
              <a:t>cozinha</a:t>
            </a:r>
            <a:endParaRPr lang="pt-BR" dirty="0"/>
          </a:p>
          <a:p>
            <a:r>
              <a:rPr lang="pt-BR" dirty="0" smtClean="0"/>
              <a:t>     - Auxiliar </a:t>
            </a:r>
            <a:r>
              <a:rPr lang="pt-BR" dirty="0"/>
              <a:t>de cozinha</a:t>
            </a:r>
          </a:p>
          <a:p>
            <a:r>
              <a:rPr lang="pt-BR" dirty="0" smtClean="0"/>
              <a:t>     - Auxiliar </a:t>
            </a:r>
            <a:r>
              <a:rPr lang="pt-BR" dirty="0"/>
              <a:t>de limpeza</a:t>
            </a:r>
          </a:p>
          <a:p>
            <a:r>
              <a:rPr lang="pt-BR" dirty="0" smtClean="0"/>
              <a:t>     - Monitor</a:t>
            </a:r>
            <a:endParaRPr lang="pt-BR" dirty="0"/>
          </a:p>
          <a:p>
            <a:r>
              <a:rPr lang="pt-BR" dirty="0" smtClean="0"/>
              <a:t>     - Caixa</a:t>
            </a:r>
            <a:endParaRPr lang="pt-BR" dirty="0"/>
          </a:p>
          <a:p>
            <a:r>
              <a:rPr lang="pt-BR" dirty="0" smtClean="0"/>
              <a:t>     - Segurança</a:t>
            </a:r>
            <a:endParaRPr lang="pt-BR" dirty="0"/>
          </a:p>
          <a:p>
            <a:endParaRPr lang="pt-BR" dirty="0"/>
          </a:p>
        </p:txBody>
      </p:sp>
    </p:spTree>
    <p:extLst>
      <p:ext uri="{BB962C8B-B14F-4D97-AF65-F5344CB8AC3E}">
        <p14:creationId xmlns:p14="http://schemas.microsoft.com/office/powerpoint/2010/main" val="42016940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2627784" y="1093187"/>
            <a:ext cx="4213101"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PLANEJAMENTO</a:t>
            </a:r>
            <a:endParaRPr lang="pt-BR" sz="4000" dirty="0">
              <a:solidFill>
                <a:schemeClr val="accent6">
                  <a:lumMod val="50000"/>
                </a:schemeClr>
              </a:solidFill>
            </a:endParaRPr>
          </a:p>
        </p:txBody>
      </p:sp>
      <p:sp>
        <p:nvSpPr>
          <p:cNvPr id="5" name="CaixaDeTexto 4"/>
          <p:cNvSpPr txBox="1"/>
          <p:nvPr/>
        </p:nvSpPr>
        <p:spPr>
          <a:xfrm>
            <a:off x="348279" y="1921368"/>
            <a:ext cx="3471078" cy="400110"/>
          </a:xfrm>
          <a:prstGeom prst="rect">
            <a:avLst/>
          </a:prstGeom>
          <a:noFill/>
        </p:spPr>
        <p:txBody>
          <a:bodyPr wrap="none" rtlCol="0">
            <a:spAutoFit/>
          </a:bodyPr>
          <a:lstStyle/>
          <a:p>
            <a:pPr marL="285750" indent="-285750">
              <a:buFont typeface="Wingdings" pitchFamily="2" charset="2"/>
              <a:buChar char="q"/>
            </a:pPr>
            <a:r>
              <a:rPr lang="pt-BR" sz="2000" b="1" dirty="0" smtClean="0"/>
              <a:t>Estrutura organizacional</a:t>
            </a:r>
            <a:endParaRPr lang="pt-BR" sz="2000" b="1" dirty="0"/>
          </a:p>
        </p:txBody>
      </p:sp>
      <p:sp>
        <p:nvSpPr>
          <p:cNvPr id="2" name="CaixaDeTexto 1"/>
          <p:cNvSpPr txBox="1"/>
          <p:nvPr/>
        </p:nvSpPr>
        <p:spPr>
          <a:xfrm>
            <a:off x="611560" y="2464232"/>
            <a:ext cx="5159825" cy="2000548"/>
          </a:xfrm>
          <a:prstGeom prst="rect">
            <a:avLst/>
          </a:prstGeom>
          <a:noFill/>
        </p:spPr>
        <p:txBody>
          <a:bodyPr wrap="square" rtlCol="0">
            <a:spAutoFit/>
          </a:bodyPr>
          <a:lstStyle/>
          <a:p>
            <a:pPr marL="285750" indent="-285750">
              <a:buFont typeface="Courier New" panose="02070309020205020404" pitchFamily="49" charset="0"/>
              <a:buChar char="o"/>
            </a:pPr>
            <a:r>
              <a:rPr lang="pt-BR" dirty="0"/>
              <a:t>Ambiente externo </a:t>
            </a:r>
            <a:r>
              <a:rPr lang="pt-BR" dirty="0" smtClean="0"/>
              <a:t>temático </a:t>
            </a:r>
            <a:r>
              <a:rPr lang="pt-BR" dirty="0"/>
              <a:t>“Idade da Pedra</a:t>
            </a:r>
            <a:r>
              <a:rPr lang="pt-BR" dirty="0" smtClean="0"/>
              <a:t>”</a:t>
            </a:r>
          </a:p>
          <a:p>
            <a:pPr marL="285750" indent="-285750">
              <a:buFont typeface="Courier New" panose="02070309020205020404" pitchFamily="49" charset="0"/>
              <a:buChar char="o"/>
            </a:pPr>
            <a:endParaRPr lang="pt-BR" dirty="0"/>
          </a:p>
          <a:p>
            <a:r>
              <a:rPr lang="pt-BR" dirty="0" smtClean="0"/>
              <a:t>- Jardim </a:t>
            </a:r>
            <a:r>
              <a:rPr lang="pt-BR" dirty="0"/>
              <a:t>de pedras</a:t>
            </a:r>
          </a:p>
          <a:p>
            <a:r>
              <a:rPr lang="pt-BR" dirty="0" smtClean="0"/>
              <a:t>- Deck </a:t>
            </a:r>
            <a:r>
              <a:rPr lang="pt-BR" dirty="0"/>
              <a:t>de entrada</a:t>
            </a:r>
          </a:p>
          <a:p>
            <a:r>
              <a:rPr lang="pt-BR" dirty="0" smtClean="0"/>
              <a:t>- Bar </a:t>
            </a:r>
            <a:r>
              <a:rPr lang="pt-BR" dirty="0"/>
              <a:t>ao ar livre</a:t>
            </a:r>
          </a:p>
          <a:p>
            <a:r>
              <a:rPr lang="pt-BR" dirty="0" smtClean="0"/>
              <a:t>- Estacionamento </a:t>
            </a:r>
            <a:r>
              <a:rPr lang="pt-BR" dirty="0"/>
              <a:t>na lateral e fundo</a:t>
            </a:r>
          </a:p>
          <a:p>
            <a:endParaRPr lang="pt-BR" sz="1600" dirty="0"/>
          </a:p>
        </p:txBody>
      </p:sp>
      <p:sp>
        <p:nvSpPr>
          <p:cNvPr id="3" name="CaixaDeTexto 2"/>
          <p:cNvSpPr txBox="1"/>
          <p:nvPr/>
        </p:nvSpPr>
        <p:spPr>
          <a:xfrm>
            <a:off x="611560" y="2464232"/>
            <a:ext cx="8517201" cy="3693319"/>
          </a:xfrm>
          <a:prstGeom prst="rect">
            <a:avLst/>
          </a:prstGeom>
          <a:noFill/>
        </p:spPr>
        <p:txBody>
          <a:bodyPr wrap="square" rtlCol="0">
            <a:spAutoFit/>
          </a:bodyPr>
          <a:lstStyle/>
          <a:p>
            <a:pPr marL="285750" indent="-285750">
              <a:buFont typeface="Courier New" panose="02070309020205020404" pitchFamily="49" charset="0"/>
              <a:buChar char="o"/>
            </a:pPr>
            <a:r>
              <a:rPr lang="pt-BR" dirty="0"/>
              <a:t>Ambiente interno decoração moderna e inovadora</a:t>
            </a:r>
          </a:p>
          <a:p>
            <a:endParaRPr lang="pt-BR" dirty="0"/>
          </a:p>
          <a:p>
            <a:r>
              <a:rPr lang="pt-BR" dirty="0" smtClean="0"/>
              <a:t>- Espaço </a:t>
            </a:r>
            <a:r>
              <a:rPr lang="pt-BR" dirty="0"/>
              <a:t>boliche – 10 pistas oficiais, área de acesso para troca de </a:t>
            </a:r>
            <a:r>
              <a:rPr lang="pt-BR" dirty="0" smtClean="0"/>
              <a:t>sapatos;</a:t>
            </a:r>
            <a:endParaRPr lang="pt-BR" dirty="0"/>
          </a:p>
          <a:p>
            <a:r>
              <a:rPr lang="pt-BR" dirty="0" smtClean="0"/>
              <a:t>- Espaço </a:t>
            </a:r>
            <a:r>
              <a:rPr lang="pt-BR" dirty="0"/>
              <a:t>kids – 2 pistas de boliche, brinquedos e jogos para as </a:t>
            </a:r>
            <a:r>
              <a:rPr lang="pt-BR" dirty="0" smtClean="0"/>
              <a:t>crianças;</a:t>
            </a:r>
            <a:endParaRPr lang="pt-BR" dirty="0"/>
          </a:p>
          <a:p>
            <a:r>
              <a:rPr lang="pt-BR" dirty="0" smtClean="0"/>
              <a:t>- Espaço </a:t>
            </a:r>
            <a:r>
              <a:rPr lang="pt-BR" dirty="0"/>
              <a:t>interativo – jogos eletrônicos e </a:t>
            </a:r>
            <a:r>
              <a:rPr lang="pt-BR" dirty="0" smtClean="0"/>
              <a:t>snooker;</a:t>
            </a:r>
            <a:endParaRPr lang="pt-BR" dirty="0"/>
          </a:p>
          <a:p>
            <a:r>
              <a:rPr lang="pt-BR" dirty="0" smtClean="0"/>
              <a:t>- Bar</a:t>
            </a:r>
            <a:r>
              <a:rPr lang="pt-BR" dirty="0"/>
              <a:t>– localizado no </a:t>
            </a:r>
            <a:r>
              <a:rPr lang="pt-BR" dirty="0" err="1"/>
              <a:t>rall</a:t>
            </a:r>
            <a:r>
              <a:rPr lang="pt-BR" dirty="0"/>
              <a:t> central, e interagindo </a:t>
            </a:r>
            <a:r>
              <a:rPr lang="pt-BR" dirty="0" smtClean="0"/>
              <a:t>com </a:t>
            </a:r>
            <a:r>
              <a:rPr lang="pt-BR" dirty="0"/>
              <a:t>todos os </a:t>
            </a:r>
            <a:r>
              <a:rPr lang="pt-BR" dirty="0" smtClean="0"/>
              <a:t>espaços;</a:t>
            </a:r>
            <a:endParaRPr lang="pt-BR" dirty="0"/>
          </a:p>
          <a:p>
            <a:r>
              <a:rPr lang="pt-BR" dirty="0" smtClean="0"/>
              <a:t>- 3 </a:t>
            </a:r>
            <a:r>
              <a:rPr lang="pt-BR" dirty="0"/>
              <a:t>banheiros – masculino, feminino, </a:t>
            </a:r>
            <a:r>
              <a:rPr lang="pt-BR" dirty="0" smtClean="0"/>
              <a:t>alternativo;</a:t>
            </a:r>
            <a:endParaRPr lang="pt-BR" dirty="0"/>
          </a:p>
          <a:p>
            <a:r>
              <a:rPr lang="pt-BR" dirty="0" smtClean="0"/>
              <a:t>- Cozinha industrial;</a:t>
            </a:r>
            <a:endParaRPr lang="pt-BR" dirty="0"/>
          </a:p>
          <a:p>
            <a:r>
              <a:rPr lang="pt-BR" dirty="0" smtClean="0"/>
              <a:t>- Banheiro </a:t>
            </a:r>
            <a:r>
              <a:rPr lang="pt-BR" dirty="0"/>
              <a:t>e vestiário para </a:t>
            </a:r>
            <a:r>
              <a:rPr lang="pt-BR" dirty="0" smtClean="0"/>
              <a:t>funcionários;</a:t>
            </a:r>
            <a:endParaRPr lang="pt-BR" dirty="0"/>
          </a:p>
          <a:p>
            <a:r>
              <a:rPr lang="pt-BR" dirty="0" smtClean="0"/>
              <a:t>- Deposito </a:t>
            </a:r>
            <a:r>
              <a:rPr lang="pt-BR" dirty="0"/>
              <a:t>e </a:t>
            </a:r>
            <a:r>
              <a:rPr lang="pt-BR" dirty="0" smtClean="0"/>
              <a:t>estoque;</a:t>
            </a:r>
            <a:endParaRPr lang="pt-BR" dirty="0"/>
          </a:p>
          <a:p>
            <a:r>
              <a:rPr lang="pt-BR" dirty="0" smtClean="0"/>
              <a:t>- Carro </a:t>
            </a:r>
            <a:r>
              <a:rPr lang="pt-BR" dirty="0"/>
              <a:t>e </a:t>
            </a:r>
            <a:r>
              <a:rPr lang="pt-BR" dirty="0" smtClean="0"/>
              <a:t>caminhão.</a:t>
            </a:r>
            <a:endParaRPr lang="pt-BR" dirty="0"/>
          </a:p>
          <a:p>
            <a:endParaRPr lang="pt-BR" dirty="0"/>
          </a:p>
          <a:p>
            <a:endParaRPr lang="pt-BR" dirty="0"/>
          </a:p>
        </p:txBody>
      </p:sp>
    </p:spTree>
    <p:extLst>
      <p:ext uri="{BB962C8B-B14F-4D97-AF65-F5344CB8AC3E}">
        <p14:creationId xmlns:p14="http://schemas.microsoft.com/office/powerpoint/2010/main" val="420169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1" nodeType="clickEffect">
                                  <p:stCondLst>
                                    <p:cond delay="0"/>
                                  </p:stCondLst>
                                  <p:childTnLst>
                                    <p:anim calcmode="lin" valueType="num">
                                      <p:cBhvr additive="base">
                                        <p:cTn id="12" dur="500"/>
                                        <p:tgtEl>
                                          <p:spTgt spid="2"/>
                                        </p:tgtEl>
                                        <p:attrNameLst>
                                          <p:attrName>ppt_x</p:attrName>
                                        </p:attrNameLst>
                                      </p:cBhvr>
                                      <p:tavLst>
                                        <p:tav tm="0">
                                          <p:val>
                                            <p:strVal val="ppt_x"/>
                                          </p:val>
                                        </p:tav>
                                        <p:tav tm="100000">
                                          <p:val>
                                            <p:strVal val="ppt_x"/>
                                          </p:val>
                                        </p:tav>
                                      </p:tavLst>
                                    </p:anim>
                                    <p:anim calcmode="lin" valueType="num">
                                      <p:cBhvr additive="base">
                                        <p:cTn id="13" dur="500"/>
                                        <p:tgtEl>
                                          <p:spTgt spid="2"/>
                                        </p:tgtEl>
                                        <p:attrNameLst>
                                          <p:attrName>ppt_y</p:attrName>
                                        </p:attrNameLst>
                                      </p:cBhvr>
                                      <p:tavLst>
                                        <p:tav tm="0">
                                          <p:val>
                                            <p:strVal val="ppt_y"/>
                                          </p:val>
                                        </p:tav>
                                        <p:tav tm="100000">
                                          <p:val>
                                            <p:strVal val="1+ppt_h/2"/>
                                          </p:val>
                                        </p:tav>
                                      </p:tavLst>
                                    </p:anim>
                                    <p:set>
                                      <p:cBhvr>
                                        <p:cTn id="14" dur="1" fill="hold">
                                          <p:stCondLst>
                                            <p:cond delay="499"/>
                                          </p:stCondLst>
                                        </p:cTn>
                                        <p:tgtEl>
                                          <p:spTgt spid="2"/>
                                        </p:tgtEl>
                                        <p:attrNameLst>
                                          <p:attrName>style.visibility</p:attrName>
                                        </p:attrNameLst>
                                      </p:cBhvr>
                                      <p:to>
                                        <p:strVal val="hidden"/>
                                      </p:to>
                                    </p:se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2465450" y="1093187"/>
            <a:ext cx="4213101"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PLANEJAMENTO</a:t>
            </a:r>
            <a:endParaRPr lang="pt-BR" sz="4000" dirty="0">
              <a:solidFill>
                <a:schemeClr val="accent6">
                  <a:lumMod val="50000"/>
                </a:schemeClr>
              </a:solidFill>
            </a:endParaRPr>
          </a:p>
        </p:txBody>
      </p:sp>
      <p:sp>
        <p:nvSpPr>
          <p:cNvPr id="5" name="CaixaDeTexto 4"/>
          <p:cNvSpPr txBox="1"/>
          <p:nvPr/>
        </p:nvSpPr>
        <p:spPr>
          <a:xfrm>
            <a:off x="193429" y="1924264"/>
            <a:ext cx="3522759" cy="400110"/>
          </a:xfrm>
          <a:prstGeom prst="rect">
            <a:avLst/>
          </a:prstGeom>
          <a:noFill/>
        </p:spPr>
        <p:txBody>
          <a:bodyPr wrap="none" rtlCol="0">
            <a:spAutoFit/>
          </a:bodyPr>
          <a:lstStyle/>
          <a:p>
            <a:pPr marL="285750" indent="-285750">
              <a:buFont typeface="Wingdings" pitchFamily="2" charset="2"/>
              <a:buChar char="q"/>
            </a:pPr>
            <a:r>
              <a:rPr lang="pt-BR" sz="2000" b="1" dirty="0" smtClean="0"/>
              <a:t>Planta Boliche Ula Maika</a:t>
            </a:r>
            <a:endParaRPr lang="pt-BR" sz="2000" b="1" dirty="0"/>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1642" y="2372258"/>
            <a:ext cx="5420716" cy="4211980"/>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2624204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2627783" y="1093187"/>
            <a:ext cx="4213101"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PLANEJAMENTO</a:t>
            </a:r>
            <a:endParaRPr lang="pt-BR" sz="4000" dirty="0">
              <a:solidFill>
                <a:schemeClr val="accent6">
                  <a:lumMod val="50000"/>
                </a:schemeClr>
              </a:solidFill>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8289" y="2855828"/>
            <a:ext cx="4807421" cy="21152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361993"/>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m relacionada"/>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90" b="88889" l="9845" r="88860"/>
                    </a14:imgEffect>
                  </a14:imgLayer>
                </a14:imgProps>
              </a:ext>
              <a:ext uri="{28A0092B-C50C-407E-A947-70E740481C1C}">
                <a14:useLocalDpi xmlns:a14="http://schemas.microsoft.com/office/drawing/2010/main" val="0"/>
              </a:ext>
            </a:extLst>
          </a:blip>
          <a:srcRect/>
          <a:stretch>
            <a:fillRect/>
          </a:stretch>
        </p:blipFill>
        <p:spPr bwMode="auto">
          <a:xfrm>
            <a:off x="2664280" y="513167"/>
            <a:ext cx="3676650" cy="5829301"/>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p:cNvSpPr txBox="1"/>
          <p:nvPr/>
        </p:nvSpPr>
        <p:spPr>
          <a:xfrm>
            <a:off x="4141070" y="2681469"/>
            <a:ext cx="737702" cy="3477875"/>
          </a:xfrm>
          <a:prstGeom prst="rect">
            <a:avLst/>
          </a:prstGeom>
          <a:noFill/>
        </p:spPr>
        <p:txBody>
          <a:bodyPr wrap="none" rtlCol="0">
            <a:spAutoFit/>
          </a:bodyPr>
          <a:lstStyle/>
          <a:p>
            <a:pPr algn="ctr"/>
            <a:r>
              <a:rPr lang="pt-BR" sz="4400" b="1" dirty="0" smtClean="0">
                <a:solidFill>
                  <a:srgbClr val="FF0000"/>
                </a:solidFill>
              </a:rPr>
              <a:t>S</a:t>
            </a:r>
          </a:p>
          <a:p>
            <a:pPr algn="ctr"/>
            <a:r>
              <a:rPr lang="pt-BR" sz="4400" b="1" dirty="0" smtClean="0">
                <a:solidFill>
                  <a:srgbClr val="FF0000"/>
                </a:solidFill>
              </a:rPr>
              <a:t>W</a:t>
            </a:r>
          </a:p>
          <a:p>
            <a:pPr algn="ctr"/>
            <a:r>
              <a:rPr lang="pt-BR" sz="4400" b="1" dirty="0" smtClean="0">
                <a:solidFill>
                  <a:srgbClr val="FF0000"/>
                </a:solidFill>
              </a:rPr>
              <a:t>O</a:t>
            </a:r>
          </a:p>
          <a:p>
            <a:pPr algn="ctr"/>
            <a:r>
              <a:rPr lang="pt-BR" sz="4400" b="1" dirty="0" smtClean="0">
                <a:solidFill>
                  <a:srgbClr val="FF0000"/>
                </a:solidFill>
              </a:rPr>
              <a:t>T</a:t>
            </a:r>
          </a:p>
          <a:p>
            <a:endParaRPr lang="pt-BR" sz="4400" dirty="0"/>
          </a:p>
        </p:txBody>
      </p:sp>
      <p:sp>
        <p:nvSpPr>
          <p:cNvPr id="9" name="Elipse 8"/>
          <p:cNvSpPr/>
          <p:nvPr/>
        </p:nvSpPr>
        <p:spPr>
          <a:xfrm>
            <a:off x="5508104" y="3389749"/>
            <a:ext cx="3240360" cy="3134023"/>
          </a:xfrm>
          <a:prstGeom prst="ellipse">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accent2"/>
              </a:solidFill>
              <a:effectLst>
                <a:outerShdw blurRad="50800" dist="38100" dir="2700000" algn="tl" rotWithShape="0">
                  <a:prstClr val="black">
                    <a:alpha val="40000"/>
                  </a:prstClr>
                </a:outerShdw>
              </a:effectLst>
            </a:endParaRPr>
          </a:p>
        </p:txBody>
      </p:sp>
      <p:sp>
        <p:nvSpPr>
          <p:cNvPr id="12" name="CaixaDeTexto 11"/>
          <p:cNvSpPr txBox="1"/>
          <p:nvPr/>
        </p:nvSpPr>
        <p:spPr>
          <a:xfrm>
            <a:off x="5733006" y="3908663"/>
            <a:ext cx="2943450" cy="2400657"/>
          </a:xfrm>
          <a:prstGeom prst="rect">
            <a:avLst/>
          </a:prstGeom>
          <a:noFill/>
        </p:spPr>
        <p:txBody>
          <a:bodyPr wrap="square" rtlCol="0">
            <a:spAutoFit/>
          </a:bodyPr>
          <a:lstStyle/>
          <a:p>
            <a:r>
              <a:rPr lang="pt-BR" sz="1250" dirty="0" smtClean="0">
                <a:effectLst>
                  <a:outerShdw blurRad="50800" dist="38100" dir="2700000" algn="tl" rotWithShape="0">
                    <a:prstClr val="black">
                      <a:alpha val="40000"/>
                    </a:prstClr>
                  </a:outerShdw>
                </a:effectLst>
              </a:rPr>
              <a:t>A crise econômica esta afastando cada dia mais as pessoas de atividade de lazer, onde eles necessitam dar prioridade as necessidades básica do dia.</a:t>
            </a:r>
          </a:p>
          <a:p>
            <a:pPr algn="just"/>
            <a:r>
              <a:rPr lang="pt-BR" sz="1250" dirty="0" smtClean="0">
                <a:effectLst>
                  <a:outerShdw blurRad="50800" dist="38100" dir="2700000" algn="tl" rotWithShape="0">
                    <a:prstClr val="black">
                      <a:alpha val="40000"/>
                    </a:prstClr>
                  </a:outerShdw>
                </a:effectLst>
              </a:rPr>
              <a:t>São Carlos é uma cidade onde 15% de sua população segundo dados do IBGE/2014, são estudantes flutuantes, sendo um publico que gira e não se fideliza.</a:t>
            </a:r>
          </a:p>
          <a:p>
            <a:pPr algn="just"/>
            <a:r>
              <a:rPr lang="pt-BR" sz="1250" dirty="0" smtClean="0">
                <a:effectLst>
                  <a:outerShdw blurRad="50800" dist="38100" dir="2700000" algn="tl" rotWithShape="0">
                    <a:prstClr val="black">
                      <a:alpha val="40000"/>
                    </a:prstClr>
                  </a:outerShdw>
                </a:effectLst>
              </a:rPr>
              <a:t>Sazonalidade: o fluxo de cliente pode diminuir em época de férias escolares (Julho, dezembro e janeiro) .</a:t>
            </a:r>
          </a:p>
        </p:txBody>
      </p:sp>
      <p:sp>
        <p:nvSpPr>
          <p:cNvPr id="11" name="CaixaDeTexto 10"/>
          <p:cNvSpPr txBox="1"/>
          <p:nvPr/>
        </p:nvSpPr>
        <p:spPr>
          <a:xfrm>
            <a:off x="6491830" y="3520058"/>
            <a:ext cx="1255152" cy="369332"/>
          </a:xfrm>
          <a:prstGeom prst="rect">
            <a:avLst/>
          </a:prstGeom>
          <a:noFill/>
        </p:spPr>
        <p:txBody>
          <a:bodyPr wrap="none" rtlCol="0">
            <a:spAutoFit/>
          </a:bodyPr>
          <a:lstStyle/>
          <a:p>
            <a:r>
              <a:rPr lang="pt-BR" dirty="0" smtClean="0">
                <a:effectLst>
                  <a:outerShdw blurRad="50800" dist="38100" dir="2700000" algn="tl" rotWithShape="0">
                    <a:prstClr val="black">
                      <a:alpha val="40000"/>
                    </a:prstClr>
                  </a:outerShdw>
                </a:effectLst>
              </a:rPr>
              <a:t>AMEAÇAS</a:t>
            </a:r>
            <a:endParaRPr lang="pt-BR" dirty="0">
              <a:effectLst>
                <a:outerShdw blurRad="50800" dist="38100" dir="2700000" algn="tl" rotWithShape="0">
                  <a:prstClr val="black">
                    <a:alpha val="40000"/>
                  </a:prstClr>
                </a:outerShdw>
              </a:effectLst>
            </a:endParaRPr>
          </a:p>
        </p:txBody>
      </p:sp>
      <p:sp>
        <p:nvSpPr>
          <p:cNvPr id="14" name="Elipse 13"/>
          <p:cNvSpPr/>
          <p:nvPr/>
        </p:nvSpPr>
        <p:spPr>
          <a:xfrm>
            <a:off x="5516982" y="187656"/>
            <a:ext cx="3240360" cy="3134023"/>
          </a:xfrm>
          <a:prstGeom prst="ellipse">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accent2"/>
              </a:solidFill>
              <a:effectLst>
                <a:outerShdw blurRad="50800" dist="38100" dir="2700000" algn="tl" rotWithShape="0">
                  <a:prstClr val="black">
                    <a:alpha val="40000"/>
                  </a:prstClr>
                </a:outerShdw>
              </a:effectLst>
            </a:endParaRPr>
          </a:p>
        </p:txBody>
      </p:sp>
      <p:sp>
        <p:nvSpPr>
          <p:cNvPr id="16" name="CaixaDeTexto 15"/>
          <p:cNvSpPr txBox="1"/>
          <p:nvPr/>
        </p:nvSpPr>
        <p:spPr>
          <a:xfrm>
            <a:off x="6147994" y="377046"/>
            <a:ext cx="2042162" cy="369332"/>
          </a:xfrm>
          <a:prstGeom prst="rect">
            <a:avLst/>
          </a:prstGeom>
          <a:noFill/>
        </p:spPr>
        <p:txBody>
          <a:bodyPr wrap="none" rtlCol="0">
            <a:spAutoFit/>
          </a:bodyPr>
          <a:lstStyle/>
          <a:p>
            <a:r>
              <a:rPr lang="pt-BR" dirty="0" smtClean="0">
                <a:effectLst>
                  <a:outerShdw blurRad="50800" dist="38100" dir="2700000" algn="tl" rotWithShape="0">
                    <a:prstClr val="black">
                      <a:alpha val="40000"/>
                    </a:prstClr>
                  </a:outerShdw>
                </a:effectLst>
              </a:rPr>
              <a:t>PONTOS FRACOS</a:t>
            </a:r>
            <a:endParaRPr lang="pt-BR" dirty="0">
              <a:effectLst>
                <a:outerShdw blurRad="50800" dist="38100" dir="2700000" algn="tl" rotWithShape="0">
                  <a:prstClr val="black">
                    <a:alpha val="40000"/>
                  </a:prstClr>
                </a:outerShdw>
              </a:effectLst>
            </a:endParaRPr>
          </a:p>
        </p:txBody>
      </p:sp>
      <p:sp>
        <p:nvSpPr>
          <p:cNvPr id="18" name="CaixaDeTexto 17"/>
          <p:cNvSpPr txBox="1"/>
          <p:nvPr/>
        </p:nvSpPr>
        <p:spPr>
          <a:xfrm>
            <a:off x="5645490" y="947539"/>
            <a:ext cx="3030966" cy="1631216"/>
          </a:xfrm>
          <a:prstGeom prst="rect">
            <a:avLst/>
          </a:prstGeom>
          <a:noFill/>
        </p:spPr>
        <p:txBody>
          <a:bodyPr wrap="square" rtlCol="0">
            <a:spAutoFit/>
          </a:bodyPr>
          <a:lstStyle/>
          <a:p>
            <a:pPr algn="just"/>
            <a:r>
              <a:rPr lang="pt-BR" sz="1250" dirty="0" smtClean="0">
                <a:effectLst>
                  <a:outerShdw blurRad="50800" dist="38100" dir="2700000" algn="tl" rotWithShape="0">
                    <a:prstClr val="black">
                      <a:alpha val="40000"/>
                    </a:prstClr>
                  </a:outerShdw>
                </a:effectLst>
              </a:rPr>
              <a:t>O horário de funcionamento é até as 01h, por conta do alvará da prefeitura.</a:t>
            </a:r>
          </a:p>
          <a:p>
            <a:pPr algn="just"/>
            <a:r>
              <a:rPr lang="pt-BR" sz="1250" dirty="0" smtClean="0">
                <a:effectLst>
                  <a:outerShdw blurRad="50800" dist="38100" dir="2700000" algn="tl" rotWithShape="0">
                    <a:prstClr val="black">
                      <a:alpha val="40000"/>
                    </a:prstClr>
                  </a:outerShdw>
                </a:effectLst>
              </a:rPr>
              <a:t>Experiência nova dos sócios, primeira loja no ramo de entretenimento.</a:t>
            </a:r>
          </a:p>
          <a:p>
            <a:pPr algn="just"/>
            <a:r>
              <a:rPr lang="pt-BR" sz="1250" dirty="0" smtClean="0">
                <a:effectLst>
                  <a:outerShdw blurRad="50800" dist="38100" dir="2700000" algn="tl" rotWithShape="0">
                    <a:prstClr val="black">
                      <a:alpha val="40000"/>
                    </a:prstClr>
                  </a:outerShdw>
                </a:effectLst>
              </a:rPr>
              <a:t>A Assistência técnica nos equipamentos eletrônicos, ficam em outra cidade dificultando reparo imediato do problema.</a:t>
            </a:r>
          </a:p>
        </p:txBody>
      </p:sp>
      <p:sp>
        <p:nvSpPr>
          <p:cNvPr id="19" name="Elipse 18"/>
          <p:cNvSpPr/>
          <p:nvPr/>
        </p:nvSpPr>
        <p:spPr>
          <a:xfrm>
            <a:off x="395536" y="196136"/>
            <a:ext cx="3240360" cy="3134023"/>
          </a:xfrm>
          <a:prstGeom prst="ellipse">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accent2"/>
              </a:solidFill>
              <a:effectLst>
                <a:outerShdw blurRad="50800" dist="38100" dir="2700000" algn="tl" rotWithShape="0">
                  <a:prstClr val="black">
                    <a:alpha val="40000"/>
                  </a:prstClr>
                </a:outerShdw>
              </a:effectLst>
            </a:endParaRPr>
          </a:p>
        </p:txBody>
      </p:sp>
      <p:sp>
        <p:nvSpPr>
          <p:cNvPr id="20" name="Elipse 19"/>
          <p:cNvSpPr/>
          <p:nvPr/>
        </p:nvSpPr>
        <p:spPr>
          <a:xfrm>
            <a:off x="394552" y="3401325"/>
            <a:ext cx="3240360" cy="3134023"/>
          </a:xfrm>
          <a:prstGeom prst="ellipse">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solidFill>
                <a:schemeClr val="accent2"/>
              </a:solidFill>
              <a:effectLst>
                <a:outerShdw blurRad="50800" dist="38100" dir="2700000" algn="tl" rotWithShape="0">
                  <a:prstClr val="black">
                    <a:alpha val="40000"/>
                  </a:prstClr>
                </a:outerShdw>
              </a:effectLst>
            </a:endParaRPr>
          </a:p>
        </p:txBody>
      </p:sp>
      <p:sp>
        <p:nvSpPr>
          <p:cNvPr id="17" name="CaixaDeTexto 16"/>
          <p:cNvSpPr txBox="1"/>
          <p:nvPr/>
        </p:nvSpPr>
        <p:spPr>
          <a:xfrm>
            <a:off x="944663" y="3652590"/>
            <a:ext cx="2140138" cy="369332"/>
          </a:xfrm>
          <a:prstGeom prst="rect">
            <a:avLst/>
          </a:prstGeom>
          <a:noFill/>
        </p:spPr>
        <p:txBody>
          <a:bodyPr wrap="none" rtlCol="0">
            <a:spAutoFit/>
          </a:bodyPr>
          <a:lstStyle/>
          <a:p>
            <a:r>
              <a:rPr lang="pt-BR" dirty="0" smtClean="0">
                <a:effectLst>
                  <a:outerShdw blurRad="50800" dist="38100" dir="2700000" algn="tl" rotWithShape="0">
                    <a:prstClr val="black">
                      <a:alpha val="40000"/>
                    </a:prstClr>
                  </a:outerShdw>
                </a:effectLst>
              </a:rPr>
              <a:t>OPORTUNIDADES</a:t>
            </a:r>
            <a:endParaRPr lang="pt-BR" dirty="0">
              <a:effectLst>
                <a:outerShdw blurRad="50800" dist="38100" dir="2700000" algn="tl" rotWithShape="0">
                  <a:prstClr val="black">
                    <a:alpha val="40000"/>
                  </a:prstClr>
                </a:outerShdw>
              </a:effectLst>
            </a:endParaRPr>
          </a:p>
        </p:txBody>
      </p:sp>
      <p:sp>
        <p:nvSpPr>
          <p:cNvPr id="21" name="CaixaDeTexto 20"/>
          <p:cNvSpPr txBox="1"/>
          <p:nvPr/>
        </p:nvSpPr>
        <p:spPr>
          <a:xfrm>
            <a:off x="541033" y="4135418"/>
            <a:ext cx="3237738" cy="1823576"/>
          </a:xfrm>
          <a:prstGeom prst="rect">
            <a:avLst/>
          </a:prstGeom>
          <a:noFill/>
        </p:spPr>
        <p:txBody>
          <a:bodyPr wrap="square" rtlCol="0">
            <a:spAutoFit/>
          </a:bodyPr>
          <a:lstStyle/>
          <a:p>
            <a:r>
              <a:rPr lang="pt-BR" sz="1250" dirty="0" smtClean="0">
                <a:effectLst>
                  <a:outerShdw blurRad="50800" dist="38100" dir="2700000" algn="tl" rotWithShape="0">
                    <a:prstClr val="black">
                      <a:alpha val="40000"/>
                    </a:prstClr>
                  </a:outerShdw>
                </a:effectLst>
              </a:rPr>
              <a:t>Falta de lugares que ofereçam lazer e entretenimento para jovens e adolescentes na cidade de São Carlos.</a:t>
            </a:r>
          </a:p>
          <a:p>
            <a:r>
              <a:rPr lang="pt-BR" sz="1250" dirty="0" smtClean="0">
                <a:effectLst>
                  <a:outerShdw blurRad="50800" dist="38100" dir="2700000" algn="tl" rotWithShape="0">
                    <a:prstClr val="black">
                      <a:alpha val="40000"/>
                    </a:prstClr>
                  </a:outerShdw>
                </a:effectLst>
              </a:rPr>
              <a:t>O ramo de entretenimento é o 3º maior no mundo.</a:t>
            </a:r>
          </a:p>
          <a:p>
            <a:r>
              <a:rPr lang="pt-BR" sz="1250" dirty="0" smtClean="0">
                <a:effectLst>
                  <a:outerShdw blurRad="50800" dist="38100" dir="2700000" algn="tl" rotWithShape="0">
                    <a:prstClr val="black">
                      <a:alpha val="40000"/>
                    </a:prstClr>
                  </a:outerShdw>
                </a:effectLst>
              </a:rPr>
              <a:t>O retorno financeiro é rápido pelo fato de que os boliches são considerado grandes centro de lazer que englobam como bar, alimentação e jogos.</a:t>
            </a:r>
            <a:endParaRPr lang="pt-BR" sz="1250" dirty="0">
              <a:effectLst>
                <a:outerShdw blurRad="50800" dist="38100" dir="2700000" algn="tl" rotWithShape="0">
                  <a:prstClr val="black">
                    <a:alpha val="40000"/>
                  </a:prstClr>
                </a:outerShdw>
              </a:effectLst>
            </a:endParaRPr>
          </a:p>
        </p:txBody>
      </p:sp>
      <p:sp>
        <p:nvSpPr>
          <p:cNvPr id="23" name="CaixaDeTexto 22"/>
          <p:cNvSpPr txBox="1"/>
          <p:nvPr/>
        </p:nvSpPr>
        <p:spPr>
          <a:xfrm>
            <a:off x="994635" y="350351"/>
            <a:ext cx="2013949" cy="369332"/>
          </a:xfrm>
          <a:prstGeom prst="rect">
            <a:avLst/>
          </a:prstGeom>
          <a:noFill/>
        </p:spPr>
        <p:txBody>
          <a:bodyPr wrap="none" rtlCol="0">
            <a:spAutoFit/>
          </a:bodyPr>
          <a:lstStyle/>
          <a:p>
            <a:r>
              <a:rPr lang="pt-BR" dirty="0" smtClean="0">
                <a:effectLst>
                  <a:outerShdw blurRad="50800" dist="38100" dir="2700000" algn="tl" rotWithShape="0">
                    <a:prstClr val="black">
                      <a:alpha val="40000"/>
                    </a:prstClr>
                  </a:outerShdw>
                </a:effectLst>
              </a:rPr>
              <a:t>PONTOS FORTES</a:t>
            </a:r>
            <a:endParaRPr lang="pt-BR" dirty="0">
              <a:effectLst>
                <a:outerShdw blurRad="50800" dist="38100" dir="2700000" algn="tl" rotWithShape="0">
                  <a:prstClr val="black">
                    <a:alpha val="40000"/>
                  </a:prstClr>
                </a:outerShdw>
              </a:effectLst>
            </a:endParaRPr>
          </a:p>
        </p:txBody>
      </p:sp>
      <p:sp>
        <p:nvSpPr>
          <p:cNvPr id="2" name="CaixaDeTexto 1"/>
          <p:cNvSpPr txBox="1"/>
          <p:nvPr/>
        </p:nvSpPr>
        <p:spPr>
          <a:xfrm>
            <a:off x="537427" y="980286"/>
            <a:ext cx="3240360" cy="1631216"/>
          </a:xfrm>
          <a:prstGeom prst="rect">
            <a:avLst/>
          </a:prstGeom>
          <a:noFill/>
        </p:spPr>
        <p:txBody>
          <a:bodyPr wrap="square" rtlCol="0">
            <a:spAutoFit/>
          </a:bodyPr>
          <a:lstStyle/>
          <a:p>
            <a:r>
              <a:rPr lang="pt-BR" sz="1250" dirty="0" smtClean="0">
                <a:effectLst>
                  <a:outerShdw blurRad="50800" dist="38100" dir="2700000" algn="tl" rotWithShape="0">
                    <a:prstClr val="black">
                      <a:alpha val="40000"/>
                    </a:prstClr>
                  </a:outerShdw>
                </a:effectLst>
              </a:rPr>
              <a:t>Fácil acesso com estacionamento próprio e segurança sendo a primeira empresa temática na área de entretenimento em São Carlos.</a:t>
            </a:r>
          </a:p>
          <a:p>
            <a:r>
              <a:rPr lang="pt-BR" sz="1250" dirty="0" smtClean="0">
                <a:effectLst>
                  <a:outerShdw blurRad="50800" dist="38100" dir="2700000" algn="tl" rotWithShape="0">
                    <a:prstClr val="black">
                      <a:alpha val="40000"/>
                    </a:prstClr>
                  </a:outerShdw>
                </a:effectLst>
              </a:rPr>
              <a:t>Diversidade de jogos, cardápio elaborado com a temática.</a:t>
            </a:r>
          </a:p>
          <a:p>
            <a:r>
              <a:rPr lang="pt-BR" sz="1250" dirty="0" smtClean="0">
                <a:effectLst>
                  <a:outerShdw blurRad="50800" dist="38100" dir="2700000" algn="tl" rotWithShape="0">
                    <a:prstClr val="black">
                      <a:alpha val="40000"/>
                    </a:prstClr>
                  </a:outerShdw>
                </a:effectLst>
              </a:rPr>
              <a:t>Espaço exclusivo para crianças, equipamentos modernos e tecnológicos.</a:t>
            </a:r>
            <a:endParaRPr lang="pt-BR" sz="125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38315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ppt_w</p:attrName>
                                        </p:attrNameLst>
                                      </p:cBhvr>
                                      <p:tavLst>
                                        <p:tav tm="0" fmla="#ppt_w*sin(2.5*pi*$)">
                                          <p:val>
                                            <p:fltVal val="0"/>
                                          </p:val>
                                        </p:tav>
                                        <p:tav tm="100000">
                                          <p:val>
                                            <p:fltVal val="1"/>
                                          </p:val>
                                        </p:tav>
                                      </p:tavLst>
                                    </p:anim>
                                    <p:anim calcmode="lin" valueType="num">
                                      <p:cBhvr>
                                        <p:cTn id="9" dur="2000" fill="hold"/>
                                        <p:tgtEl>
                                          <p:spTgt spid="3074"/>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ppt_x"/>
                                          </p:val>
                                        </p:tav>
                                        <p:tav tm="100000">
                                          <p:val>
                                            <p:strVal val="#ppt_x"/>
                                          </p:val>
                                        </p:tav>
                                      </p:tavLst>
                                    </p:anim>
                                    <p:anim calcmode="lin" valueType="num">
                                      <p:cBhvr additive="base">
                                        <p:cTn id="2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ppt_x"/>
                                          </p:val>
                                        </p:tav>
                                        <p:tav tm="100000">
                                          <p:val>
                                            <p:strVal val="#ppt_x"/>
                                          </p:val>
                                        </p:tav>
                                      </p:tavLst>
                                    </p:anim>
                                    <p:anim calcmode="lin" valueType="num">
                                      <p:cBhvr additive="base">
                                        <p:cTn id="34" dur="500" fill="hold"/>
                                        <p:tgtEl>
                                          <p:spTgt spid="1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ppt_x"/>
                                          </p:val>
                                        </p:tav>
                                        <p:tav tm="100000">
                                          <p:val>
                                            <p:strVal val="#ppt_x"/>
                                          </p:val>
                                        </p:tav>
                                      </p:tavLst>
                                    </p:anim>
                                    <p:anim calcmode="lin" valueType="num">
                                      <p:cBhvr additive="base">
                                        <p:cTn id="62" dur="500" fill="hold"/>
                                        <p:tgtEl>
                                          <p:spTgt spid="1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ppt_x"/>
                                          </p:val>
                                        </p:tav>
                                        <p:tav tm="100000">
                                          <p:val>
                                            <p:strVal val="#ppt_x"/>
                                          </p:val>
                                        </p:tav>
                                      </p:tavLst>
                                    </p:anim>
                                    <p:anim calcmode="lin" valueType="num">
                                      <p:cBhvr additive="base">
                                        <p:cTn id="66" dur="500" fill="hold"/>
                                        <p:tgtEl>
                                          <p:spTgt spid="12"/>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2" grpId="0"/>
      <p:bldP spid="11" grpId="0"/>
      <p:bldP spid="14" grpId="0" animBg="1"/>
      <p:bldP spid="16" grpId="0"/>
      <p:bldP spid="18" grpId="0"/>
      <p:bldP spid="19" grpId="0" animBg="1"/>
      <p:bldP spid="20" grpId="0" animBg="1"/>
      <p:bldP spid="17" grpId="0"/>
      <p:bldP spid="21" grpId="0"/>
      <p:bldP spid="23"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629940" y="1093187"/>
            <a:ext cx="7884131"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MIX DE PRODUTOS E SERVIÇOS</a:t>
            </a:r>
            <a:endParaRPr lang="pt-BR" sz="4000" dirty="0">
              <a:solidFill>
                <a:schemeClr val="accent6">
                  <a:lumMod val="50000"/>
                </a:schemeClr>
              </a:solidFill>
            </a:endParaRPr>
          </a:p>
        </p:txBody>
      </p:sp>
      <p:sp>
        <p:nvSpPr>
          <p:cNvPr id="5" name="CaixaDeTexto 4"/>
          <p:cNvSpPr txBox="1"/>
          <p:nvPr/>
        </p:nvSpPr>
        <p:spPr>
          <a:xfrm>
            <a:off x="193169" y="2094900"/>
            <a:ext cx="2296206" cy="369332"/>
          </a:xfrm>
          <a:prstGeom prst="rect">
            <a:avLst/>
          </a:prstGeom>
          <a:noFill/>
        </p:spPr>
        <p:txBody>
          <a:bodyPr wrap="none" rtlCol="0">
            <a:spAutoFit/>
          </a:bodyPr>
          <a:lstStyle/>
          <a:p>
            <a:pPr marL="285750" indent="-285750">
              <a:buFont typeface="Wingdings" pitchFamily="2" charset="2"/>
              <a:buChar char="q"/>
            </a:pPr>
            <a:r>
              <a:rPr lang="pt-BR" b="1" dirty="0" smtClean="0"/>
              <a:t>Pistas de boliche</a:t>
            </a:r>
            <a:endParaRPr lang="pt-BR" b="1" dirty="0"/>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3717032"/>
            <a:ext cx="3617978" cy="271348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444" y="2676803"/>
            <a:ext cx="4043864" cy="21602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820159080"/>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anción prehistórica-Prehistoric song">
            <a:hlinkClick r:id="" action="ppaction://media"/>
          </p:cNvPr>
          <p:cNvPicPr>
            <a:picLocks noChangeAspect="1"/>
          </p:cNvPicPr>
          <p:nvPr>
            <a:audioFile r:link="rId1"/>
            <p:extLst>
              <p:ext uri="{DAA4B4D4-6D71-4841-9C94-3DE7FCFB9230}">
                <p14:media xmlns:p14="http://schemas.microsoft.com/office/powerpoint/2010/main" r:embed="rId2">
                  <p14:trim st="7089"/>
                </p14:media>
              </p:ext>
            </p:extLst>
          </p:nvPr>
        </p:nvPicPr>
        <p:blipFill>
          <a:blip r:embed="rId4"/>
          <a:stretch>
            <a:fillRect/>
          </a:stretch>
        </p:blipFill>
        <p:spPr>
          <a:xfrm>
            <a:off x="4267200" y="5805264"/>
            <a:ext cx="609600" cy="609600"/>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0778" y="1052736"/>
            <a:ext cx="5202443" cy="4892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115037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99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629940" y="1093187"/>
            <a:ext cx="7884131"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MIX DE PRODUTOS E SERVIÇOS</a:t>
            </a:r>
            <a:endParaRPr lang="pt-BR" sz="4000" dirty="0">
              <a:solidFill>
                <a:schemeClr val="accent6">
                  <a:lumMod val="50000"/>
                </a:schemeClr>
              </a:solidFill>
            </a:endParaRPr>
          </a:p>
        </p:txBody>
      </p:sp>
      <p:sp>
        <p:nvSpPr>
          <p:cNvPr id="5" name="CaixaDeTexto 4"/>
          <p:cNvSpPr txBox="1"/>
          <p:nvPr/>
        </p:nvSpPr>
        <p:spPr>
          <a:xfrm>
            <a:off x="395536" y="2094900"/>
            <a:ext cx="2504596" cy="369332"/>
          </a:xfrm>
          <a:prstGeom prst="rect">
            <a:avLst/>
          </a:prstGeom>
          <a:noFill/>
        </p:spPr>
        <p:txBody>
          <a:bodyPr wrap="none" rtlCol="0">
            <a:spAutoFit/>
          </a:bodyPr>
          <a:lstStyle/>
          <a:p>
            <a:pPr marL="285750" indent="-285750">
              <a:buFont typeface="Wingdings" pitchFamily="2" charset="2"/>
              <a:buChar char="q"/>
            </a:pPr>
            <a:r>
              <a:rPr lang="pt-BR" b="1" dirty="0" smtClean="0"/>
              <a:t>Bilhar e fliperama</a:t>
            </a:r>
            <a:endParaRPr lang="pt-BR" b="1" dirty="0"/>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2926457"/>
            <a:ext cx="3843318" cy="2880320"/>
          </a:xfrm>
          <a:prstGeom prst="roundRect">
            <a:avLst>
              <a:gd name="adj" fmla="val 16667"/>
            </a:avLst>
          </a:prstGeom>
          <a:ln>
            <a:noFill/>
          </a:ln>
          <a:effectLst>
            <a:outerShdw blurRad="50800" dist="76200" dir="5400000" algn="t" rotWithShape="0">
              <a:prstClr val="black">
                <a:alpha val="44000"/>
              </a:prstClr>
            </a:outerShdw>
          </a:effectLst>
          <a:scene3d>
            <a:camera prst="orthographicFront"/>
            <a:lightRig rig="contrasting" dir="t">
              <a:rot lat="0" lon="0" rev="4200000"/>
            </a:lightRig>
          </a:scene3d>
          <a:sp3d prstMaterial="plastic">
            <a:bevelT w="381000" h="114300"/>
            <a:contourClr>
              <a:srgbClr val="969696"/>
            </a:contourClr>
          </a:sp3d>
        </p:spPr>
      </p:pic>
      <p:pic>
        <p:nvPicPr>
          <p:cNvPr id="6" name="Image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8025" y="2888941"/>
            <a:ext cx="3888431" cy="2916323"/>
          </a:xfrm>
          <a:prstGeom prst="roundRect">
            <a:avLst>
              <a:gd name="adj" fmla="val 16667"/>
            </a:avLst>
          </a:prstGeom>
          <a:ln>
            <a:noFill/>
          </a:ln>
          <a:effectLst>
            <a:outerShdw blurRad="50800" dist="76200" dir="5400000" algn="t" rotWithShape="0">
              <a:prstClr val="black">
                <a:alpha val="44000"/>
              </a:prstClr>
            </a:outerShdw>
          </a:effectLst>
          <a:scene3d>
            <a:camera prst="orthographicFront"/>
            <a:lightRig rig="contrasting" dir="t">
              <a:rot lat="0" lon="0" rev="4200000"/>
            </a:lightRig>
          </a:scene3d>
          <a:sp3d prstMaterial="plastic">
            <a:bevelT w="381000" h="114300"/>
            <a:contourClr>
              <a:srgbClr val="969696"/>
            </a:contourClr>
          </a:sp3d>
        </p:spPr>
      </p:pic>
    </p:spTree>
    <p:extLst>
      <p:ext uri="{BB962C8B-B14F-4D97-AF65-F5344CB8AC3E}">
        <p14:creationId xmlns:p14="http://schemas.microsoft.com/office/powerpoint/2010/main" val="284077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648555" y="1093187"/>
            <a:ext cx="7846906"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MIX DE PRODUTOS E SERVIÇOS</a:t>
            </a:r>
            <a:endParaRPr lang="pt-BR" sz="4000" dirty="0">
              <a:solidFill>
                <a:schemeClr val="accent6">
                  <a:lumMod val="50000"/>
                </a:schemeClr>
              </a:solidFill>
            </a:endParaRPr>
          </a:p>
        </p:txBody>
      </p:sp>
      <p:sp>
        <p:nvSpPr>
          <p:cNvPr id="5" name="CaixaDeTexto 4"/>
          <p:cNvSpPr txBox="1"/>
          <p:nvPr/>
        </p:nvSpPr>
        <p:spPr>
          <a:xfrm>
            <a:off x="212275" y="1953444"/>
            <a:ext cx="1486946" cy="369332"/>
          </a:xfrm>
          <a:prstGeom prst="rect">
            <a:avLst/>
          </a:prstGeom>
          <a:noFill/>
        </p:spPr>
        <p:txBody>
          <a:bodyPr wrap="none" rtlCol="0">
            <a:spAutoFit/>
          </a:bodyPr>
          <a:lstStyle/>
          <a:p>
            <a:pPr marL="285750" indent="-285750">
              <a:buFont typeface="Wingdings" panose="05000000000000000000" pitchFamily="2" charset="2"/>
              <a:buChar char="q"/>
            </a:pPr>
            <a:r>
              <a:rPr lang="pt-BR" b="1" dirty="0" smtClean="0"/>
              <a:t>Área kids</a:t>
            </a:r>
            <a:endParaRPr lang="pt-BR" b="1" dirty="0"/>
          </a:p>
        </p:txBody>
      </p:sp>
      <p:pic>
        <p:nvPicPr>
          <p:cNvPr id="6" name="Imagem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20" y="3068960"/>
            <a:ext cx="2038749" cy="3058124"/>
          </a:xfrm>
          <a:prstGeom prst="roundRect">
            <a:avLst>
              <a:gd name="adj" fmla="val 16667"/>
            </a:avLst>
          </a:prstGeom>
          <a:ln>
            <a:noFill/>
          </a:ln>
          <a:effectLst>
            <a:outerShdw blurRad="50800" dist="114300" algn="l" rotWithShape="0">
              <a:prstClr val="black">
                <a:alpha val="41000"/>
              </a:prst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267" y="2529706"/>
            <a:ext cx="3048621" cy="2032414"/>
          </a:xfrm>
          <a:prstGeom prst="roundRect">
            <a:avLst>
              <a:gd name="adj" fmla="val 16667"/>
            </a:avLst>
          </a:prstGeom>
          <a:ln>
            <a:noFill/>
          </a:ln>
          <a:effectLst>
            <a:outerShdw blurRad="50800" dist="114300" algn="l" rotWithShape="0">
              <a:prstClr val="black">
                <a:alpha val="41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28184" y="4581128"/>
            <a:ext cx="2544480" cy="1905904"/>
          </a:xfrm>
          <a:prstGeom prst="roundRect">
            <a:avLst>
              <a:gd name="adj" fmla="val 16667"/>
            </a:avLst>
          </a:prstGeom>
          <a:ln>
            <a:noFill/>
          </a:ln>
          <a:effectLst>
            <a:outerShdw blurRad="50800" dist="114300" algn="l" rotWithShape="0">
              <a:prstClr val="black">
                <a:alpha val="41000"/>
              </a:prst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27569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648555" y="1093187"/>
            <a:ext cx="7846906"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MIX DE PRODUTOS E SERVIÇOS</a:t>
            </a:r>
            <a:endParaRPr lang="pt-BR" sz="4000" dirty="0">
              <a:solidFill>
                <a:schemeClr val="accent6">
                  <a:lumMod val="50000"/>
                </a:schemeClr>
              </a:solidFill>
            </a:endParaRPr>
          </a:p>
        </p:txBody>
      </p:sp>
      <p:sp>
        <p:nvSpPr>
          <p:cNvPr id="5" name="CaixaDeTexto 4"/>
          <p:cNvSpPr txBox="1"/>
          <p:nvPr/>
        </p:nvSpPr>
        <p:spPr>
          <a:xfrm>
            <a:off x="212275" y="1953444"/>
            <a:ext cx="473206" cy="369332"/>
          </a:xfrm>
          <a:prstGeom prst="rect">
            <a:avLst/>
          </a:prstGeom>
          <a:noFill/>
        </p:spPr>
        <p:txBody>
          <a:bodyPr wrap="none" rtlCol="0">
            <a:spAutoFit/>
          </a:bodyPr>
          <a:lstStyle/>
          <a:p>
            <a:pPr marL="285750" indent="-285750">
              <a:buFont typeface="Wingdings" panose="05000000000000000000" pitchFamily="2" charset="2"/>
              <a:buChar char="q"/>
            </a:pPr>
            <a:endParaRPr lang="pt-BR" b="1" dirty="0"/>
          </a:p>
        </p:txBody>
      </p:sp>
      <p:sp>
        <p:nvSpPr>
          <p:cNvPr id="12" name="CaixaDeTexto 11"/>
          <p:cNvSpPr txBox="1"/>
          <p:nvPr/>
        </p:nvSpPr>
        <p:spPr>
          <a:xfrm>
            <a:off x="251520" y="2051556"/>
            <a:ext cx="1607171" cy="369332"/>
          </a:xfrm>
          <a:prstGeom prst="rect">
            <a:avLst/>
          </a:prstGeom>
          <a:noFill/>
        </p:spPr>
        <p:txBody>
          <a:bodyPr wrap="none" rtlCol="0">
            <a:spAutoFit/>
          </a:bodyPr>
          <a:lstStyle/>
          <a:p>
            <a:pPr marL="285750" indent="-285750">
              <a:buFont typeface="Wingdings" panose="05000000000000000000" pitchFamily="2" charset="2"/>
              <a:buChar char="q"/>
            </a:pPr>
            <a:r>
              <a:rPr lang="pt-BR" b="1" dirty="0" smtClean="0"/>
              <a:t>Cardápio I</a:t>
            </a:r>
          </a:p>
        </p:txBody>
      </p:sp>
      <p:sp>
        <p:nvSpPr>
          <p:cNvPr id="2" name="Retângulo 1"/>
          <p:cNvSpPr/>
          <p:nvPr/>
        </p:nvSpPr>
        <p:spPr>
          <a:xfrm>
            <a:off x="1745112" y="2420888"/>
            <a:ext cx="3022423" cy="4104456"/>
          </a:xfrm>
          <a:prstGeom prst="rect">
            <a:avLst/>
          </a:prstGeom>
          <a:blipFill>
            <a:blip r:embed="rId4">
              <a:extLst>
                <a:ext uri="{BEBA8EAE-BF5A-486C-A8C5-ECC9F3942E4B}">
                  <a14:imgProps xmlns:a14="http://schemas.microsoft.com/office/drawing/2010/main">
                    <a14:imgLayer r:embed="rId5">
                      <a14:imgEffect>
                        <a14:sharpenSoften amount="25000"/>
                      </a14:imgEffect>
                      <a14:imgEffect>
                        <a14:saturation sat="0"/>
                      </a14:imgEffect>
                      <a14:imgEffect>
                        <a14:brightnessContrast bright="-20000" contrast="-40000"/>
                      </a14:imgEffect>
                    </a14:imgLayer>
                  </a14:imgProps>
                </a:ext>
              </a:extLst>
            </a:blip>
            <a:tile tx="0" ty="0" sx="100000" sy="100000" flip="none" algn="tl"/>
          </a:blipFill>
          <a:ln>
            <a:solidFill>
              <a:schemeClr val="accent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4816698" y="2420888"/>
            <a:ext cx="3022423" cy="4104456"/>
          </a:xfrm>
          <a:prstGeom prst="rect">
            <a:avLst/>
          </a:prstGeom>
          <a:blipFill>
            <a:blip r:embed="rId4">
              <a:extLst>
                <a:ext uri="{BEBA8EAE-BF5A-486C-A8C5-ECC9F3942E4B}">
                  <a14:imgProps xmlns:a14="http://schemas.microsoft.com/office/drawing/2010/main">
                    <a14:imgLayer r:embed="rId5">
                      <a14:imgEffect>
                        <a14:sharpenSoften amount="25000"/>
                      </a14:imgEffect>
                      <a14:imgEffect>
                        <a14:saturation sat="0"/>
                      </a14:imgEffect>
                      <a14:imgEffect>
                        <a14:brightnessContrast bright="-20000" contrast="-40000"/>
                      </a14:imgEffect>
                    </a14:imgLayer>
                  </a14:imgProps>
                </a:ext>
              </a:extLst>
            </a:blip>
            <a:tile tx="0" ty="0" sx="100000" sy="100000" flip="none" algn="tl"/>
          </a:blipFill>
          <a:ln>
            <a:solidFill>
              <a:schemeClr val="accent2"/>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p:nvPicPr>
        <p:blipFill>
          <a:blip r:embed="rId6" cstate="print">
            <a:biLevel thresh="50000"/>
            <a:extLst>
              <a:ext uri="{BEBA8EAE-BF5A-486C-A8C5-ECC9F3942E4B}">
                <a14:imgProps xmlns:a14="http://schemas.microsoft.com/office/drawing/2010/main">
                  <a14:imgLayer r:embed="rId7">
                    <a14:imgEffect>
                      <a14:sharpenSoften amount="25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936742" y="3670192"/>
            <a:ext cx="1872131" cy="18721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m 9"/>
          <p:cNvPicPr>
            <a:picLocks noChangeAspect="1"/>
          </p:cNvPicPr>
          <p:nvPr/>
        </p:nvPicPr>
        <p:blipFill>
          <a:blip r:embed="rId6" cstate="print">
            <a:biLevel thresh="50000"/>
            <a:extLst>
              <a:ext uri="{BEBA8EAE-BF5A-486C-A8C5-ECC9F3942E4B}">
                <a14:imgProps xmlns:a14="http://schemas.microsoft.com/office/drawing/2010/main">
                  <a14:imgLayer r:embed="rId7">
                    <a14:imgEffect>
                      <a14:sharpenSoften amount="25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79526" y="3682421"/>
            <a:ext cx="1872131" cy="18721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m 6"/>
          <p:cNvPicPr>
            <a:picLocks noChangeAspect="1"/>
          </p:cNvPicPr>
          <p:nvPr/>
        </p:nvPicPr>
        <p:blipFill>
          <a:blip r:embed="rId8">
            <a:biLevel thresh="25000"/>
            <a:extLst>
              <a:ext uri="{BEBA8EAE-BF5A-486C-A8C5-ECC9F3942E4B}">
                <a14:imgProps xmlns:a14="http://schemas.microsoft.com/office/drawing/2010/main">
                  <a14:imgLayer r:embed="rId9">
                    <a14:imgEffect>
                      <a14:artisticMarker/>
                    </a14:imgEffect>
                    <a14:imgEffect>
                      <a14:sharpenSoften amount="25000"/>
                    </a14:imgEffect>
                    <a14:imgEffect>
                      <a14:colorTemperature colorTemp="112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292080" y="4405911"/>
            <a:ext cx="1148641" cy="11486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58691" y="3115273"/>
            <a:ext cx="2743200" cy="258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2997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648555" y="1093187"/>
            <a:ext cx="7846906"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MIX DE PRODUTOS E SERVIÇOS</a:t>
            </a:r>
            <a:endParaRPr lang="pt-BR" sz="4000" dirty="0">
              <a:solidFill>
                <a:schemeClr val="accent6">
                  <a:lumMod val="50000"/>
                </a:schemeClr>
              </a:solidFill>
            </a:endParaRPr>
          </a:p>
        </p:txBody>
      </p:sp>
      <p:sp>
        <p:nvSpPr>
          <p:cNvPr id="5" name="CaixaDeTexto 4"/>
          <p:cNvSpPr txBox="1"/>
          <p:nvPr/>
        </p:nvSpPr>
        <p:spPr>
          <a:xfrm>
            <a:off x="212275" y="1953444"/>
            <a:ext cx="473206" cy="369332"/>
          </a:xfrm>
          <a:prstGeom prst="rect">
            <a:avLst/>
          </a:prstGeom>
          <a:noFill/>
        </p:spPr>
        <p:txBody>
          <a:bodyPr wrap="none" rtlCol="0">
            <a:spAutoFit/>
          </a:bodyPr>
          <a:lstStyle/>
          <a:p>
            <a:pPr marL="285750" indent="-285750">
              <a:buFont typeface="Wingdings" panose="05000000000000000000" pitchFamily="2" charset="2"/>
              <a:buChar char="q"/>
            </a:pPr>
            <a:endParaRPr lang="pt-BR" b="1" dirty="0"/>
          </a:p>
        </p:txBody>
      </p:sp>
      <p:sp>
        <p:nvSpPr>
          <p:cNvPr id="12" name="CaixaDeTexto 11"/>
          <p:cNvSpPr txBox="1"/>
          <p:nvPr/>
        </p:nvSpPr>
        <p:spPr>
          <a:xfrm>
            <a:off x="251520" y="2051556"/>
            <a:ext cx="1696939" cy="369332"/>
          </a:xfrm>
          <a:prstGeom prst="rect">
            <a:avLst/>
          </a:prstGeom>
          <a:noFill/>
        </p:spPr>
        <p:txBody>
          <a:bodyPr wrap="none" rtlCol="0">
            <a:spAutoFit/>
          </a:bodyPr>
          <a:lstStyle/>
          <a:p>
            <a:pPr marL="285750" indent="-285750">
              <a:buFont typeface="Wingdings" panose="05000000000000000000" pitchFamily="2" charset="2"/>
              <a:buChar char="q"/>
            </a:pPr>
            <a:r>
              <a:rPr lang="pt-BR" b="1" dirty="0" smtClean="0"/>
              <a:t>Cardápio II</a:t>
            </a:r>
          </a:p>
        </p:txBody>
      </p:sp>
      <p:sp>
        <p:nvSpPr>
          <p:cNvPr id="2" name="Retângulo 1"/>
          <p:cNvSpPr/>
          <p:nvPr/>
        </p:nvSpPr>
        <p:spPr>
          <a:xfrm>
            <a:off x="1745112" y="2420888"/>
            <a:ext cx="3022423" cy="4104456"/>
          </a:xfrm>
          <a:prstGeom prst="rect">
            <a:avLst/>
          </a:prstGeom>
          <a:blipFill>
            <a:blip r:embed="rId4">
              <a:extLst>
                <a:ext uri="{BEBA8EAE-BF5A-486C-A8C5-ECC9F3942E4B}">
                  <a14:imgProps xmlns:a14="http://schemas.microsoft.com/office/drawing/2010/main">
                    <a14:imgLayer r:embed="rId5">
                      <a14:imgEffect>
                        <a14:sharpenSoften amount="25000"/>
                      </a14:imgEffect>
                      <a14:imgEffect>
                        <a14:saturation sat="0"/>
                      </a14:imgEffect>
                      <a14:imgEffect>
                        <a14:brightnessContrast bright="-20000" contrast="-40000"/>
                      </a14:imgEffect>
                    </a14:imgLayer>
                  </a14:imgProps>
                </a:ext>
              </a:extLst>
            </a:blip>
            <a:tile tx="0" ty="0" sx="100000" sy="100000" flip="none" algn="tl"/>
          </a:blipFill>
          <a:ln>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Retângulo 12"/>
          <p:cNvSpPr/>
          <p:nvPr/>
        </p:nvSpPr>
        <p:spPr>
          <a:xfrm>
            <a:off x="4816698" y="2420888"/>
            <a:ext cx="3022423" cy="4104456"/>
          </a:xfrm>
          <a:prstGeom prst="rect">
            <a:avLst/>
          </a:prstGeom>
          <a:blipFill>
            <a:blip r:embed="rId4">
              <a:extLst>
                <a:ext uri="{BEBA8EAE-BF5A-486C-A8C5-ECC9F3942E4B}">
                  <a14:imgProps xmlns:a14="http://schemas.microsoft.com/office/drawing/2010/main">
                    <a14:imgLayer r:embed="rId5">
                      <a14:imgEffect>
                        <a14:sharpenSoften amount="25000"/>
                      </a14:imgEffect>
                      <a14:imgEffect>
                        <a14:saturation sat="0"/>
                      </a14:imgEffect>
                      <a14:imgEffect>
                        <a14:brightnessContrast bright="-20000" contrast="-40000"/>
                      </a14:imgEffect>
                    </a14:imgLayer>
                  </a14:imgProps>
                </a:ext>
              </a:extLst>
            </a:blip>
            <a:tile tx="0" ty="0" sx="100000" sy="100000" flip="none" algn="tl"/>
          </a:blipFill>
          <a:ln>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41179" y="3152598"/>
            <a:ext cx="1230821" cy="78045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4" name="Imagem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80242" y="4869160"/>
            <a:ext cx="1191766" cy="92091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5" name="Imagem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3121" y="3140968"/>
            <a:ext cx="1279029" cy="929428"/>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17" name="Retângulo 16"/>
          <p:cNvSpPr/>
          <p:nvPr/>
        </p:nvSpPr>
        <p:spPr>
          <a:xfrm>
            <a:off x="2182923" y="4105647"/>
            <a:ext cx="732893" cy="461665"/>
          </a:xfrm>
          <a:prstGeom prst="rect">
            <a:avLst/>
          </a:prstGeom>
        </p:spPr>
        <p:txBody>
          <a:bodyPr wrap="none">
            <a:spAutoFit/>
          </a:bodyPr>
          <a:lstStyle/>
          <a:p>
            <a:pPr lvl="0"/>
            <a:r>
              <a:rPr lang="pt-BR" sz="2400" b="1" dirty="0" smtClean="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rPr>
              <a:t>Sucos</a:t>
            </a:r>
            <a:endParaRPr lang="pt-BR" sz="2400" b="1" dirty="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endParaRPr>
          </a:p>
        </p:txBody>
      </p:sp>
      <p:sp>
        <p:nvSpPr>
          <p:cNvPr id="19" name="Retângulo 18"/>
          <p:cNvSpPr/>
          <p:nvPr/>
        </p:nvSpPr>
        <p:spPr>
          <a:xfrm>
            <a:off x="3557512" y="5831274"/>
            <a:ext cx="841897" cy="461665"/>
          </a:xfrm>
          <a:prstGeom prst="rect">
            <a:avLst/>
          </a:prstGeom>
        </p:spPr>
        <p:txBody>
          <a:bodyPr wrap="none">
            <a:spAutoFit/>
          </a:bodyPr>
          <a:lstStyle/>
          <a:p>
            <a:pPr lvl="0"/>
            <a:r>
              <a:rPr lang="pt-BR" sz="2400" b="1" dirty="0" smtClean="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rPr>
              <a:t>Chopp</a:t>
            </a:r>
            <a:endParaRPr lang="pt-BR" sz="2400" b="1" dirty="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endParaRPr>
          </a:p>
        </p:txBody>
      </p:sp>
      <p:sp>
        <p:nvSpPr>
          <p:cNvPr id="20" name="Retângulo 19"/>
          <p:cNvSpPr/>
          <p:nvPr/>
        </p:nvSpPr>
        <p:spPr>
          <a:xfrm>
            <a:off x="3577548" y="3975447"/>
            <a:ext cx="801823" cy="461665"/>
          </a:xfrm>
          <a:prstGeom prst="rect">
            <a:avLst/>
          </a:prstGeom>
        </p:spPr>
        <p:txBody>
          <a:bodyPr wrap="none">
            <a:spAutoFit/>
          </a:bodyPr>
          <a:lstStyle/>
          <a:p>
            <a:pPr lvl="0"/>
            <a:r>
              <a:rPr lang="pt-BR" sz="2400" b="1" dirty="0" smtClean="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rPr>
              <a:t>Drinks</a:t>
            </a:r>
            <a:endParaRPr lang="pt-BR" sz="2400" b="1" dirty="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endParaRPr>
          </a:p>
        </p:txBody>
      </p:sp>
      <p:sp>
        <p:nvSpPr>
          <p:cNvPr id="21" name="Retângulo 20"/>
          <p:cNvSpPr/>
          <p:nvPr/>
        </p:nvSpPr>
        <p:spPr>
          <a:xfrm>
            <a:off x="2793789" y="2473732"/>
            <a:ext cx="1024639" cy="523220"/>
          </a:xfrm>
          <a:prstGeom prst="rect">
            <a:avLst/>
          </a:prstGeom>
        </p:spPr>
        <p:txBody>
          <a:bodyPr wrap="none">
            <a:spAutoFit/>
          </a:bodyPr>
          <a:lstStyle/>
          <a:p>
            <a:pPr lvl="0"/>
            <a:r>
              <a:rPr lang="pt-BR" sz="2800" b="1" dirty="0" smtClean="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rPr>
              <a:t>Bebidas</a:t>
            </a:r>
            <a:endParaRPr lang="pt-BR" sz="2800" b="1" dirty="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endParaRPr>
          </a:p>
        </p:txBody>
      </p:sp>
      <p:pic>
        <p:nvPicPr>
          <p:cNvPr id="18" name="Imagem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23910" y="3092391"/>
            <a:ext cx="1249476" cy="83653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23" name="Retângulo 22"/>
          <p:cNvSpPr/>
          <p:nvPr/>
        </p:nvSpPr>
        <p:spPr>
          <a:xfrm>
            <a:off x="5815589" y="2470964"/>
            <a:ext cx="1180131" cy="523220"/>
          </a:xfrm>
          <a:prstGeom prst="rect">
            <a:avLst/>
          </a:prstGeom>
        </p:spPr>
        <p:txBody>
          <a:bodyPr wrap="none">
            <a:spAutoFit/>
          </a:bodyPr>
          <a:lstStyle/>
          <a:p>
            <a:pPr lvl="0"/>
            <a:r>
              <a:rPr lang="pt-BR" sz="2800" b="1" dirty="0" smtClean="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rPr>
              <a:t>Comidas</a:t>
            </a:r>
            <a:endParaRPr lang="pt-BR" sz="2800" b="1" dirty="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endParaRPr>
          </a:p>
        </p:txBody>
      </p:sp>
      <p:pic>
        <p:nvPicPr>
          <p:cNvPr id="22" name="Imagem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41491" y="3501008"/>
            <a:ext cx="898661" cy="90027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24" name="Imagem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482308" y="4581128"/>
            <a:ext cx="1157170" cy="869186"/>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26" name="Imagem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57267" y="5167486"/>
            <a:ext cx="1370642" cy="720300"/>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29" name="Retângulo 28"/>
          <p:cNvSpPr/>
          <p:nvPr/>
        </p:nvSpPr>
        <p:spPr>
          <a:xfrm>
            <a:off x="6410300" y="5469324"/>
            <a:ext cx="1292341" cy="461665"/>
          </a:xfrm>
          <a:prstGeom prst="rect">
            <a:avLst/>
          </a:prstGeom>
        </p:spPr>
        <p:txBody>
          <a:bodyPr wrap="none">
            <a:spAutoFit/>
          </a:bodyPr>
          <a:lstStyle/>
          <a:p>
            <a:pPr lvl="0"/>
            <a:r>
              <a:rPr lang="pt-BR" sz="2400" b="1" dirty="0" smtClean="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rPr>
              <a:t>Brontocoxa</a:t>
            </a:r>
            <a:endParaRPr lang="pt-BR" sz="2400" b="1" dirty="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endParaRPr>
          </a:p>
        </p:txBody>
      </p:sp>
      <p:sp>
        <p:nvSpPr>
          <p:cNvPr id="30" name="Retângulo 29"/>
          <p:cNvSpPr/>
          <p:nvPr/>
        </p:nvSpPr>
        <p:spPr>
          <a:xfrm>
            <a:off x="4820096" y="4426545"/>
            <a:ext cx="1343638" cy="461665"/>
          </a:xfrm>
          <a:prstGeom prst="rect">
            <a:avLst/>
          </a:prstGeom>
        </p:spPr>
        <p:txBody>
          <a:bodyPr wrap="none">
            <a:spAutoFit/>
          </a:bodyPr>
          <a:lstStyle/>
          <a:p>
            <a:pPr lvl="0"/>
            <a:r>
              <a:rPr lang="pt-BR" sz="2400" b="1" dirty="0" smtClean="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rPr>
              <a:t>Bistecasauro</a:t>
            </a:r>
            <a:endParaRPr lang="pt-BR" sz="2400" b="1" dirty="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endParaRPr>
          </a:p>
        </p:txBody>
      </p:sp>
      <p:sp>
        <p:nvSpPr>
          <p:cNvPr id="31" name="Retângulo 30"/>
          <p:cNvSpPr/>
          <p:nvPr/>
        </p:nvSpPr>
        <p:spPr>
          <a:xfrm>
            <a:off x="5072560" y="5910138"/>
            <a:ext cx="1140056" cy="461665"/>
          </a:xfrm>
          <a:prstGeom prst="rect">
            <a:avLst/>
          </a:prstGeom>
        </p:spPr>
        <p:txBody>
          <a:bodyPr wrap="none">
            <a:spAutoFit/>
          </a:bodyPr>
          <a:lstStyle/>
          <a:p>
            <a:pPr lvl="0"/>
            <a:r>
              <a:rPr lang="pt-BR" sz="2400" b="1" dirty="0" smtClean="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rPr>
              <a:t>Tiranobife</a:t>
            </a:r>
            <a:endParaRPr lang="pt-BR" sz="2400" b="1" dirty="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endParaRPr>
          </a:p>
        </p:txBody>
      </p:sp>
      <p:sp>
        <p:nvSpPr>
          <p:cNvPr id="32" name="Retângulo 31"/>
          <p:cNvSpPr/>
          <p:nvPr/>
        </p:nvSpPr>
        <p:spPr>
          <a:xfrm>
            <a:off x="6490865" y="3947977"/>
            <a:ext cx="1149674" cy="461665"/>
          </a:xfrm>
          <a:prstGeom prst="rect">
            <a:avLst/>
          </a:prstGeom>
        </p:spPr>
        <p:txBody>
          <a:bodyPr wrap="none">
            <a:spAutoFit/>
          </a:bodyPr>
          <a:lstStyle/>
          <a:p>
            <a:pPr lvl="0"/>
            <a:r>
              <a:rPr lang="pt-BR" sz="2400" b="1" dirty="0" smtClean="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rPr>
              <a:t>Costedino</a:t>
            </a:r>
            <a:endParaRPr lang="pt-BR" sz="2400" b="1" dirty="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endParaRPr>
          </a:p>
        </p:txBody>
      </p:sp>
      <p:pic>
        <p:nvPicPr>
          <p:cNvPr id="33" name="Imagem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83121" y="4887163"/>
            <a:ext cx="1299499" cy="81135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35" name="Retângulo 34"/>
          <p:cNvSpPr/>
          <p:nvPr/>
        </p:nvSpPr>
        <p:spPr>
          <a:xfrm>
            <a:off x="1874677" y="5751259"/>
            <a:ext cx="1316386" cy="461665"/>
          </a:xfrm>
          <a:prstGeom prst="rect">
            <a:avLst/>
          </a:prstGeom>
        </p:spPr>
        <p:txBody>
          <a:bodyPr wrap="none">
            <a:spAutoFit/>
          </a:bodyPr>
          <a:lstStyle/>
          <a:p>
            <a:pPr lvl="0" algn="ctr"/>
            <a:r>
              <a:rPr lang="pt-BR" sz="2400" b="1" dirty="0" smtClean="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rPr>
              <a:t>Refrigerante</a:t>
            </a:r>
            <a:endParaRPr lang="pt-BR" sz="2400" b="1" dirty="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endParaRPr>
          </a:p>
        </p:txBody>
      </p:sp>
    </p:spTree>
    <p:extLst>
      <p:ext uri="{BB962C8B-B14F-4D97-AF65-F5344CB8AC3E}">
        <p14:creationId xmlns:p14="http://schemas.microsoft.com/office/powerpoint/2010/main" val="234732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1000"/>
                                        <p:tgtEl>
                                          <p:spTgt spid="22"/>
                                        </p:tgtEl>
                                      </p:cBhvr>
                                    </p:animEffect>
                                    <p:anim calcmode="lin" valueType="num">
                                      <p:cBhvr>
                                        <p:cTn id="63" dur="1000" fill="hold"/>
                                        <p:tgtEl>
                                          <p:spTgt spid="22"/>
                                        </p:tgtEl>
                                        <p:attrNameLst>
                                          <p:attrName>ppt_x</p:attrName>
                                        </p:attrNameLst>
                                      </p:cBhvr>
                                      <p:tavLst>
                                        <p:tav tm="0">
                                          <p:val>
                                            <p:strVal val="#ppt_x"/>
                                          </p:val>
                                        </p:tav>
                                        <p:tav tm="100000">
                                          <p:val>
                                            <p:strVal val="#ppt_x"/>
                                          </p:val>
                                        </p:tav>
                                      </p:tavLst>
                                    </p:anim>
                                    <p:anim calcmode="lin" valueType="num">
                                      <p:cBhvr>
                                        <p:cTn id="64" dur="1000" fill="hold"/>
                                        <p:tgtEl>
                                          <p:spTgt spid="22"/>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1000"/>
                                        <p:tgtEl>
                                          <p:spTgt spid="24"/>
                                        </p:tgtEl>
                                      </p:cBhvr>
                                    </p:animEffect>
                                    <p:anim calcmode="lin" valueType="num">
                                      <p:cBhvr>
                                        <p:cTn id="68" dur="1000" fill="hold"/>
                                        <p:tgtEl>
                                          <p:spTgt spid="24"/>
                                        </p:tgtEl>
                                        <p:attrNameLst>
                                          <p:attrName>ppt_x</p:attrName>
                                        </p:attrNameLst>
                                      </p:cBhvr>
                                      <p:tavLst>
                                        <p:tav tm="0">
                                          <p:val>
                                            <p:strVal val="#ppt_x"/>
                                          </p:val>
                                        </p:tav>
                                        <p:tav tm="100000">
                                          <p:val>
                                            <p:strVal val="#ppt_x"/>
                                          </p:val>
                                        </p:tav>
                                      </p:tavLst>
                                    </p:anim>
                                    <p:anim calcmode="lin" valueType="num">
                                      <p:cBhvr>
                                        <p:cTn id="69" dur="1000" fill="hold"/>
                                        <p:tgtEl>
                                          <p:spTgt spid="24"/>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fade">
                                      <p:cBhvr>
                                        <p:cTn id="72" dur="1000"/>
                                        <p:tgtEl>
                                          <p:spTgt spid="26"/>
                                        </p:tgtEl>
                                      </p:cBhvr>
                                    </p:animEffect>
                                    <p:anim calcmode="lin" valueType="num">
                                      <p:cBhvr>
                                        <p:cTn id="73" dur="1000" fill="hold"/>
                                        <p:tgtEl>
                                          <p:spTgt spid="26"/>
                                        </p:tgtEl>
                                        <p:attrNameLst>
                                          <p:attrName>ppt_x</p:attrName>
                                        </p:attrNameLst>
                                      </p:cBhvr>
                                      <p:tavLst>
                                        <p:tav tm="0">
                                          <p:val>
                                            <p:strVal val="#ppt_x"/>
                                          </p:val>
                                        </p:tav>
                                        <p:tav tm="100000">
                                          <p:val>
                                            <p:strVal val="#ppt_x"/>
                                          </p:val>
                                        </p:tav>
                                      </p:tavLst>
                                    </p:anim>
                                    <p:anim calcmode="lin" valueType="num">
                                      <p:cBhvr>
                                        <p:cTn id="74" dur="1000" fill="hold"/>
                                        <p:tgtEl>
                                          <p:spTgt spid="2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1000"/>
                                        <p:tgtEl>
                                          <p:spTgt spid="29"/>
                                        </p:tgtEl>
                                      </p:cBhvr>
                                    </p:animEffect>
                                    <p:anim calcmode="lin" valueType="num">
                                      <p:cBhvr>
                                        <p:cTn id="78" dur="1000" fill="hold"/>
                                        <p:tgtEl>
                                          <p:spTgt spid="29"/>
                                        </p:tgtEl>
                                        <p:attrNameLst>
                                          <p:attrName>ppt_x</p:attrName>
                                        </p:attrNameLst>
                                      </p:cBhvr>
                                      <p:tavLst>
                                        <p:tav tm="0">
                                          <p:val>
                                            <p:strVal val="#ppt_x"/>
                                          </p:val>
                                        </p:tav>
                                        <p:tav tm="100000">
                                          <p:val>
                                            <p:strVal val="#ppt_x"/>
                                          </p:val>
                                        </p:tav>
                                      </p:tavLst>
                                    </p:anim>
                                    <p:anim calcmode="lin" valueType="num">
                                      <p:cBhvr>
                                        <p:cTn id="79" dur="1000" fill="hold"/>
                                        <p:tgtEl>
                                          <p:spTgt spid="2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1000"/>
                                        <p:tgtEl>
                                          <p:spTgt spid="30"/>
                                        </p:tgtEl>
                                      </p:cBhvr>
                                    </p:animEffect>
                                    <p:anim calcmode="lin" valueType="num">
                                      <p:cBhvr>
                                        <p:cTn id="83" dur="1000" fill="hold"/>
                                        <p:tgtEl>
                                          <p:spTgt spid="30"/>
                                        </p:tgtEl>
                                        <p:attrNameLst>
                                          <p:attrName>ppt_x</p:attrName>
                                        </p:attrNameLst>
                                      </p:cBhvr>
                                      <p:tavLst>
                                        <p:tav tm="0">
                                          <p:val>
                                            <p:strVal val="#ppt_x"/>
                                          </p:val>
                                        </p:tav>
                                        <p:tav tm="100000">
                                          <p:val>
                                            <p:strVal val="#ppt_x"/>
                                          </p:val>
                                        </p:tav>
                                      </p:tavLst>
                                    </p:anim>
                                    <p:anim calcmode="lin" valueType="num">
                                      <p:cBhvr>
                                        <p:cTn id="84" dur="1000" fill="hold"/>
                                        <p:tgtEl>
                                          <p:spTgt spid="3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31"/>
                                        </p:tgtEl>
                                        <p:attrNameLst>
                                          <p:attrName>style.visibility</p:attrName>
                                        </p:attrNameLst>
                                      </p:cBhvr>
                                      <p:to>
                                        <p:strVal val="visible"/>
                                      </p:to>
                                    </p:set>
                                    <p:animEffect transition="in" filter="fade">
                                      <p:cBhvr>
                                        <p:cTn id="87" dur="1000"/>
                                        <p:tgtEl>
                                          <p:spTgt spid="31"/>
                                        </p:tgtEl>
                                      </p:cBhvr>
                                    </p:animEffect>
                                    <p:anim calcmode="lin" valueType="num">
                                      <p:cBhvr>
                                        <p:cTn id="88" dur="1000" fill="hold"/>
                                        <p:tgtEl>
                                          <p:spTgt spid="31"/>
                                        </p:tgtEl>
                                        <p:attrNameLst>
                                          <p:attrName>ppt_x</p:attrName>
                                        </p:attrNameLst>
                                      </p:cBhvr>
                                      <p:tavLst>
                                        <p:tav tm="0">
                                          <p:val>
                                            <p:strVal val="#ppt_x"/>
                                          </p:val>
                                        </p:tav>
                                        <p:tav tm="100000">
                                          <p:val>
                                            <p:strVal val="#ppt_x"/>
                                          </p:val>
                                        </p:tav>
                                      </p:tavLst>
                                    </p:anim>
                                    <p:anim calcmode="lin" valueType="num">
                                      <p:cBhvr>
                                        <p:cTn id="89" dur="1000" fill="hold"/>
                                        <p:tgtEl>
                                          <p:spTgt spid="31"/>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1000"/>
                                        <p:tgtEl>
                                          <p:spTgt spid="32"/>
                                        </p:tgtEl>
                                      </p:cBhvr>
                                    </p:animEffect>
                                    <p:anim calcmode="lin" valueType="num">
                                      <p:cBhvr>
                                        <p:cTn id="93" dur="1000" fill="hold"/>
                                        <p:tgtEl>
                                          <p:spTgt spid="32"/>
                                        </p:tgtEl>
                                        <p:attrNameLst>
                                          <p:attrName>ppt_x</p:attrName>
                                        </p:attrNameLst>
                                      </p:cBhvr>
                                      <p:tavLst>
                                        <p:tav tm="0">
                                          <p:val>
                                            <p:strVal val="#ppt_x"/>
                                          </p:val>
                                        </p:tav>
                                        <p:tav tm="100000">
                                          <p:val>
                                            <p:strVal val="#ppt_x"/>
                                          </p:val>
                                        </p:tav>
                                      </p:tavLst>
                                    </p:anim>
                                    <p:anim calcmode="lin" valueType="num">
                                      <p:cBhvr>
                                        <p:cTn id="94" dur="1000" fill="hold"/>
                                        <p:tgtEl>
                                          <p:spTgt spid="32"/>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33"/>
                                        </p:tgtEl>
                                        <p:attrNameLst>
                                          <p:attrName>style.visibility</p:attrName>
                                        </p:attrNameLst>
                                      </p:cBhvr>
                                      <p:to>
                                        <p:strVal val="visible"/>
                                      </p:to>
                                    </p:set>
                                    <p:animEffect transition="in" filter="fade">
                                      <p:cBhvr>
                                        <p:cTn id="97" dur="1000"/>
                                        <p:tgtEl>
                                          <p:spTgt spid="33"/>
                                        </p:tgtEl>
                                      </p:cBhvr>
                                    </p:animEffect>
                                    <p:anim calcmode="lin" valueType="num">
                                      <p:cBhvr>
                                        <p:cTn id="98" dur="1000" fill="hold"/>
                                        <p:tgtEl>
                                          <p:spTgt spid="33"/>
                                        </p:tgtEl>
                                        <p:attrNameLst>
                                          <p:attrName>ppt_x</p:attrName>
                                        </p:attrNameLst>
                                      </p:cBhvr>
                                      <p:tavLst>
                                        <p:tav tm="0">
                                          <p:val>
                                            <p:strVal val="#ppt_x"/>
                                          </p:val>
                                        </p:tav>
                                        <p:tav tm="100000">
                                          <p:val>
                                            <p:strVal val="#ppt_x"/>
                                          </p:val>
                                        </p:tav>
                                      </p:tavLst>
                                    </p:anim>
                                    <p:anim calcmode="lin" valueType="num">
                                      <p:cBhvr>
                                        <p:cTn id="99" dur="1000" fill="hold"/>
                                        <p:tgtEl>
                                          <p:spTgt spid="33"/>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fade">
                                      <p:cBhvr>
                                        <p:cTn id="102" dur="1000"/>
                                        <p:tgtEl>
                                          <p:spTgt spid="35"/>
                                        </p:tgtEl>
                                      </p:cBhvr>
                                    </p:animEffect>
                                    <p:anim calcmode="lin" valueType="num">
                                      <p:cBhvr>
                                        <p:cTn id="103" dur="1000" fill="hold"/>
                                        <p:tgtEl>
                                          <p:spTgt spid="35"/>
                                        </p:tgtEl>
                                        <p:attrNameLst>
                                          <p:attrName>ppt_x</p:attrName>
                                        </p:attrNameLst>
                                      </p:cBhvr>
                                      <p:tavLst>
                                        <p:tav tm="0">
                                          <p:val>
                                            <p:strVal val="#ppt_x"/>
                                          </p:val>
                                        </p:tav>
                                        <p:tav tm="100000">
                                          <p:val>
                                            <p:strVal val="#ppt_x"/>
                                          </p:val>
                                        </p:tav>
                                      </p:tavLst>
                                    </p:anim>
                                    <p:anim calcmode="lin" valueType="num">
                                      <p:cBhvr>
                                        <p:cTn id="10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7" grpId="0"/>
      <p:bldP spid="19" grpId="0"/>
      <p:bldP spid="20" grpId="0"/>
      <p:bldP spid="21" grpId="0"/>
      <p:bldP spid="23" grpId="0"/>
      <p:bldP spid="29" grpId="0"/>
      <p:bldP spid="30" grpId="0"/>
      <p:bldP spid="31" grpId="0"/>
      <p:bldP spid="32" grpId="0"/>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648555" y="1093187"/>
            <a:ext cx="7846906"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MIX DE PRODUTOS E SERVIÇOS</a:t>
            </a:r>
            <a:endParaRPr lang="pt-BR" sz="4000" dirty="0">
              <a:solidFill>
                <a:schemeClr val="accent6">
                  <a:lumMod val="50000"/>
                </a:schemeClr>
              </a:solidFill>
            </a:endParaRPr>
          </a:p>
        </p:txBody>
      </p:sp>
      <p:sp>
        <p:nvSpPr>
          <p:cNvPr id="5" name="CaixaDeTexto 4"/>
          <p:cNvSpPr txBox="1"/>
          <p:nvPr/>
        </p:nvSpPr>
        <p:spPr>
          <a:xfrm>
            <a:off x="212275" y="1953444"/>
            <a:ext cx="473206" cy="369332"/>
          </a:xfrm>
          <a:prstGeom prst="rect">
            <a:avLst/>
          </a:prstGeom>
          <a:noFill/>
        </p:spPr>
        <p:txBody>
          <a:bodyPr wrap="none" rtlCol="0">
            <a:spAutoFit/>
          </a:bodyPr>
          <a:lstStyle/>
          <a:p>
            <a:pPr marL="285750" indent="-285750">
              <a:buFont typeface="Wingdings" panose="05000000000000000000" pitchFamily="2" charset="2"/>
              <a:buChar char="q"/>
            </a:pPr>
            <a:endParaRPr lang="pt-BR" b="1" dirty="0"/>
          </a:p>
        </p:txBody>
      </p:sp>
      <p:sp>
        <p:nvSpPr>
          <p:cNvPr id="12" name="CaixaDeTexto 11"/>
          <p:cNvSpPr txBox="1"/>
          <p:nvPr/>
        </p:nvSpPr>
        <p:spPr>
          <a:xfrm>
            <a:off x="251520" y="2051556"/>
            <a:ext cx="1786708" cy="369332"/>
          </a:xfrm>
          <a:prstGeom prst="rect">
            <a:avLst/>
          </a:prstGeom>
          <a:noFill/>
        </p:spPr>
        <p:txBody>
          <a:bodyPr wrap="none" rtlCol="0">
            <a:spAutoFit/>
          </a:bodyPr>
          <a:lstStyle/>
          <a:p>
            <a:pPr marL="285750" indent="-285750">
              <a:buFont typeface="Wingdings" panose="05000000000000000000" pitchFamily="2" charset="2"/>
              <a:buChar char="q"/>
            </a:pPr>
            <a:r>
              <a:rPr lang="pt-BR" b="1" dirty="0" smtClean="0"/>
              <a:t>Cardápio III</a:t>
            </a:r>
          </a:p>
        </p:txBody>
      </p:sp>
      <p:sp>
        <p:nvSpPr>
          <p:cNvPr id="2" name="Retângulo 1"/>
          <p:cNvSpPr/>
          <p:nvPr/>
        </p:nvSpPr>
        <p:spPr>
          <a:xfrm>
            <a:off x="1745112" y="2420888"/>
            <a:ext cx="3022423" cy="4104456"/>
          </a:xfrm>
          <a:prstGeom prst="rect">
            <a:avLst/>
          </a:prstGeom>
          <a:blipFill>
            <a:blip r:embed="rId4">
              <a:extLst>
                <a:ext uri="{BEBA8EAE-BF5A-486C-A8C5-ECC9F3942E4B}">
                  <a14:imgProps xmlns:a14="http://schemas.microsoft.com/office/drawing/2010/main">
                    <a14:imgLayer r:embed="rId5">
                      <a14:imgEffect>
                        <a14:sharpenSoften amount="25000"/>
                      </a14:imgEffect>
                      <a14:imgEffect>
                        <a14:saturation sat="0"/>
                      </a14:imgEffect>
                      <a14:imgEffect>
                        <a14:brightnessContrast bright="-20000" contrast="-40000"/>
                      </a14:imgEffect>
                    </a14:imgLayer>
                  </a14:imgProps>
                </a:ext>
              </a:extLst>
            </a:blip>
            <a:tile tx="0" ty="0" sx="100000" sy="100000" flip="none" algn="tl"/>
          </a:blipFill>
          <a:ln>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4816698" y="2420888"/>
            <a:ext cx="3022423" cy="4104456"/>
          </a:xfrm>
          <a:prstGeom prst="rect">
            <a:avLst/>
          </a:prstGeom>
          <a:blipFill>
            <a:blip r:embed="rId4">
              <a:extLst>
                <a:ext uri="{BEBA8EAE-BF5A-486C-A8C5-ECC9F3942E4B}">
                  <a14:imgProps xmlns:a14="http://schemas.microsoft.com/office/drawing/2010/main">
                    <a14:imgLayer r:embed="rId5">
                      <a14:imgEffect>
                        <a14:sharpenSoften amount="25000"/>
                      </a14:imgEffect>
                      <a14:imgEffect>
                        <a14:saturation sat="0"/>
                      </a14:imgEffect>
                      <a14:imgEffect>
                        <a14:brightnessContrast bright="-20000" contrast="-40000"/>
                      </a14:imgEffect>
                    </a14:imgLayer>
                  </a14:imgProps>
                </a:ext>
              </a:extLst>
            </a:blip>
            <a:tile tx="0" ty="0" sx="100000" sy="100000" flip="none" algn="tl"/>
          </a:blipFill>
          <a:ln>
            <a:solidFill>
              <a:schemeClr val="accent2"/>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5597581" y="2484478"/>
            <a:ext cx="1460656" cy="523220"/>
          </a:xfrm>
          <a:prstGeom prst="rect">
            <a:avLst/>
          </a:prstGeom>
        </p:spPr>
        <p:txBody>
          <a:bodyPr wrap="none">
            <a:spAutoFit/>
          </a:bodyPr>
          <a:lstStyle/>
          <a:p>
            <a:pPr lvl="0" algn="ctr"/>
            <a:r>
              <a:rPr lang="pt-BR" sz="2800" b="1" dirty="0" smtClean="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rPr>
              <a:t>Sobremesas</a:t>
            </a:r>
            <a:endParaRPr lang="pt-BR" sz="2800" b="1" dirty="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endParaRPr>
          </a:p>
        </p:txBody>
      </p:sp>
      <p:sp>
        <p:nvSpPr>
          <p:cNvPr id="9" name="Retângulo 8"/>
          <p:cNvSpPr/>
          <p:nvPr/>
        </p:nvSpPr>
        <p:spPr>
          <a:xfrm>
            <a:off x="2685307" y="2439938"/>
            <a:ext cx="1143262" cy="523220"/>
          </a:xfrm>
          <a:prstGeom prst="rect">
            <a:avLst/>
          </a:prstGeom>
        </p:spPr>
        <p:txBody>
          <a:bodyPr wrap="none">
            <a:spAutoFit/>
          </a:bodyPr>
          <a:lstStyle/>
          <a:p>
            <a:pPr lvl="0" algn="ctr"/>
            <a:r>
              <a:rPr lang="pt-BR" sz="2800" b="1" dirty="0" smtClean="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rPr>
              <a:t>Porções</a:t>
            </a:r>
            <a:endParaRPr lang="pt-BR" sz="2800" b="1" dirty="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endParaRPr>
          </a:p>
        </p:txBody>
      </p:sp>
      <p:pic>
        <p:nvPicPr>
          <p:cNvPr id="3" name="Imagem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87290" y="3140968"/>
            <a:ext cx="1676598" cy="1102372"/>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6" name="Imagem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2731" y="4770397"/>
            <a:ext cx="1662081" cy="1106875"/>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7" name="Image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6983" y="3068960"/>
            <a:ext cx="1281361" cy="1116124"/>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pic>
        <p:nvPicPr>
          <p:cNvPr id="11" name="Imagem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3932" y="4806190"/>
            <a:ext cx="1231422" cy="857227"/>
          </a:xfrm>
          <a:prstGeom prst="rect">
            <a:avLst/>
          </a:prstGeom>
          <a:ln w="38100" cap="sq">
            <a:solidFill>
              <a:schemeClr val="accent2"/>
            </a:solidFill>
            <a:prstDash val="solid"/>
            <a:miter lim="800000"/>
          </a:ln>
          <a:effectLst>
            <a:outerShdw blurRad="50800" dist="38100" dir="2700000" algn="tl" rotWithShape="0">
              <a:srgbClr val="000000">
                <a:alpha val="43000"/>
              </a:srgbClr>
            </a:outerShdw>
          </a:effectLst>
        </p:spPr>
      </p:pic>
      <p:sp>
        <p:nvSpPr>
          <p:cNvPr id="16" name="Retângulo 15"/>
          <p:cNvSpPr/>
          <p:nvPr/>
        </p:nvSpPr>
        <p:spPr>
          <a:xfrm>
            <a:off x="1959193" y="4273203"/>
            <a:ext cx="1532792" cy="461665"/>
          </a:xfrm>
          <a:prstGeom prst="rect">
            <a:avLst/>
          </a:prstGeom>
        </p:spPr>
        <p:txBody>
          <a:bodyPr wrap="none">
            <a:spAutoFit/>
          </a:bodyPr>
          <a:lstStyle/>
          <a:p>
            <a:pPr lvl="0"/>
            <a:r>
              <a:rPr lang="pt-BR" sz="2400" b="1" dirty="0" smtClean="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rPr>
              <a:t>Amargossauro</a:t>
            </a:r>
            <a:endParaRPr lang="pt-BR" sz="2400" b="1" dirty="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endParaRPr>
          </a:p>
        </p:txBody>
      </p:sp>
      <p:sp>
        <p:nvSpPr>
          <p:cNvPr id="17" name="Retângulo 16"/>
          <p:cNvSpPr/>
          <p:nvPr/>
        </p:nvSpPr>
        <p:spPr>
          <a:xfrm>
            <a:off x="3213743" y="5910138"/>
            <a:ext cx="1109599" cy="461665"/>
          </a:xfrm>
          <a:prstGeom prst="rect">
            <a:avLst/>
          </a:prstGeom>
        </p:spPr>
        <p:txBody>
          <a:bodyPr wrap="none">
            <a:spAutoFit/>
          </a:bodyPr>
          <a:lstStyle/>
          <a:p>
            <a:pPr lvl="0"/>
            <a:r>
              <a:rPr lang="pt-BR" sz="2400" b="1" dirty="0" smtClean="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rPr>
              <a:t>Piterotata</a:t>
            </a:r>
            <a:endParaRPr lang="pt-BR" sz="2400" b="1" dirty="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endParaRPr>
          </a:p>
        </p:txBody>
      </p:sp>
      <p:sp>
        <p:nvSpPr>
          <p:cNvPr id="18" name="Retângulo 17"/>
          <p:cNvSpPr/>
          <p:nvPr/>
        </p:nvSpPr>
        <p:spPr>
          <a:xfrm>
            <a:off x="6245354" y="4206788"/>
            <a:ext cx="1625766" cy="461665"/>
          </a:xfrm>
          <a:prstGeom prst="rect">
            <a:avLst/>
          </a:prstGeom>
        </p:spPr>
        <p:txBody>
          <a:bodyPr wrap="none">
            <a:spAutoFit/>
          </a:bodyPr>
          <a:lstStyle/>
          <a:p>
            <a:pPr lvl="0" algn="ctr"/>
            <a:r>
              <a:rPr lang="pt-BR" sz="2400" b="1" dirty="0" smtClean="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rPr>
              <a:t>Petit Caverna</a:t>
            </a:r>
            <a:endParaRPr lang="pt-BR" sz="2400" b="1" dirty="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endParaRPr>
          </a:p>
        </p:txBody>
      </p:sp>
      <p:sp>
        <p:nvSpPr>
          <p:cNvPr id="19" name="Retângulo 18"/>
          <p:cNvSpPr/>
          <p:nvPr/>
        </p:nvSpPr>
        <p:spPr>
          <a:xfrm>
            <a:off x="5181443" y="5702993"/>
            <a:ext cx="896399" cy="461665"/>
          </a:xfrm>
          <a:prstGeom prst="rect">
            <a:avLst/>
          </a:prstGeom>
        </p:spPr>
        <p:txBody>
          <a:bodyPr wrap="none">
            <a:spAutoFit/>
          </a:bodyPr>
          <a:lstStyle/>
          <a:p>
            <a:pPr lvl="0" algn="ctr"/>
            <a:r>
              <a:rPr lang="pt-BR" sz="2400" b="1" dirty="0" smtClean="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rPr>
              <a:t>Sorvete</a:t>
            </a:r>
            <a:endParaRPr lang="pt-BR" sz="2400" b="1" dirty="0">
              <a:ln w="6350">
                <a:solidFill>
                  <a:schemeClr val="bg1"/>
                </a:solidFill>
              </a:ln>
              <a:solidFill>
                <a:srgbClr val="C00000"/>
              </a:solidFill>
              <a:effectLst>
                <a:outerShdw blurRad="50800" dist="38100" dir="5400000" algn="t" rotWithShape="0">
                  <a:prstClr val="black">
                    <a:alpha val="40000"/>
                  </a:prstClr>
                </a:outerShdw>
              </a:effectLst>
              <a:latin typeface="prehistoric" pitchFamily="2" charset="0"/>
            </a:endParaRPr>
          </a:p>
        </p:txBody>
      </p:sp>
    </p:spTree>
    <p:extLst>
      <p:ext uri="{BB962C8B-B14F-4D97-AF65-F5344CB8AC3E}">
        <p14:creationId xmlns:p14="http://schemas.microsoft.com/office/powerpoint/2010/main" val="376504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1000"/>
                                        <p:tgtEl>
                                          <p:spTgt spid="17"/>
                                        </p:tgtEl>
                                      </p:cBhvr>
                                    </p:animEffect>
                                    <p:anim calcmode="lin" valueType="num">
                                      <p:cBhvr>
                                        <p:cTn id="53" dur="1000" fill="hold"/>
                                        <p:tgtEl>
                                          <p:spTgt spid="17"/>
                                        </p:tgtEl>
                                        <p:attrNameLst>
                                          <p:attrName>ppt_x</p:attrName>
                                        </p:attrNameLst>
                                      </p:cBhvr>
                                      <p:tavLst>
                                        <p:tav tm="0">
                                          <p:val>
                                            <p:strVal val="#ppt_x"/>
                                          </p:val>
                                        </p:tav>
                                        <p:tav tm="100000">
                                          <p:val>
                                            <p:strVal val="#ppt_x"/>
                                          </p:val>
                                        </p:tav>
                                      </p:tavLst>
                                    </p:anim>
                                    <p:anim calcmode="lin" valueType="num">
                                      <p:cBhvr>
                                        <p:cTn id="54" dur="1000" fill="hold"/>
                                        <p:tgtEl>
                                          <p:spTgt spid="17"/>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1000"/>
                                        <p:tgtEl>
                                          <p:spTgt spid="19"/>
                                        </p:tgtEl>
                                      </p:cBhvr>
                                    </p:animEffect>
                                    <p:anim calcmode="lin" valueType="num">
                                      <p:cBhvr>
                                        <p:cTn id="63" dur="1000" fill="hold"/>
                                        <p:tgtEl>
                                          <p:spTgt spid="19"/>
                                        </p:tgtEl>
                                        <p:attrNameLst>
                                          <p:attrName>ppt_x</p:attrName>
                                        </p:attrNameLst>
                                      </p:cBhvr>
                                      <p:tavLst>
                                        <p:tav tm="0">
                                          <p:val>
                                            <p:strVal val="#ppt_x"/>
                                          </p:val>
                                        </p:tav>
                                        <p:tav tm="100000">
                                          <p:val>
                                            <p:strVal val="#ppt_x"/>
                                          </p:val>
                                        </p:tav>
                                      </p:tavLst>
                                    </p:anim>
                                    <p:anim calcmode="lin" valueType="num">
                                      <p:cBhvr>
                                        <p:cTn id="6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8" grpId="0"/>
      <p:bldP spid="9" grpId="0"/>
      <p:bldP spid="16" grpId="0"/>
      <p:bldP spid="17" grpId="0"/>
      <p:bldP spid="18"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629940" y="1093187"/>
            <a:ext cx="7884131"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MIX DE PRODUTOS E SERVIÇOS</a:t>
            </a:r>
            <a:endParaRPr lang="pt-BR" sz="4000" dirty="0">
              <a:solidFill>
                <a:schemeClr val="accent6">
                  <a:lumMod val="50000"/>
                </a:schemeClr>
              </a:solidFill>
            </a:endParaRPr>
          </a:p>
        </p:txBody>
      </p:sp>
      <p:sp>
        <p:nvSpPr>
          <p:cNvPr id="5" name="CaixaDeTexto 4"/>
          <p:cNvSpPr txBox="1"/>
          <p:nvPr/>
        </p:nvSpPr>
        <p:spPr>
          <a:xfrm>
            <a:off x="395536" y="2094900"/>
            <a:ext cx="849913" cy="369332"/>
          </a:xfrm>
          <a:prstGeom prst="rect">
            <a:avLst/>
          </a:prstGeom>
          <a:noFill/>
        </p:spPr>
        <p:txBody>
          <a:bodyPr wrap="none" rtlCol="0">
            <a:spAutoFit/>
          </a:bodyPr>
          <a:lstStyle/>
          <a:p>
            <a:pPr marL="285750" indent="-285750">
              <a:buFont typeface="Wingdings" pitchFamily="2" charset="2"/>
              <a:buChar char="q"/>
            </a:pPr>
            <a:r>
              <a:rPr lang="pt-BR" b="1" dirty="0" smtClean="0"/>
              <a:t>Bar</a:t>
            </a:r>
            <a:endParaRPr lang="pt-BR" b="1" dirty="0"/>
          </a:p>
        </p:txBody>
      </p:sp>
      <p:pic>
        <p:nvPicPr>
          <p:cNvPr id="2" name="Imagem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4785" y="2672424"/>
            <a:ext cx="7254427" cy="3235424"/>
          </a:xfrm>
          <a:prstGeom prst="roundRect">
            <a:avLst>
              <a:gd name="adj" fmla="val 16667"/>
            </a:avLst>
          </a:prstGeom>
          <a:ln>
            <a:noFill/>
          </a:ln>
          <a:effectLst>
            <a:outerShdw blurRad="50800" dist="38100" dir="2700000" algn="t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37046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944712" y="1093187"/>
            <a:ext cx="5254576"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IDENTIDADE VISUAL</a:t>
            </a:r>
            <a:endParaRPr lang="pt-BR" sz="4000" dirty="0">
              <a:solidFill>
                <a:schemeClr val="accent6">
                  <a:lumMod val="50000"/>
                </a:schemeClr>
              </a:solidFill>
            </a:endParaRPr>
          </a:p>
        </p:txBody>
      </p:sp>
      <p:sp>
        <p:nvSpPr>
          <p:cNvPr id="5" name="CaixaDeTexto 4"/>
          <p:cNvSpPr txBox="1"/>
          <p:nvPr/>
        </p:nvSpPr>
        <p:spPr>
          <a:xfrm>
            <a:off x="179512" y="2312523"/>
            <a:ext cx="8583416" cy="1477328"/>
          </a:xfrm>
          <a:prstGeom prst="rect">
            <a:avLst/>
          </a:prstGeom>
          <a:noFill/>
        </p:spPr>
        <p:txBody>
          <a:bodyPr wrap="square" rtlCol="0">
            <a:spAutoFit/>
          </a:bodyPr>
          <a:lstStyle/>
          <a:p>
            <a:r>
              <a:rPr lang="pt-BR" dirty="0" smtClean="0"/>
              <a:t> - Há estudos que mencionam um jogo, na Polinésia , chamado de “Ula Maika”, tido como a origem do boliche.</a:t>
            </a:r>
          </a:p>
          <a:p>
            <a:endParaRPr lang="pt-BR" dirty="0"/>
          </a:p>
          <a:p>
            <a:r>
              <a:rPr lang="pt-BR" dirty="0" smtClean="0"/>
              <a:t>- Segundo historiadores, trata-se de um dos mais antigos esportes de bolas arremessadas, sendo considerado como irmão do bocha.</a:t>
            </a:r>
            <a:endParaRPr lang="pt-BR" dirty="0"/>
          </a:p>
        </p:txBody>
      </p:sp>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01638" y="3789040"/>
            <a:ext cx="4361289" cy="2708919"/>
          </a:xfrm>
          <a:prstGeom prst="round2DiagRect">
            <a:avLst>
              <a:gd name="adj1" fmla="val 16667"/>
              <a:gd name="adj2" fmla="val 0"/>
            </a:avLst>
          </a:prstGeom>
          <a:ln w="9525">
            <a:solidFill>
              <a:schemeClr val="tx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CaixaDeTexto 1"/>
          <p:cNvSpPr txBox="1"/>
          <p:nvPr/>
        </p:nvSpPr>
        <p:spPr>
          <a:xfrm>
            <a:off x="323528" y="1920927"/>
            <a:ext cx="2480807" cy="677108"/>
          </a:xfrm>
          <a:prstGeom prst="rect">
            <a:avLst/>
          </a:prstGeom>
          <a:noFill/>
        </p:spPr>
        <p:txBody>
          <a:bodyPr wrap="none" rtlCol="0">
            <a:spAutoFit/>
          </a:bodyPr>
          <a:lstStyle/>
          <a:p>
            <a:pPr marL="285750" indent="-285750">
              <a:buFont typeface="Wingdings" panose="05000000000000000000" pitchFamily="2" charset="2"/>
              <a:buChar char="q"/>
            </a:pPr>
            <a:r>
              <a:rPr lang="pt-BR" sz="2000" b="1" dirty="0" smtClean="0"/>
              <a:t>Defesa do nome:</a:t>
            </a:r>
          </a:p>
          <a:p>
            <a:endParaRPr lang="pt-BR" dirty="0"/>
          </a:p>
        </p:txBody>
      </p:sp>
    </p:spTree>
    <p:extLst>
      <p:ext uri="{BB962C8B-B14F-4D97-AF65-F5344CB8AC3E}">
        <p14:creationId xmlns:p14="http://schemas.microsoft.com/office/powerpoint/2010/main" val="2096229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944712" y="1093187"/>
            <a:ext cx="5254576"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IDENTIDADE VISUAL</a:t>
            </a:r>
            <a:endParaRPr lang="pt-BR" sz="4000" dirty="0">
              <a:solidFill>
                <a:schemeClr val="accent6">
                  <a:lumMod val="50000"/>
                </a:schemeClr>
              </a:solidFill>
            </a:endParaRPr>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3292" y="1900651"/>
            <a:ext cx="5237417" cy="5947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622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944712" y="1093187"/>
            <a:ext cx="5254576"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IDENTIDADE VISUAL</a:t>
            </a:r>
            <a:endParaRPr lang="pt-BR" sz="4000" dirty="0">
              <a:solidFill>
                <a:schemeClr val="accent6">
                  <a:lumMod val="50000"/>
                </a:schemeClr>
              </a:solidFill>
            </a:endParaRPr>
          </a:p>
        </p:txBody>
      </p:sp>
      <p:sp>
        <p:nvSpPr>
          <p:cNvPr id="2" name="CaixaDeTexto 1"/>
          <p:cNvSpPr txBox="1"/>
          <p:nvPr/>
        </p:nvSpPr>
        <p:spPr>
          <a:xfrm>
            <a:off x="1763688" y="2564904"/>
            <a:ext cx="184731" cy="369332"/>
          </a:xfrm>
          <a:prstGeom prst="rect">
            <a:avLst/>
          </a:prstGeom>
          <a:noFill/>
        </p:spPr>
        <p:txBody>
          <a:bodyPr wrap="none" rtlCol="0">
            <a:spAutoFit/>
          </a:bodyPr>
          <a:lstStyle/>
          <a:p>
            <a:endParaRPr lang="pt-BR" dirty="0"/>
          </a:p>
        </p:txBody>
      </p:sp>
      <p:sp>
        <p:nvSpPr>
          <p:cNvPr id="3" name="CaixaDeTexto 2"/>
          <p:cNvSpPr txBox="1"/>
          <p:nvPr/>
        </p:nvSpPr>
        <p:spPr>
          <a:xfrm>
            <a:off x="395536" y="2074883"/>
            <a:ext cx="8352928" cy="1200329"/>
          </a:xfrm>
          <a:prstGeom prst="rect">
            <a:avLst/>
          </a:prstGeom>
          <a:noFill/>
        </p:spPr>
        <p:txBody>
          <a:bodyPr wrap="square" rtlCol="0">
            <a:spAutoFit/>
          </a:bodyPr>
          <a:lstStyle/>
          <a:p>
            <a:r>
              <a:rPr lang="pt-BR" dirty="0" smtClean="0"/>
              <a:t>- A escolha do nome surgiu pelo fato da palavra “ula maika” representar um dos primeiros nomes dado ao boliche, remetendo assim ao passado, e por ser tratar de uma empresa onde a principal atividade é o boliche, o diferencial se destaca através do ambiente temático cuja o próprio nome enfatiza (algo antigo, bruto). </a:t>
            </a:r>
            <a:endParaRPr lang="pt-BR" dirty="0"/>
          </a:p>
        </p:txBody>
      </p:sp>
      <p:pic>
        <p:nvPicPr>
          <p:cNvPr id="5" name="Imagem 4"/>
          <p:cNvPicPr>
            <a:picLocks noChangeAspect="1"/>
          </p:cNvPicPr>
          <p:nvPr/>
        </p:nvPicPr>
        <p:blipFill>
          <a:blip r:embed="rId4"/>
          <a:stretch>
            <a:fillRect/>
          </a:stretch>
        </p:blipFill>
        <p:spPr>
          <a:xfrm>
            <a:off x="448443" y="3573016"/>
            <a:ext cx="3816424" cy="18338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m 5"/>
          <p:cNvPicPr>
            <a:picLocks noChangeAspect="1"/>
          </p:cNvPicPr>
          <p:nvPr/>
        </p:nvPicPr>
        <p:blipFill rotWithShape="1">
          <a:blip r:embed="rId5"/>
          <a:srcRect l="2016" t="7299" r="-1"/>
          <a:stretch/>
        </p:blipFill>
        <p:spPr>
          <a:xfrm>
            <a:off x="4572000" y="4313434"/>
            <a:ext cx="4062390" cy="198829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20527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ixaDeTexto 4"/>
          <p:cNvSpPr txBox="1"/>
          <p:nvPr/>
        </p:nvSpPr>
        <p:spPr>
          <a:xfrm>
            <a:off x="4124976" y="2212029"/>
            <a:ext cx="4608512" cy="1200329"/>
          </a:xfrm>
          <a:prstGeom prst="rect">
            <a:avLst/>
          </a:prstGeom>
          <a:noFill/>
        </p:spPr>
        <p:txBody>
          <a:bodyPr wrap="square" rtlCol="0">
            <a:spAutoFit/>
          </a:bodyPr>
          <a:lstStyle/>
          <a:p>
            <a:r>
              <a:rPr lang="pt-BR" dirty="0" smtClean="0"/>
              <a:t>O branco revela pureza, inocência, sinceridade e limpeza; transmite ideia de frescor e calma. Combinado com outras cores proporciona harmonia. </a:t>
            </a:r>
          </a:p>
        </p:txBody>
      </p:sp>
      <p:sp>
        <p:nvSpPr>
          <p:cNvPr id="4" name="CaixaDeTexto 3"/>
          <p:cNvSpPr txBox="1"/>
          <p:nvPr/>
        </p:nvSpPr>
        <p:spPr>
          <a:xfrm>
            <a:off x="1944712" y="1093187"/>
            <a:ext cx="5254576"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IDENTIDADE VISUAL</a:t>
            </a:r>
            <a:endParaRPr lang="pt-BR" sz="4000" dirty="0">
              <a:solidFill>
                <a:schemeClr val="accent6">
                  <a:lumMod val="50000"/>
                </a:schemeClr>
              </a:solidFill>
            </a:endParaRPr>
          </a:p>
        </p:txBody>
      </p:sp>
      <p:sp>
        <p:nvSpPr>
          <p:cNvPr id="7" name="CaixaDeTexto 6"/>
          <p:cNvSpPr txBox="1"/>
          <p:nvPr/>
        </p:nvSpPr>
        <p:spPr>
          <a:xfrm>
            <a:off x="1331640" y="2709789"/>
            <a:ext cx="2577312" cy="646331"/>
          </a:xfrm>
          <a:prstGeom prst="rect">
            <a:avLst/>
          </a:prstGeom>
          <a:noFill/>
        </p:spPr>
        <p:txBody>
          <a:bodyPr wrap="square" rtlCol="0">
            <a:spAutoFit/>
          </a:bodyPr>
          <a:lstStyle/>
          <a:p>
            <a:r>
              <a:rPr lang="pt-BR" b="1" dirty="0" smtClean="0"/>
              <a:t>Branco</a:t>
            </a:r>
          </a:p>
          <a:p>
            <a:r>
              <a:rPr lang="pt-BR" dirty="0" smtClean="0"/>
              <a:t>RGB (255º – 255</a:t>
            </a:r>
            <a:r>
              <a:rPr lang="pt-BR" dirty="0"/>
              <a:t>º</a:t>
            </a:r>
            <a:r>
              <a:rPr lang="pt-BR" dirty="0" smtClean="0"/>
              <a:t>– 255º)</a:t>
            </a:r>
          </a:p>
        </p:txBody>
      </p:sp>
      <p:sp>
        <p:nvSpPr>
          <p:cNvPr id="9" name="CaixaDeTexto 8"/>
          <p:cNvSpPr txBox="1"/>
          <p:nvPr/>
        </p:nvSpPr>
        <p:spPr>
          <a:xfrm>
            <a:off x="308847" y="2011974"/>
            <a:ext cx="4622898" cy="400110"/>
          </a:xfrm>
          <a:prstGeom prst="rect">
            <a:avLst/>
          </a:prstGeom>
          <a:noFill/>
        </p:spPr>
        <p:txBody>
          <a:bodyPr wrap="square" rtlCol="0">
            <a:spAutoFit/>
          </a:bodyPr>
          <a:lstStyle/>
          <a:p>
            <a:pPr marL="457200" indent="-457200">
              <a:buFont typeface="Wingdings" panose="05000000000000000000" pitchFamily="2" charset="2"/>
              <a:buChar char="q"/>
            </a:pPr>
            <a:r>
              <a:rPr lang="pt-BR" sz="2000" b="1" dirty="0" smtClean="0"/>
              <a:t>Padronização de Cores:</a:t>
            </a:r>
            <a:endParaRPr lang="pt-BR" sz="2000" b="1" dirty="0"/>
          </a:p>
        </p:txBody>
      </p:sp>
      <p:sp>
        <p:nvSpPr>
          <p:cNvPr id="10" name="CaixaDeTexto 9"/>
          <p:cNvSpPr txBox="1"/>
          <p:nvPr/>
        </p:nvSpPr>
        <p:spPr>
          <a:xfrm>
            <a:off x="4103948" y="3461124"/>
            <a:ext cx="4608512" cy="1477328"/>
          </a:xfrm>
          <a:prstGeom prst="rect">
            <a:avLst/>
          </a:prstGeom>
          <a:noFill/>
        </p:spPr>
        <p:txBody>
          <a:bodyPr wrap="square" rtlCol="0">
            <a:spAutoFit/>
          </a:bodyPr>
          <a:lstStyle/>
          <a:p>
            <a:r>
              <a:rPr lang="pt-BR" dirty="0">
                <a:solidFill>
                  <a:schemeClr val="bg1"/>
                </a:solidFill>
              </a:rPr>
              <a:t>A mais poderosa e neutra das cores, o preto é associado à </a:t>
            </a:r>
            <a:r>
              <a:rPr lang="pt-BR" dirty="0" smtClean="0">
                <a:solidFill>
                  <a:schemeClr val="bg1"/>
                </a:solidFill>
              </a:rPr>
              <a:t>força.</a:t>
            </a:r>
            <a:r>
              <a:rPr lang="pt-BR" dirty="0">
                <a:solidFill>
                  <a:schemeClr val="bg1"/>
                </a:solidFill>
              </a:rPr>
              <a:t> Uma cor versátil, sugere mistério e </a:t>
            </a:r>
            <a:r>
              <a:rPr lang="pt-BR" dirty="0" smtClean="0">
                <a:solidFill>
                  <a:schemeClr val="bg1"/>
                </a:solidFill>
              </a:rPr>
              <a:t>curiosidade. Mas </a:t>
            </a:r>
            <a:r>
              <a:rPr lang="pt-BR" dirty="0">
                <a:solidFill>
                  <a:schemeClr val="bg1"/>
                </a:solidFill>
              </a:rPr>
              <a:t>sua neutralidade permite que a combinação com outras cores reflitam em diferentes </a:t>
            </a:r>
            <a:r>
              <a:rPr lang="pt-BR" dirty="0" smtClean="0">
                <a:solidFill>
                  <a:schemeClr val="bg1"/>
                </a:solidFill>
              </a:rPr>
              <a:t>simbologias.</a:t>
            </a:r>
          </a:p>
        </p:txBody>
      </p:sp>
      <p:sp>
        <p:nvSpPr>
          <p:cNvPr id="2" name="CaixaDeTexto 1"/>
          <p:cNvSpPr txBox="1"/>
          <p:nvPr/>
        </p:nvSpPr>
        <p:spPr>
          <a:xfrm>
            <a:off x="1346616" y="3969464"/>
            <a:ext cx="2185510" cy="646331"/>
          </a:xfrm>
          <a:prstGeom prst="rect">
            <a:avLst/>
          </a:prstGeom>
          <a:noFill/>
        </p:spPr>
        <p:txBody>
          <a:bodyPr wrap="square" rtlCol="0">
            <a:spAutoFit/>
          </a:bodyPr>
          <a:lstStyle/>
          <a:p>
            <a:r>
              <a:rPr lang="pt-BR" b="1" dirty="0" smtClean="0">
                <a:solidFill>
                  <a:schemeClr val="bg1"/>
                </a:solidFill>
              </a:rPr>
              <a:t>Preto</a:t>
            </a:r>
          </a:p>
          <a:p>
            <a:r>
              <a:rPr lang="pt-BR" dirty="0" smtClean="0">
                <a:solidFill>
                  <a:schemeClr val="bg1"/>
                </a:solidFill>
              </a:rPr>
              <a:t>RGB (0º – 0º – 0º)</a:t>
            </a:r>
            <a:endParaRPr lang="pt-BR" dirty="0">
              <a:solidFill>
                <a:schemeClr val="bg1"/>
              </a:solidFill>
            </a:endParaRPr>
          </a:p>
        </p:txBody>
      </p:sp>
      <p:sp>
        <p:nvSpPr>
          <p:cNvPr id="3" name="Lágrima 2"/>
          <p:cNvSpPr/>
          <p:nvPr/>
        </p:nvSpPr>
        <p:spPr>
          <a:xfrm>
            <a:off x="683568" y="2852936"/>
            <a:ext cx="432048" cy="360040"/>
          </a:xfrm>
          <a:prstGeom prst="teardrop">
            <a:avLst/>
          </a:prstGeom>
          <a:solidFill>
            <a:schemeClr val="tx1"/>
          </a:solidFill>
          <a:ln>
            <a:solidFill>
              <a:schemeClr val="tx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 name="Lágrima 11"/>
          <p:cNvSpPr/>
          <p:nvPr/>
        </p:nvSpPr>
        <p:spPr>
          <a:xfrm>
            <a:off x="683568" y="4115523"/>
            <a:ext cx="432048" cy="360040"/>
          </a:xfrm>
          <a:prstGeom prst="teardrop">
            <a:avLst/>
          </a:prstGeom>
          <a:solidFill>
            <a:schemeClr val="bg1"/>
          </a:solidFill>
          <a:ln>
            <a:solidFill>
              <a:schemeClr val="bg1"/>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Lágrima 12"/>
          <p:cNvSpPr/>
          <p:nvPr/>
        </p:nvSpPr>
        <p:spPr>
          <a:xfrm>
            <a:off x="683568" y="5446965"/>
            <a:ext cx="432048" cy="360040"/>
          </a:xfrm>
          <a:prstGeom prst="teardrop">
            <a:avLst/>
          </a:prstGeom>
          <a:solidFill>
            <a:schemeClr val="accent3"/>
          </a:solidFill>
          <a:ln>
            <a:solidFill>
              <a:schemeClr val="accent4"/>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p:cNvSpPr txBox="1"/>
          <p:nvPr/>
        </p:nvSpPr>
        <p:spPr>
          <a:xfrm>
            <a:off x="1346616" y="5302949"/>
            <a:ext cx="2649320" cy="646331"/>
          </a:xfrm>
          <a:prstGeom prst="rect">
            <a:avLst/>
          </a:prstGeom>
          <a:noFill/>
        </p:spPr>
        <p:txBody>
          <a:bodyPr wrap="square" rtlCol="0">
            <a:spAutoFit/>
          </a:bodyPr>
          <a:lstStyle/>
          <a:p>
            <a:r>
              <a:rPr lang="pt-BR" b="1" dirty="0" smtClean="0">
                <a:solidFill>
                  <a:schemeClr val="tx1">
                    <a:lumMod val="85000"/>
                  </a:schemeClr>
                </a:solidFill>
              </a:rPr>
              <a:t>Cinza</a:t>
            </a:r>
          </a:p>
          <a:p>
            <a:r>
              <a:rPr lang="pt-BR" dirty="0" smtClean="0">
                <a:solidFill>
                  <a:schemeClr val="tx1">
                    <a:lumMod val="85000"/>
                  </a:schemeClr>
                </a:solidFill>
              </a:rPr>
              <a:t>RGB (190º - 190º - 190º)</a:t>
            </a:r>
            <a:endParaRPr lang="pt-BR" dirty="0">
              <a:solidFill>
                <a:schemeClr val="tx1">
                  <a:lumMod val="85000"/>
                </a:schemeClr>
              </a:solidFill>
            </a:endParaRPr>
          </a:p>
        </p:txBody>
      </p:sp>
      <p:sp>
        <p:nvSpPr>
          <p:cNvPr id="17" name="CaixaDeTexto 16"/>
          <p:cNvSpPr txBox="1"/>
          <p:nvPr/>
        </p:nvSpPr>
        <p:spPr>
          <a:xfrm>
            <a:off x="4103948" y="4938452"/>
            <a:ext cx="4824536" cy="1754326"/>
          </a:xfrm>
          <a:prstGeom prst="rect">
            <a:avLst/>
          </a:prstGeom>
          <a:noFill/>
        </p:spPr>
        <p:txBody>
          <a:bodyPr wrap="square" rtlCol="0">
            <a:spAutoFit/>
          </a:bodyPr>
          <a:lstStyle/>
          <a:p>
            <a:r>
              <a:rPr lang="pt-BR" dirty="0">
                <a:solidFill>
                  <a:schemeClr val="tx1">
                    <a:lumMod val="85000"/>
                  </a:schemeClr>
                </a:solidFill>
              </a:rPr>
              <a:t>A soma do branco e do preto resultam em outra cor neutra, o cinza. Sua principal utilização é para ressaltar outras cores, mas é associado à tecnologia e universo corporativo. Conservador, moderno, formal, sólido, o cinza é flexível e agradável.</a:t>
            </a:r>
          </a:p>
        </p:txBody>
      </p:sp>
    </p:spTree>
    <p:extLst>
      <p:ext uri="{BB962C8B-B14F-4D97-AF65-F5344CB8AC3E}">
        <p14:creationId xmlns:p14="http://schemas.microsoft.com/office/powerpoint/2010/main" val="3872413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2" grpId="0"/>
      <p:bldP spid="3" grpId="0" animBg="1"/>
      <p:bldP spid="12" grpId="0" animBg="1"/>
      <p:bldP spid="13" grpId="0" animBg="1"/>
      <p:bldP spid="11"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260474" y="1093187"/>
            <a:ext cx="2623054"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SUMÁRIO</a:t>
            </a:r>
            <a:endParaRPr lang="pt-BR" sz="4000" dirty="0">
              <a:solidFill>
                <a:schemeClr val="accent6">
                  <a:lumMod val="50000"/>
                </a:schemeClr>
              </a:solidFill>
            </a:endParaRPr>
          </a:p>
        </p:txBody>
      </p:sp>
      <p:sp>
        <p:nvSpPr>
          <p:cNvPr id="6" name="Espaço Reservado para Conteúdo 3"/>
          <p:cNvSpPr txBox="1">
            <a:spLocks/>
          </p:cNvSpPr>
          <p:nvPr/>
        </p:nvSpPr>
        <p:spPr>
          <a:xfrm>
            <a:off x="323528" y="2060848"/>
            <a:ext cx="8229600" cy="2877711"/>
          </a:xfrm>
          <a:prstGeom prst="rect">
            <a:avLst/>
          </a:prstGeom>
          <a:noFill/>
        </p:spPr>
        <p:txBody>
          <a:bodyPr wrap="square" rtlCol="0">
            <a:spAutoFit/>
          </a:bodyPr>
          <a:lst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342900" indent="-342900">
              <a:buFont typeface="+mj-lt"/>
              <a:buAutoNum type="arabicPeriod"/>
            </a:pPr>
            <a:r>
              <a:rPr lang="pt-BR" dirty="0" smtClean="0"/>
              <a:t>Pesquisa;</a:t>
            </a:r>
          </a:p>
          <a:p>
            <a:pPr marL="342900" indent="-342900">
              <a:buFont typeface="+mj-lt"/>
              <a:buAutoNum type="arabicPeriod"/>
            </a:pPr>
            <a:r>
              <a:rPr lang="pt-BR" dirty="0" smtClean="0"/>
              <a:t>Planejamento;</a:t>
            </a:r>
          </a:p>
          <a:p>
            <a:pPr marL="342900" indent="-342900">
              <a:buFont typeface="+mj-lt"/>
              <a:buAutoNum type="arabicPeriod"/>
            </a:pPr>
            <a:r>
              <a:rPr lang="pt-BR" dirty="0" smtClean="0"/>
              <a:t>Identidade visual;</a:t>
            </a:r>
          </a:p>
          <a:p>
            <a:pPr marL="342900" indent="-342900">
              <a:buFont typeface="+mj-lt"/>
              <a:buAutoNum type="arabicPeriod"/>
            </a:pPr>
            <a:r>
              <a:rPr lang="pt-BR" dirty="0" smtClean="0"/>
              <a:t>Composto de Marketing;</a:t>
            </a:r>
          </a:p>
          <a:p>
            <a:pPr marL="342900" indent="-342900">
              <a:buFont typeface="+mj-lt"/>
              <a:buAutoNum type="arabicPeriod"/>
            </a:pPr>
            <a:r>
              <a:rPr lang="pt-BR" dirty="0" smtClean="0"/>
              <a:t>Campanhas de Marketing;</a:t>
            </a:r>
          </a:p>
          <a:p>
            <a:pPr marL="342900" indent="-342900">
              <a:buFont typeface="+mj-lt"/>
              <a:buAutoNum type="arabicPeriod"/>
            </a:pPr>
            <a:r>
              <a:rPr lang="pt-BR" dirty="0" smtClean="0"/>
              <a:t>Referências Bibliográficas.</a:t>
            </a:r>
            <a:endParaRPr lang="pt-BR" dirty="0"/>
          </a:p>
        </p:txBody>
      </p:sp>
    </p:spTree>
    <p:extLst>
      <p:ext uri="{BB962C8B-B14F-4D97-AF65-F5344CB8AC3E}">
        <p14:creationId xmlns:p14="http://schemas.microsoft.com/office/powerpoint/2010/main" val="2510894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944712" y="1093187"/>
            <a:ext cx="5254577"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IDENTIDADE VISUAL</a:t>
            </a:r>
            <a:endParaRPr lang="pt-BR" sz="4000" dirty="0">
              <a:solidFill>
                <a:schemeClr val="accent6">
                  <a:lumMod val="50000"/>
                </a:schemeClr>
              </a:solidFill>
            </a:endParaRPr>
          </a:p>
        </p:txBody>
      </p:sp>
      <p:sp>
        <p:nvSpPr>
          <p:cNvPr id="3" name="CaixaDeTexto 2"/>
          <p:cNvSpPr txBox="1"/>
          <p:nvPr/>
        </p:nvSpPr>
        <p:spPr>
          <a:xfrm>
            <a:off x="343874" y="2060848"/>
            <a:ext cx="1731756" cy="400110"/>
          </a:xfrm>
          <a:prstGeom prst="rect">
            <a:avLst/>
          </a:prstGeom>
          <a:noFill/>
        </p:spPr>
        <p:txBody>
          <a:bodyPr wrap="none" rtlCol="0">
            <a:spAutoFit/>
          </a:bodyPr>
          <a:lstStyle/>
          <a:p>
            <a:pPr marL="285750" indent="-285750">
              <a:buFont typeface="Wingdings" panose="05000000000000000000" pitchFamily="2" charset="2"/>
              <a:buChar char="q"/>
            </a:pPr>
            <a:r>
              <a:rPr lang="pt-BR" sz="2000" b="1" dirty="0" smtClean="0"/>
              <a:t>Tipografia</a:t>
            </a:r>
            <a:endParaRPr lang="pt-BR" sz="2000" b="1" dirty="0"/>
          </a:p>
        </p:txBody>
      </p:sp>
      <p:sp>
        <p:nvSpPr>
          <p:cNvPr id="2" name="CaixaDeTexto 1"/>
          <p:cNvSpPr txBox="1"/>
          <p:nvPr/>
        </p:nvSpPr>
        <p:spPr>
          <a:xfrm>
            <a:off x="539552" y="2535089"/>
            <a:ext cx="2861361" cy="646331"/>
          </a:xfrm>
          <a:prstGeom prst="rect">
            <a:avLst/>
          </a:prstGeom>
          <a:noFill/>
        </p:spPr>
        <p:txBody>
          <a:bodyPr wrap="none" rtlCol="0">
            <a:spAutoFit/>
          </a:bodyPr>
          <a:lstStyle/>
          <a:p>
            <a:pPr marL="285750" indent="-285750">
              <a:buFont typeface="Courier New" panose="02070309020205020404" pitchFamily="49" charset="0"/>
              <a:buChar char="o"/>
            </a:pPr>
            <a:r>
              <a:rPr lang="pt-BR" dirty="0" smtClean="0"/>
              <a:t>Fonte primária: artística</a:t>
            </a:r>
          </a:p>
          <a:p>
            <a:pPr marL="285750" indent="-285750">
              <a:buFont typeface="Courier New" panose="02070309020205020404" pitchFamily="49" charset="0"/>
              <a:buChar char="o"/>
            </a:pPr>
            <a:r>
              <a:rPr lang="pt-BR" dirty="0" smtClean="0"/>
              <a:t>Fonte secundária: </a:t>
            </a:r>
            <a:endParaRPr lang="pt-BR" dirty="0"/>
          </a:p>
        </p:txBody>
      </p:sp>
      <p:sp>
        <p:nvSpPr>
          <p:cNvPr id="6" name="CaixaDeTexto 5"/>
          <p:cNvSpPr txBox="1"/>
          <p:nvPr/>
        </p:nvSpPr>
        <p:spPr>
          <a:xfrm>
            <a:off x="737893" y="3573016"/>
            <a:ext cx="7992888" cy="3970318"/>
          </a:xfrm>
          <a:prstGeom prst="rect">
            <a:avLst/>
          </a:prstGeom>
          <a:noFill/>
          <a:effectLst>
            <a:outerShdw blurRad="50800" dist="38100" algn="l" rotWithShape="0">
              <a:prstClr val="black">
                <a:alpha val="60000"/>
              </a:prstClr>
            </a:outerShdw>
          </a:effectLst>
        </p:spPr>
        <p:txBody>
          <a:bodyPr wrap="square" rtlCol="0">
            <a:spAutoFit/>
          </a:bodyPr>
          <a:lstStyle/>
          <a:p>
            <a:r>
              <a:rPr lang="pt-BR" sz="4800" b="1" dirty="0" smtClean="0">
                <a:solidFill>
                  <a:schemeClr val="tx2"/>
                </a:solidFill>
                <a:effectLst>
                  <a:outerShdw blurRad="50800" dist="38100" algn="l" rotWithShape="0">
                    <a:prstClr val="black">
                      <a:alpha val="40000"/>
                    </a:prstClr>
                  </a:outerShdw>
                </a:effectLst>
                <a:latin typeface="prehistoric" pitchFamily="2" charset="0"/>
              </a:rPr>
              <a:t>Prehistoric</a:t>
            </a:r>
          </a:p>
          <a:p>
            <a:r>
              <a:rPr lang="pt-BR" sz="4800" b="1" dirty="0" smtClean="0">
                <a:solidFill>
                  <a:schemeClr val="tx2"/>
                </a:solidFill>
                <a:effectLst>
                  <a:outerShdw blurRad="50800" dist="38100" algn="l" rotWithShape="0">
                    <a:prstClr val="black">
                      <a:alpha val="40000"/>
                    </a:prstClr>
                  </a:outerShdw>
                </a:effectLst>
                <a:latin typeface="prehistoric" pitchFamily="2" charset="0"/>
              </a:rPr>
              <a:t>0 1 2 3 4 5 6 7 8 9</a:t>
            </a:r>
          </a:p>
          <a:p>
            <a:r>
              <a:rPr lang="pt-BR" sz="2800" b="1" dirty="0" smtClean="0">
                <a:solidFill>
                  <a:schemeClr val="tx2"/>
                </a:solidFill>
                <a:effectLst>
                  <a:outerShdw blurRad="50800" dist="38100" algn="l" rotWithShape="0">
                    <a:prstClr val="black">
                      <a:alpha val="40000"/>
                    </a:prstClr>
                  </a:outerShdw>
                </a:effectLst>
                <a:latin typeface="prehistoric" pitchFamily="2" charset="0"/>
              </a:rPr>
              <a:t>a b c d e f g h i j k l m n o p q r s t u v x w y z</a:t>
            </a:r>
          </a:p>
          <a:p>
            <a:endParaRPr lang="pt-BR" sz="2800" b="1" dirty="0" smtClean="0">
              <a:solidFill>
                <a:schemeClr val="tx2"/>
              </a:solidFill>
              <a:effectLst>
                <a:outerShdw blurRad="50800" dist="38100" algn="l" rotWithShape="0">
                  <a:prstClr val="black">
                    <a:alpha val="40000"/>
                  </a:prstClr>
                </a:outerShdw>
              </a:effectLst>
              <a:latin typeface="prehistoric" pitchFamily="2" charset="0"/>
            </a:endParaRPr>
          </a:p>
          <a:p>
            <a:r>
              <a:rPr lang="pt-BR" sz="2000" b="1" dirty="0" smtClean="0">
                <a:solidFill>
                  <a:schemeClr val="tx2"/>
                </a:solidFill>
                <a:effectLst>
                  <a:outerShdw blurRad="50800" dist="38100" algn="l" rotWithShape="0">
                    <a:prstClr val="black">
                      <a:alpha val="40000"/>
                    </a:prstClr>
                  </a:outerShdw>
                </a:effectLst>
                <a:latin typeface="prehistoric" pitchFamily="2" charset="0"/>
              </a:rPr>
              <a:t>A B C D E F G H I J K L M N O P Q R S T U V X W Y Z </a:t>
            </a:r>
          </a:p>
          <a:p>
            <a:pPr algn="ctr"/>
            <a:endParaRPr lang="pt-BR" sz="8000" b="1" dirty="0">
              <a:solidFill>
                <a:schemeClr val="tx2"/>
              </a:solidFill>
              <a:effectLst>
                <a:outerShdw blurRad="50800" dist="38100" algn="l" rotWithShape="0">
                  <a:prstClr val="black">
                    <a:alpha val="40000"/>
                  </a:prstClr>
                </a:outerShdw>
              </a:effectLst>
              <a:latin typeface="prehistoric" pitchFamily="2" charset="0"/>
            </a:endParaRPr>
          </a:p>
        </p:txBody>
      </p:sp>
    </p:spTree>
    <p:extLst>
      <p:ext uri="{BB962C8B-B14F-4D97-AF65-F5344CB8AC3E}">
        <p14:creationId xmlns:p14="http://schemas.microsoft.com/office/powerpoint/2010/main" val="23033096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944712" y="1093187"/>
            <a:ext cx="5254577"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IDENTIDADE VISUAL</a:t>
            </a:r>
            <a:endParaRPr lang="pt-BR" sz="4000" dirty="0">
              <a:solidFill>
                <a:schemeClr val="accent6">
                  <a:lumMod val="50000"/>
                </a:schemeClr>
              </a:solidFill>
            </a:endParaRPr>
          </a:p>
        </p:txBody>
      </p:sp>
      <p:sp>
        <p:nvSpPr>
          <p:cNvPr id="3" name="CaixaDeTexto 2"/>
          <p:cNvSpPr txBox="1"/>
          <p:nvPr/>
        </p:nvSpPr>
        <p:spPr>
          <a:xfrm>
            <a:off x="343874" y="2060848"/>
            <a:ext cx="3664786" cy="400110"/>
          </a:xfrm>
          <a:prstGeom prst="rect">
            <a:avLst/>
          </a:prstGeom>
          <a:noFill/>
        </p:spPr>
        <p:txBody>
          <a:bodyPr wrap="none" rtlCol="0">
            <a:spAutoFit/>
          </a:bodyPr>
          <a:lstStyle/>
          <a:p>
            <a:pPr marL="285750" indent="-285750">
              <a:buFont typeface="Wingdings" panose="05000000000000000000" pitchFamily="2" charset="2"/>
              <a:buChar char="q"/>
            </a:pPr>
            <a:r>
              <a:rPr lang="pt-BR" sz="2000" b="1" dirty="0" smtClean="0"/>
              <a:t>Posicionamento da marca:</a:t>
            </a:r>
            <a:endParaRPr lang="pt-BR" sz="2000" b="1" dirty="0"/>
          </a:p>
        </p:txBody>
      </p:sp>
      <p:sp>
        <p:nvSpPr>
          <p:cNvPr id="2" name="CaixaDeTexto 1"/>
          <p:cNvSpPr txBox="1"/>
          <p:nvPr/>
        </p:nvSpPr>
        <p:spPr>
          <a:xfrm>
            <a:off x="343874" y="2636912"/>
            <a:ext cx="7920879" cy="923330"/>
          </a:xfrm>
          <a:prstGeom prst="rect">
            <a:avLst/>
          </a:prstGeom>
          <a:noFill/>
        </p:spPr>
        <p:txBody>
          <a:bodyPr wrap="square" rtlCol="0">
            <a:spAutoFit/>
          </a:bodyPr>
          <a:lstStyle/>
          <a:p>
            <a:r>
              <a:rPr lang="pt-BR" dirty="0">
                <a:effectLst>
                  <a:outerShdw blurRad="50800" dist="38100" dir="2700000" algn="tl" rotWithShape="0">
                    <a:prstClr val="black">
                      <a:alpha val="40000"/>
                    </a:prstClr>
                  </a:outerShdw>
                </a:effectLst>
              </a:rPr>
              <a:t>Diversão e coisa séria para </a:t>
            </a:r>
            <a:r>
              <a:rPr lang="pt-BR" dirty="0" smtClean="0">
                <a:effectLst>
                  <a:outerShdw blurRad="50800" dist="38100" dir="2700000" algn="tl" rotWithShape="0">
                    <a:prstClr val="black">
                      <a:alpha val="40000"/>
                    </a:prstClr>
                  </a:outerShdw>
                </a:effectLst>
              </a:rPr>
              <a:t>nós ! Buscamos proporcionar momento </a:t>
            </a:r>
            <a:r>
              <a:rPr lang="pt-BR" dirty="0">
                <a:effectLst>
                  <a:outerShdw blurRad="50800" dist="38100" dir="2700000" algn="tl" rotWithShape="0">
                    <a:prstClr val="black">
                      <a:alpha val="40000"/>
                    </a:prstClr>
                  </a:outerShdw>
                </a:effectLst>
              </a:rPr>
              <a:t>de lazer e diversão para </a:t>
            </a:r>
            <a:r>
              <a:rPr lang="pt-BR" dirty="0" smtClean="0">
                <a:effectLst>
                  <a:outerShdw blurRad="50800" dist="38100" dir="2700000" algn="tl" rotWithShape="0">
                    <a:prstClr val="black">
                      <a:alpha val="40000"/>
                    </a:prstClr>
                  </a:outerShdw>
                </a:effectLst>
              </a:rPr>
              <a:t>todos os </a:t>
            </a:r>
            <a:r>
              <a:rPr lang="pt-BR" dirty="0">
                <a:effectLst>
                  <a:outerShdw blurRad="50800" dist="38100" dir="2700000" algn="tl" rotWithShape="0">
                    <a:prstClr val="black">
                      <a:alpha val="40000"/>
                    </a:prstClr>
                  </a:outerShdw>
                </a:effectLst>
              </a:rPr>
              <a:t>público, oferecendo um espaço moderno e criativo com total infraestrutura para jogar e </a:t>
            </a:r>
            <a:r>
              <a:rPr lang="pt-BR" dirty="0" smtClean="0">
                <a:effectLst>
                  <a:outerShdw blurRad="50800" dist="38100" dir="2700000" algn="tl" rotWithShape="0">
                    <a:prstClr val="black">
                      <a:alpha val="40000"/>
                    </a:prstClr>
                  </a:outerShdw>
                </a:effectLst>
              </a:rPr>
              <a:t>competir.</a:t>
            </a:r>
            <a:endParaRPr lang="pt-BR" dirty="0">
              <a:effectLst>
                <a:outerShdw blurRad="50800" dist="38100" dir="2700000" algn="tl" rotWithShape="0">
                  <a:prstClr val="black">
                    <a:alpha val="40000"/>
                  </a:prstClr>
                </a:outerShdw>
              </a:effectLst>
            </a:endParaRPr>
          </a:p>
        </p:txBody>
      </p:sp>
      <p:pic>
        <p:nvPicPr>
          <p:cNvPr id="5" name="Imagem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24128" y="4005064"/>
            <a:ext cx="2431157" cy="228528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62131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944712" y="1093187"/>
            <a:ext cx="5254577"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IDENTIDADE VISUAL</a:t>
            </a:r>
            <a:endParaRPr lang="pt-BR" sz="4000" dirty="0">
              <a:solidFill>
                <a:schemeClr val="accent6">
                  <a:lumMod val="50000"/>
                </a:schemeClr>
              </a:solidFill>
            </a:endParaRPr>
          </a:p>
        </p:txBody>
      </p:sp>
      <p:sp>
        <p:nvSpPr>
          <p:cNvPr id="3" name="CaixaDeTexto 2"/>
          <p:cNvSpPr txBox="1"/>
          <p:nvPr/>
        </p:nvSpPr>
        <p:spPr>
          <a:xfrm>
            <a:off x="357830" y="2078948"/>
            <a:ext cx="2806474" cy="400110"/>
          </a:xfrm>
          <a:prstGeom prst="rect">
            <a:avLst/>
          </a:prstGeom>
          <a:noFill/>
        </p:spPr>
        <p:txBody>
          <a:bodyPr wrap="none" rtlCol="0">
            <a:spAutoFit/>
          </a:bodyPr>
          <a:lstStyle/>
          <a:p>
            <a:pPr marL="285750" indent="-285750">
              <a:buFont typeface="Wingdings" pitchFamily="2" charset="2"/>
              <a:buChar char="q"/>
            </a:pPr>
            <a:r>
              <a:rPr lang="pt-BR" sz="2000" b="1" dirty="0" smtClean="0"/>
              <a:t>Defesa do logotipo:</a:t>
            </a:r>
            <a:endParaRPr lang="pt-BR" sz="2000" b="1" dirty="0"/>
          </a:p>
        </p:txBody>
      </p:sp>
      <p:pic>
        <p:nvPicPr>
          <p:cNvPr id="5" name="Image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4047" y="2890229"/>
            <a:ext cx="2735158" cy="2570888"/>
          </a:xfrm>
          <a:prstGeom prst="roundRect">
            <a:avLst>
              <a:gd name="adj" fmla="val 16667"/>
            </a:avLst>
          </a:prstGeom>
          <a:ln>
            <a:noFill/>
          </a:ln>
          <a:effectLst>
            <a:outerShdw blurRad="50800" dist="38100" algn="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CaixaDeTexto 6"/>
          <p:cNvSpPr txBox="1"/>
          <p:nvPr/>
        </p:nvSpPr>
        <p:spPr>
          <a:xfrm>
            <a:off x="179512" y="2681626"/>
            <a:ext cx="5636217" cy="3416320"/>
          </a:xfrm>
          <a:prstGeom prst="rect">
            <a:avLst/>
          </a:prstGeom>
          <a:noFill/>
        </p:spPr>
        <p:txBody>
          <a:bodyPr wrap="square" rtlCol="0">
            <a:spAutoFit/>
          </a:bodyPr>
          <a:lstStyle/>
          <a:p>
            <a:pPr marL="285750" indent="-285750">
              <a:buFontTx/>
              <a:buChar char="-"/>
            </a:pPr>
            <a:r>
              <a:rPr lang="pt-BR" dirty="0" smtClean="0"/>
              <a:t>A </a:t>
            </a:r>
            <a:r>
              <a:rPr lang="pt-BR" dirty="0"/>
              <a:t>forma oval implícita na logo se dá devido a imagem ser referente ao formato da entrada de uma caverna, e diante da escolha do nome, juntamente com a do ambiente temático, estarem relacionados á algo antigo, bruto. </a:t>
            </a:r>
            <a:endParaRPr lang="pt-BR" dirty="0" smtClean="0"/>
          </a:p>
          <a:p>
            <a:pPr marL="285750" indent="-285750">
              <a:buFontTx/>
              <a:buChar char="-"/>
            </a:pPr>
            <a:r>
              <a:rPr lang="pt-BR" dirty="0"/>
              <a:t> </a:t>
            </a:r>
            <a:r>
              <a:rPr lang="pt-BR" dirty="0" smtClean="0"/>
              <a:t>- O </a:t>
            </a:r>
            <a:r>
              <a:rPr lang="pt-BR" dirty="0"/>
              <a:t>pino e a bola enfatizam a ideia de um local onde há boliche</a:t>
            </a:r>
            <a:r>
              <a:rPr lang="pt-BR" dirty="0" smtClean="0"/>
              <a:t>.</a:t>
            </a:r>
          </a:p>
          <a:p>
            <a:pPr marL="285750" indent="-285750">
              <a:buFontTx/>
              <a:buChar char="-"/>
            </a:pPr>
            <a:r>
              <a:rPr lang="pt-BR" dirty="0" smtClean="0"/>
              <a:t> </a:t>
            </a:r>
            <a:r>
              <a:rPr lang="pt-BR" dirty="0"/>
              <a:t>As cores preto e branco predominantes na logo, ressaltam, outra vez, a ideia de algo arcaico, sendo que o preto recorda ao carvão, um dos material utilizado nos primórdios da humanidade para registrar ideogramas nas paredes </a:t>
            </a:r>
            <a:r>
              <a:rPr lang="pt-BR" dirty="0" smtClean="0"/>
              <a:t>das cavernas.</a:t>
            </a:r>
            <a:endParaRPr lang="pt-BR" dirty="0"/>
          </a:p>
        </p:txBody>
      </p:sp>
    </p:spTree>
    <p:extLst>
      <p:ext uri="{BB962C8B-B14F-4D97-AF65-F5344CB8AC3E}">
        <p14:creationId xmlns:p14="http://schemas.microsoft.com/office/powerpoint/2010/main" val="121715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944712" y="1093187"/>
            <a:ext cx="5254577"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IDENTIDADE VISUAL</a:t>
            </a:r>
            <a:endParaRPr lang="pt-BR" sz="4000" dirty="0">
              <a:solidFill>
                <a:schemeClr val="accent6">
                  <a:lumMod val="50000"/>
                </a:schemeClr>
              </a:solidFill>
            </a:endParaRPr>
          </a:p>
        </p:txBody>
      </p:sp>
      <p:sp>
        <p:nvSpPr>
          <p:cNvPr id="3" name="CaixaDeTexto 2"/>
          <p:cNvSpPr txBox="1"/>
          <p:nvPr/>
        </p:nvSpPr>
        <p:spPr>
          <a:xfrm>
            <a:off x="437233" y="2092206"/>
            <a:ext cx="1560235" cy="400110"/>
          </a:xfrm>
          <a:prstGeom prst="rect">
            <a:avLst/>
          </a:prstGeom>
          <a:noFill/>
        </p:spPr>
        <p:txBody>
          <a:bodyPr wrap="none" rtlCol="0">
            <a:spAutoFit/>
          </a:bodyPr>
          <a:lstStyle/>
          <a:p>
            <a:pPr marL="285750" indent="-285750">
              <a:buFont typeface="Wingdings" pitchFamily="2" charset="2"/>
              <a:buChar char="q"/>
            </a:pPr>
            <a:r>
              <a:rPr lang="pt-BR" sz="2000" b="1" dirty="0" smtClean="0"/>
              <a:t>Logotipo</a:t>
            </a:r>
            <a:endParaRPr lang="pt-BR" sz="2000" b="1" dirty="0"/>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852936"/>
            <a:ext cx="6973887" cy="257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62296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944712" y="1093187"/>
            <a:ext cx="5254577"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IDENTIDADE VISUAL</a:t>
            </a:r>
            <a:endParaRPr lang="pt-BR" sz="4000" dirty="0">
              <a:solidFill>
                <a:schemeClr val="accent6">
                  <a:lumMod val="50000"/>
                </a:schemeClr>
              </a:solidFill>
            </a:endParaRPr>
          </a:p>
        </p:txBody>
      </p:sp>
      <p:pic>
        <p:nvPicPr>
          <p:cNvPr id="9" name="Imagem 8"/>
          <p:cNvPicPr>
            <a:picLocks noChangeAspect="1"/>
          </p:cNvPicPr>
          <p:nvPr/>
        </p:nvPicPr>
        <p:blipFill rotWithShape="1">
          <a:blip r:embed="rId4">
            <a:extLst>
              <a:ext uri="{BEBA8EAE-BF5A-486C-A8C5-ECC9F3942E4B}">
                <a14:imgProps xmlns:a14="http://schemas.microsoft.com/office/drawing/2010/main">
                  <a14:imgLayer r:embed="rId5">
                    <a14:imgEffect>
                      <a14:backgroundRemoval t="0" b="82625" l="0" r="26625"/>
                    </a14:imgEffect>
                  </a14:imgLayer>
                </a14:imgProps>
              </a:ext>
              <a:ext uri="{28A0092B-C50C-407E-A947-70E740481C1C}">
                <a14:useLocalDpi xmlns:a14="http://schemas.microsoft.com/office/drawing/2010/main" val="0"/>
              </a:ext>
            </a:extLst>
          </a:blip>
          <a:srcRect t="11987" r="71145" b="18788"/>
          <a:stretch/>
        </p:blipFill>
        <p:spPr>
          <a:xfrm>
            <a:off x="632634" y="2653300"/>
            <a:ext cx="1474415" cy="3537219"/>
          </a:xfrm>
          <a:prstGeom prst="rect">
            <a:avLst/>
          </a:prstGeom>
          <a:effectLst>
            <a:outerShdw blurRad="50800" dist="38100" sx="101000" sy="101000" algn="l" rotWithShape="0">
              <a:prstClr val="black">
                <a:alpha val="30000"/>
              </a:prstClr>
            </a:outerShdw>
          </a:effectLst>
        </p:spPr>
      </p:pic>
      <p:sp>
        <p:nvSpPr>
          <p:cNvPr id="10" name="CaixaDeTexto 9"/>
          <p:cNvSpPr txBox="1"/>
          <p:nvPr/>
        </p:nvSpPr>
        <p:spPr>
          <a:xfrm>
            <a:off x="179512" y="6190519"/>
            <a:ext cx="2160240" cy="369332"/>
          </a:xfrm>
          <a:prstGeom prst="rect">
            <a:avLst/>
          </a:prstGeom>
          <a:noFill/>
        </p:spPr>
        <p:txBody>
          <a:bodyPr wrap="square" rtlCol="0">
            <a:spAutoFit/>
          </a:bodyPr>
          <a:lstStyle/>
          <a:p>
            <a:pPr algn="ctr"/>
            <a:r>
              <a:rPr lang="pt-BR" b="1" dirty="0" smtClean="0"/>
              <a:t> Garçom</a:t>
            </a:r>
            <a:endParaRPr lang="pt-BR" b="1" dirty="0"/>
          </a:p>
        </p:txBody>
      </p:sp>
      <p:pic>
        <p:nvPicPr>
          <p:cNvPr id="11" name="Imagem 10"/>
          <p:cNvPicPr>
            <a:picLocks noChangeAspect="1"/>
          </p:cNvPicPr>
          <p:nvPr/>
        </p:nvPicPr>
        <p:blipFill rotWithShape="1">
          <a:blip r:embed="rId6">
            <a:extLst>
              <a:ext uri="{BEBA8EAE-BF5A-486C-A8C5-ECC9F3942E4B}">
                <a14:imgProps xmlns:a14="http://schemas.microsoft.com/office/drawing/2010/main">
                  <a14:imgLayer r:embed="rId5">
                    <a14:imgEffect>
                      <a14:backgroundRemoval t="11250" b="78500" l="79375" r="99625">
                        <a14:backgroundMark x1="87500" y1="54250" x2="86250" y2="58625"/>
                        <a14:backgroundMark x1="86125" y1="58375" x2="88125" y2="64000"/>
                        <a14:backgroundMark x1="88125" y1="64000" x2="89000" y2="69000"/>
                        <a14:backgroundMark x1="88500" y1="73000" x2="88500" y2="73000"/>
                        <a14:backgroundMark x1="87500" y1="76125" x2="86875" y2="77500"/>
                      </a14:backgroundRemoval>
                    </a14:imgEffect>
                  </a14:imgLayer>
                </a14:imgProps>
              </a:ext>
              <a:ext uri="{28A0092B-C50C-407E-A947-70E740481C1C}">
                <a14:useLocalDpi xmlns:a14="http://schemas.microsoft.com/office/drawing/2010/main" val="0"/>
              </a:ext>
            </a:extLst>
          </a:blip>
          <a:srcRect l="78822" t="10505" b="19327"/>
          <a:stretch/>
        </p:blipFill>
        <p:spPr>
          <a:xfrm>
            <a:off x="2987530" y="2800624"/>
            <a:ext cx="1068093" cy="3538800"/>
          </a:xfrm>
          <a:prstGeom prst="rect">
            <a:avLst/>
          </a:prstGeom>
          <a:effectLst>
            <a:outerShdw blurRad="50800" dist="38100" sx="101000" sy="101000" algn="l" rotWithShape="0">
              <a:prstClr val="black">
                <a:alpha val="30000"/>
              </a:prstClr>
            </a:outerShdw>
          </a:effectLst>
        </p:spPr>
      </p:pic>
      <p:pic>
        <p:nvPicPr>
          <p:cNvPr id="12" name="Imagem 11"/>
          <p:cNvPicPr>
            <a:picLocks noChangeAspect="1"/>
          </p:cNvPicPr>
          <p:nvPr/>
        </p:nvPicPr>
        <p:blipFill rotWithShape="1">
          <a:blip r:embed="rId7">
            <a:extLst>
              <a:ext uri="{BEBA8EAE-BF5A-486C-A8C5-ECC9F3942E4B}">
                <a14:imgProps xmlns:a14="http://schemas.microsoft.com/office/drawing/2010/main">
                  <a14:imgLayer r:embed="rId8">
                    <a14:imgEffect>
                      <a14:backgroundRemoval t="0" b="99750" l="15875" r="71375">
                        <a14:backgroundMark x1="46125" y1="64750" x2="46250" y2="68875"/>
                        <a14:backgroundMark x1="46250" y1="68375" x2="47125" y2="68375"/>
                        <a14:backgroundMark x1="47125" y1="68375" x2="47125" y2="64875"/>
                        <a14:backgroundMark x1="47500" y1="65625" x2="46500" y2="64750"/>
                      </a14:backgroundRemoval>
                    </a14:imgEffect>
                  </a14:imgLayer>
                </a14:imgProps>
              </a:ext>
              <a:ext uri="{28A0092B-C50C-407E-A947-70E740481C1C}">
                <a14:useLocalDpi xmlns:a14="http://schemas.microsoft.com/office/drawing/2010/main" val="0"/>
              </a:ext>
            </a:extLst>
          </a:blip>
          <a:srcRect l="32571" t="1731" r="39032"/>
          <a:stretch/>
        </p:blipFill>
        <p:spPr>
          <a:xfrm>
            <a:off x="7234674" y="2615185"/>
            <a:ext cx="1049173" cy="3630600"/>
          </a:xfrm>
          <a:prstGeom prst="rect">
            <a:avLst/>
          </a:prstGeom>
          <a:effectLst>
            <a:outerShdw blurRad="50800" dist="38100" sx="101000" sy="101000" algn="l" rotWithShape="0">
              <a:prstClr val="black">
                <a:alpha val="30000"/>
              </a:prstClr>
            </a:outerShdw>
          </a:effectLst>
        </p:spPr>
      </p:pic>
      <p:pic>
        <p:nvPicPr>
          <p:cNvPr id="13" name="Imagem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54361">
            <a:off x="1276810" y="3553477"/>
            <a:ext cx="255553" cy="240205"/>
          </a:xfrm>
          <a:prstGeom prst="rect">
            <a:avLst/>
          </a:prstGeom>
        </p:spPr>
      </p:pic>
      <p:pic>
        <p:nvPicPr>
          <p:cNvPr id="14" name="Imagem 1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373642">
            <a:off x="3549700" y="3647148"/>
            <a:ext cx="223029" cy="209634"/>
          </a:xfrm>
          <a:prstGeom prst="rect">
            <a:avLst/>
          </a:prstGeom>
        </p:spPr>
      </p:pic>
      <p:pic>
        <p:nvPicPr>
          <p:cNvPr id="15" name="Imagem 1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31217">
            <a:off x="7767849" y="3550162"/>
            <a:ext cx="200255" cy="188228"/>
          </a:xfrm>
          <a:prstGeom prst="rect">
            <a:avLst/>
          </a:prstGeom>
        </p:spPr>
      </p:pic>
      <p:sp>
        <p:nvSpPr>
          <p:cNvPr id="16" name="CaixaDeTexto 15"/>
          <p:cNvSpPr txBox="1"/>
          <p:nvPr/>
        </p:nvSpPr>
        <p:spPr>
          <a:xfrm>
            <a:off x="6944618" y="6190519"/>
            <a:ext cx="1803846" cy="369332"/>
          </a:xfrm>
          <a:prstGeom prst="rect">
            <a:avLst/>
          </a:prstGeom>
          <a:noFill/>
        </p:spPr>
        <p:txBody>
          <a:bodyPr wrap="square" rtlCol="0">
            <a:spAutoFit/>
          </a:bodyPr>
          <a:lstStyle/>
          <a:p>
            <a:r>
              <a:rPr lang="pt-BR" b="1" dirty="0" smtClean="0"/>
              <a:t>Recepcionista</a:t>
            </a:r>
            <a:endParaRPr lang="pt-BR" b="1" dirty="0"/>
          </a:p>
        </p:txBody>
      </p:sp>
      <p:pic>
        <p:nvPicPr>
          <p:cNvPr id="19" name="Imagem 1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0" b="100000" l="17707" r="85329"/>
                    </a14:imgEffect>
                  </a14:imgLayer>
                </a14:imgProps>
              </a:ext>
              <a:ext uri="{28A0092B-C50C-407E-A947-70E740481C1C}">
                <a14:useLocalDpi xmlns:a14="http://schemas.microsoft.com/office/drawing/2010/main" val="0"/>
              </a:ext>
            </a:extLst>
          </a:blip>
          <a:srcRect l="19042" t="1296" r="17358"/>
          <a:stretch/>
        </p:blipFill>
        <p:spPr>
          <a:xfrm>
            <a:off x="5003524" y="2684654"/>
            <a:ext cx="1574920" cy="3491662"/>
          </a:xfrm>
          <a:prstGeom prst="rect">
            <a:avLst/>
          </a:prstGeom>
          <a:effectLst>
            <a:outerShdw blurRad="50800" dist="38100" sx="101000" sy="101000" algn="l" rotWithShape="0">
              <a:prstClr val="black">
                <a:alpha val="30000"/>
              </a:prstClr>
            </a:outerShdw>
          </a:effectLst>
        </p:spPr>
      </p:pic>
      <p:sp>
        <p:nvSpPr>
          <p:cNvPr id="20" name="CaixaDeTexto 19"/>
          <p:cNvSpPr txBox="1"/>
          <p:nvPr/>
        </p:nvSpPr>
        <p:spPr>
          <a:xfrm>
            <a:off x="4555247" y="6190519"/>
            <a:ext cx="2179803" cy="369332"/>
          </a:xfrm>
          <a:prstGeom prst="rect">
            <a:avLst/>
          </a:prstGeom>
          <a:noFill/>
        </p:spPr>
        <p:txBody>
          <a:bodyPr wrap="square" rtlCol="0">
            <a:spAutoFit/>
          </a:bodyPr>
          <a:lstStyle/>
          <a:p>
            <a:pPr algn="ctr"/>
            <a:r>
              <a:rPr lang="pt-BR" b="1" dirty="0" smtClean="0"/>
              <a:t>Barman</a:t>
            </a:r>
            <a:endParaRPr lang="pt-BR" b="1" dirty="0"/>
          </a:p>
        </p:txBody>
      </p:sp>
      <p:pic>
        <p:nvPicPr>
          <p:cNvPr id="21" name="Imagem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331217">
            <a:off x="5951463" y="3546199"/>
            <a:ext cx="263723" cy="247884"/>
          </a:xfrm>
          <a:prstGeom prst="rect">
            <a:avLst/>
          </a:prstGeom>
        </p:spPr>
      </p:pic>
      <p:sp>
        <p:nvSpPr>
          <p:cNvPr id="2" name="CaixaDeTexto 1"/>
          <p:cNvSpPr txBox="1"/>
          <p:nvPr/>
        </p:nvSpPr>
        <p:spPr>
          <a:xfrm>
            <a:off x="2872927" y="6176316"/>
            <a:ext cx="1303242" cy="369332"/>
          </a:xfrm>
          <a:prstGeom prst="rect">
            <a:avLst/>
          </a:prstGeom>
          <a:noFill/>
        </p:spPr>
        <p:txBody>
          <a:bodyPr wrap="none" rtlCol="0">
            <a:spAutoFit/>
          </a:bodyPr>
          <a:lstStyle/>
          <a:p>
            <a:r>
              <a:rPr lang="pt-BR" b="1" dirty="0" smtClean="0"/>
              <a:t>Garçonete</a:t>
            </a:r>
            <a:endParaRPr lang="pt-BR" b="1" dirty="0"/>
          </a:p>
        </p:txBody>
      </p:sp>
      <p:pic>
        <p:nvPicPr>
          <p:cNvPr id="17" name="Imagem 16"/>
          <p:cNvPicPr>
            <a:picLocks noChangeAspect="1"/>
          </p:cNvPicPr>
          <p:nvPr/>
        </p:nvPicPr>
        <p:blipFill rotWithShape="1">
          <a:blip r:embed="rId15">
            <a:extLst>
              <a:ext uri="{BEBA8EAE-BF5A-486C-A8C5-ECC9F3942E4B}">
                <a14:imgProps xmlns:a14="http://schemas.microsoft.com/office/drawing/2010/main">
                  <a14:imgLayer r:embed="rId16">
                    <a14:imgEffect>
                      <a14:backgroundRemoval t="11500" b="85750" l="0" r="43125">
                        <a14:backgroundMark x1="25000" y1="29375" x2="21875" y2="34125"/>
                        <a14:backgroundMark x1="20875" y1="29250" x2="24000" y2="35375"/>
                      </a14:backgroundRemoval>
                    </a14:imgEffect>
                  </a14:imgLayer>
                </a14:imgProps>
              </a:ext>
              <a:ext uri="{28A0092B-C50C-407E-A947-70E740481C1C}">
                <a14:useLocalDpi xmlns:a14="http://schemas.microsoft.com/office/drawing/2010/main" val="0"/>
              </a:ext>
            </a:extLst>
          </a:blip>
          <a:srcRect l="-78" t="26614" r="94972" b="61673"/>
          <a:stretch/>
        </p:blipFill>
        <p:spPr>
          <a:xfrm rot="964707" flipH="1">
            <a:off x="1559813" y="3455931"/>
            <a:ext cx="257097" cy="435293"/>
          </a:xfrm>
          <a:prstGeom prst="rect">
            <a:avLst/>
          </a:prstGeom>
          <a:effectLst>
            <a:outerShdw blurRad="50800" dist="38100" sx="96000" sy="96000" algn="l" rotWithShape="0">
              <a:prstClr val="black">
                <a:alpha val="20000"/>
              </a:prstClr>
            </a:outerShdw>
          </a:effectLst>
        </p:spPr>
      </p:pic>
      <p:sp>
        <p:nvSpPr>
          <p:cNvPr id="3" name="CaixaDeTexto 2"/>
          <p:cNvSpPr txBox="1"/>
          <p:nvPr/>
        </p:nvSpPr>
        <p:spPr>
          <a:xfrm>
            <a:off x="289565" y="2139530"/>
            <a:ext cx="1836913" cy="400110"/>
          </a:xfrm>
          <a:prstGeom prst="rect">
            <a:avLst/>
          </a:prstGeom>
          <a:noFill/>
        </p:spPr>
        <p:txBody>
          <a:bodyPr wrap="none" rtlCol="0">
            <a:spAutoFit/>
          </a:bodyPr>
          <a:lstStyle/>
          <a:p>
            <a:pPr marL="285750" indent="-285750">
              <a:buFont typeface="Wingdings" panose="05000000000000000000" pitchFamily="2" charset="2"/>
              <a:buChar char="q"/>
            </a:pPr>
            <a:r>
              <a:rPr lang="pt-BR" sz="2000" b="1" dirty="0" smtClean="0"/>
              <a:t>Uniformes:</a:t>
            </a:r>
            <a:endParaRPr lang="pt-BR" sz="2000" b="1" dirty="0"/>
          </a:p>
        </p:txBody>
      </p:sp>
    </p:spTree>
    <p:extLst>
      <p:ext uri="{BB962C8B-B14F-4D97-AF65-F5344CB8AC3E}">
        <p14:creationId xmlns:p14="http://schemas.microsoft.com/office/powerpoint/2010/main" val="371622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anim calcmode="lin" valueType="num">
                                      <p:cBhvr>
                                        <p:cTn id="45" dur="1000" fill="hold"/>
                                        <p:tgtEl>
                                          <p:spTgt spid="19"/>
                                        </p:tgtEl>
                                        <p:attrNameLst>
                                          <p:attrName>ppt_x</p:attrName>
                                        </p:attrNameLst>
                                      </p:cBhvr>
                                      <p:tavLst>
                                        <p:tav tm="0">
                                          <p:val>
                                            <p:strVal val="#ppt_x"/>
                                          </p:val>
                                        </p:tav>
                                        <p:tav tm="100000">
                                          <p:val>
                                            <p:strVal val="#ppt_x"/>
                                          </p:val>
                                        </p:tav>
                                      </p:tavLst>
                                    </p:anim>
                                    <p:anim calcmode="lin" valueType="num">
                                      <p:cBhvr>
                                        <p:cTn id="46" dur="1000" fill="hold"/>
                                        <p:tgtEl>
                                          <p:spTgt spid="19"/>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000"/>
                                        <p:tgtEl>
                                          <p:spTgt spid="21"/>
                                        </p:tgtEl>
                                      </p:cBhvr>
                                    </p:animEffect>
                                    <p:anim calcmode="lin" valueType="num">
                                      <p:cBhvr>
                                        <p:cTn id="50" dur="1000" fill="hold"/>
                                        <p:tgtEl>
                                          <p:spTgt spid="21"/>
                                        </p:tgtEl>
                                        <p:attrNameLst>
                                          <p:attrName>ppt_x</p:attrName>
                                        </p:attrNameLst>
                                      </p:cBhvr>
                                      <p:tavLst>
                                        <p:tav tm="0">
                                          <p:val>
                                            <p:strVal val="#ppt_x"/>
                                          </p:val>
                                        </p:tav>
                                        <p:tav tm="100000">
                                          <p:val>
                                            <p:strVal val="#ppt_x"/>
                                          </p:val>
                                        </p:tav>
                                      </p:tavLst>
                                    </p:anim>
                                    <p:anim calcmode="lin" valueType="num">
                                      <p:cBhvr>
                                        <p:cTn id="51" dur="1000" fill="hold"/>
                                        <p:tgtEl>
                                          <p:spTgt spid="2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1000"/>
                                        <p:tgtEl>
                                          <p:spTgt spid="20"/>
                                        </p:tgtEl>
                                      </p:cBhvr>
                                    </p:animEffect>
                                    <p:anim calcmode="lin" valueType="num">
                                      <p:cBhvr>
                                        <p:cTn id="55" dur="1000" fill="hold"/>
                                        <p:tgtEl>
                                          <p:spTgt spid="20"/>
                                        </p:tgtEl>
                                        <p:attrNameLst>
                                          <p:attrName>ppt_x</p:attrName>
                                        </p:attrNameLst>
                                      </p:cBhvr>
                                      <p:tavLst>
                                        <p:tav tm="0">
                                          <p:val>
                                            <p:strVal val="#ppt_x"/>
                                          </p:val>
                                        </p:tav>
                                        <p:tav tm="100000">
                                          <p:val>
                                            <p:strVal val="#ppt_x"/>
                                          </p:val>
                                        </p:tav>
                                      </p:tavLst>
                                    </p:anim>
                                    <p:anim calcmode="lin" valueType="num">
                                      <p:cBhvr>
                                        <p:cTn id="5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fade">
                                      <p:cBhvr>
                                        <p:cTn id="61" dur="1000"/>
                                        <p:tgtEl>
                                          <p:spTgt spid="12"/>
                                        </p:tgtEl>
                                      </p:cBhvr>
                                    </p:animEffect>
                                    <p:anim calcmode="lin" valueType="num">
                                      <p:cBhvr>
                                        <p:cTn id="62" dur="1000" fill="hold"/>
                                        <p:tgtEl>
                                          <p:spTgt spid="12"/>
                                        </p:tgtEl>
                                        <p:attrNameLst>
                                          <p:attrName>ppt_x</p:attrName>
                                        </p:attrNameLst>
                                      </p:cBhvr>
                                      <p:tavLst>
                                        <p:tav tm="0">
                                          <p:val>
                                            <p:strVal val="#ppt_x"/>
                                          </p:val>
                                        </p:tav>
                                        <p:tav tm="100000">
                                          <p:val>
                                            <p:strVal val="#ppt_x"/>
                                          </p:val>
                                        </p:tav>
                                      </p:tavLst>
                                    </p:anim>
                                    <p:anim calcmode="lin" valueType="num">
                                      <p:cBhvr>
                                        <p:cTn id="63" dur="1000" fill="hold"/>
                                        <p:tgtEl>
                                          <p:spTgt spid="12"/>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1000"/>
                                        <p:tgtEl>
                                          <p:spTgt spid="15"/>
                                        </p:tgtEl>
                                      </p:cBhvr>
                                    </p:animEffect>
                                    <p:anim calcmode="lin" valueType="num">
                                      <p:cBhvr>
                                        <p:cTn id="67" dur="1000" fill="hold"/>
                                        <p:tgtEl>
                                          <p:spTgt spid="15"/>
                                        </p:tgtEl>
                                        <p:attrNameLst>
                                          <p:attrName>ppt_x</p:attrName>
                                        </p:attrNameLst>
                                      </p:cBhvr>
                                      <p:tavLst>
                                        <p:tav tm="0">
                                          <p:val>
                                            <p:strVal val="#ppt_x"/>
                                          </p:val>
                                        </p:tav>
                                        <p:tav tm="100000">
                                          <p:val>
                                            <p:strVal val="#ppt_x"/>
                                          </p:val>
                                        </p:tav>
                                      </p:tavLst>
                                    </p:anim>
                                    <p:anim calcmode="lin" valueType="num">
                                      <p:cBhvr>
                                        <p:cTn id="68" dur="1000" fill="hold"/>
                                        <p:tgtEl>
                                          <p:spTgt spid="15"/>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 grpId="0"/>
      <p:bldP spid="20"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944712" y="1093187"/>
            <a:ext cx="5254577"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IDENTIDADE VISUAL</a:t>
            </a:r>
            <a:endParaRPr lang="pt-BR" sz="4000" dirty="0">
              <a:solidFill>
                <a:schemeClr val="accent6">
                  <a:lumMod val="50000"/>
                </a:schemeClr>
              </a:solidFill>
            </a:endParaRPr>
          </a:p>
        </p:txBody>
      </p:sp>
      <p:pic>
        <p:nvPicPr>
          <p:cNvPr id="5" name="Imagem 4"/>
          <p:cNvPicPr>
            <a:picLocks noChangeAspect="1"/>
          </p:cNvPicPr>
          <p:nvPr/>
        </p:nvPicPr>
        <p:blipFill rotWithShape="1">
          <a:blip r:embed="rId4">
            <a:extLst>
              <a:ext uri="{BEBA8EAE-BF5A-486C-A8C5-ECC9F3942E4B}">
                <a14:imgProps xmlns:a14="http://schemas.microsoft.com/office/drawing/2010/main">
                  <a14:imgLayer r:embed="rId5">
                    <a14:imgEffect>
                      <a14:backgroundRemoval t="0" b="100000" l="28702" r="67882">
                        <a14:foregroundMark x1="60592" y1="27200" x2="64465" y2="48400"/>
                      </a14:backgroundRemoval>
                    </a14:imgEffect>
                  </a14:imgLayer>
                </a14:imgProps>
              </a:ext>
              <a:ext uri="{28A0092B-C50C-407E-A947-70E740481C1C}">
                <a14:useLocalDpi xmlns:a14="http://schemas.microsoft.com/office/drawing/2010/main" val="0"/>
              </a:ext>
            </a:extLst>
          </a:blip>
          <a:srcRect l="32605" t="-1237" r="35422" b="1"/>
          <a:stretch/>
        </p:blipFill>
        <p:spPr>
          <a:xfrm>
            <a:off x="899592" y="1793358"/>
            <a:ext cx="1206887" cy="4352302"/>
          </a:xfrm>
          <a:prstGeom prst="rect">
            <a:avLst/>
          </a:prstGeom>
          <a:effectLst>
            <a:outerShdw blurRad="50800" dist="38100" sx="101000" sy="101000" algn="l" rotWithShape="0">
              <a:prstClr val="black">
                <a:alpha val="25000"/>
              </a:prstClr>
            </a:outerShdw>
          </a:effectLst>
        </p:spPr>
      </p:pic>
      <p:pic>
        <p:nvPicPr>
          <p:cNvPr id="6" name="Imagem 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250" b="95500" l="25000" r="67889"/>
                    </a14:imgEffect>
                  </a14:imgLayer>
                </a14:imgProps>
              </a:ext>
              <a:ext uri="{28A0092B-C50C-407E-A947-70E740481C1C}">
                <a14:useLocalDpi xmlns:a14="http://schemas.microsoft.com/office/drawing/2010/main" val="0"/>
              </a:ext>
            </a:extLst>
          </a:blip>
          <a:srcRect l="25040" t="5522" r="32581" b="4916"/>
          <a:stretch/>
        </p:blipFill>
        <p:spPr>
          <a:xfrm>
            <a:off x="3840244" y="2020968"/>
            <a:ext cx="1463513" cy="4123881"/>
          </a:xfrm>
          <a:prstGeom prst="rect">
            <a:avLst/>
          </a:prstGeom>
          <a:effectLst>
            <a:outerShdw blurRad="50800" dist="38100" sx="101000" sy="101000" algn="l" rotWithShape="0">
              <a:prstClr val="black">
                <a:alpha val="25000"/>
              </a:prstClr>
            </a:outerShdw>
          </a:effectLst>
        </p:spPr>
      </p:pic>
      <p:sp>
        <p:nvSpPr>
          <p:cNvPr id="7" name="CaixaDeTexto 6"/>
          <p:cNvSpPr txBox="1"/>
          <p:nvPr/>
        </p:nvSpPr>
        <p:spPr>
          <a:xfrm>
            <a:off x="363619" y="6128236"/>
            <a:ext cx="1989506" cy="369332"/>
          </a:xfrm>
          <a:prstGeom prst="rect">
            <a:avLst/>
          </a:prstGeom>
          <a:noFill/>
        </p:spPr>
        <p:txBody>
          <a:bodyPr wrap="square" rtlCol="0">
            <a:spAutoFit/>
          </a:bodyPr>
          <a:lstStyle/>
          <a:p>
            <a:pPr algn="ctr"/>
            <a:r>
              <a:rPr lang="pt-BR" b="1" dirty="0" smtClean="0"/>
              <a:t>Chef</a:t>
            </a:r>
            <a:endParaRPr lang="pt-BR" b="1" dirty="0"/>
          </a:p>
        </p:txBody>
      </p:sp>
      <p:pic>
        <p:nvPicPr>
          <p:cNvPr id="8" name="Imagem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321252">
            <a:off x="1628191" y="3103182"/>
            <a:ext cx="204457" cy="192177"/>
          </a:xfrm>
          <a:prstGeom prst="rect">
            <a:avLst/>
          </a:prstGeom>
        </p:spPr>
      </p:pic>
      <p:pic>
        <p:nvPicPr>
          <p:cNvPr id="9" name="Imagem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21252">
            <a:off x="4793594" y="3016551"/>
            <a:ext cx="198815" cy="186875"/>
          </a:xfrm>
          <a:prstGeom prst="rect">
            <a:avLst/>
          </a:prstGeom>
        </p:spPr>
      </p:pic>
      <p:sp>
        <p:nvSpPr>
          <p:cNvPr id="10" name="CaixaDeTexto 9"/>
          <p:cNvSpPr txBox="1"/>
          <p:nvPr/>
        </p:nvSpPr>
        <p:spPr>
          <a:xfrm>
            <a:off x="6876256" y="6219282"/>
            <a:ext cx="1460013" cy="369332"/>
          </a:xfrm>
          <a:prstGeom prst="rect">
            <a:avLst/>
          </a:prstGeom>
          <a:noFill/>
        </p:spPr>
        <p:txBody>
          <a:bodyPr wrap="square" rtlCol="0">
            <a:spAutoFit/>
          </a:bodyPr>
          <a:lstStyle/>
          <a:p>
            <a:pPr algn="ctr"/>
            <a:r>
              <a:rPr lang="pt-BR" b="1" dirty="0" smtClean="0"/>
              <a:t>Segurança</a:t>
            </a:r>
            <a:endParaRPr lang="pt-BR" b="1" dirty="0"/>
          </a:p>
        </p:txBody>
      </p:sp>
      <p:pic>
        <p:nvPicPr>
          <p:cNvPr id="11" name="Imagem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522" y="2464232"/>
            <a:ext cx="1298747" cy="3668962"/>
          </a:xfrm>
          <a:prstGeom prst="rect">
            <a:avLst/>
          </a:prstGeom>
          <a:effectLst>
            <a:outerShdw blurRad="50800" dist="38100" sx="101000" sy="101000" algn="l" rotWithShape="0">
              <a:prstClr val="black">
                <a:alpha val="25000"/>
              </a:prstClr>
            </a:outerShdw>
          </a:effectLst>
        </p:spPr>
      </p:pic>
      <p:sp>
        <p:nvSpPr>
          <p:cNvPr id="2" name="CaixaDeTexto 1"/>
          <p:cNvSpPr txBox="1"/>
          <p:nvPr/>
        </p:nvSpPr>
        <p:spPr>
          <a:xfrm>
            <a:off x="3489476" y="6234671"/>
            <a:ext cx="2489721" cy="646331"/>
          </a:xfrm>
          <a:prstGeom prst="rect">
            <a:avLst/>
          </a:prstGeom>
          <a:noFill/>
        </p:spPr>
        <p:txBody>
          <a:bodyPr wrap="none" rtlCol="0">
            <a:spAutoFit/>
          </a:bodyPr>
          <a:lstStyle/>
          <a:p>
            <a:r>
              <a:rPr lang="pt-BR" b="1" dirty="0"/>
              <a:t>A</a:t>
            </a:r>
            <a:r>
              <a:rPr lang="pt-BR" b="1" dirty="0" smtClean="0"/>
              <a:t>uxiliares </a:t>
            </a:r>
            <a:r>
              <a:rPr lang="pt-BR" b="1" dirty="0"/>
              <a:t>de cozinha</a:t>
            </a:r>
          </a:p>
          <a:p>
            <a:endParaRPr lang="pt-BR" dirty="0"/>
          </a:p>
        </p:txBody>
      </p:sp>
    </p:spTree>
    <p:extLst>
      <p:ext uri="{BB962C8B-B14F-4D97-AF65-F5344CB8AC3E}">
        <p14:creationId xmlns:p14="http://schemas.microsoft.com/office/powerpoint/2010/main" val="408470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2107051" y="1093187"/>
            <a:ext cx="5254576"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IDENTIDADE VISUAL</a:t>
            </a:r>
            <a:endParaRPr lang="pt-BR" sz="4000" dirty="0">
              <a:solidFill>
                <a:schemeClr val="accent6">
                  <a:lumMod val="50000"/>
                </a:schemeClr>
              </a:solidFill>
            </a:endParaRPr>
          </a:p>
        </p:txBody>
      </p:sp>
      <p:sp>
        <p:nvSpPr>
          <p:cNvPr id="2" name="CaixaDeTexto 1"/>
          <p:cNvSpPr txBox="1"/>
          <p:nvPr/>
        </p:nvSpPr>
        <p:spPr>
          <a:xfrm>
            <a:off x="395536" y="1979548"/>
            <a:ext cx="184731" cy="369332"/>
          </a:xfrm>
          <a:prstGeom prst="rect">
            <a:avLst/>
          </a:prstGeom>
          <a:noFill/>
        </p:spPr>
        <p:txBody>
          <a:bodyPr wrap="none" rtlCol="0">
            <a:spAutoFit/>
          </a:bodyPr>
          <a:lstStyle/>
          <a:p>
            <a:endParaRPr lang="pt-BR" dirty="0"/>
          </a:p>
        </p:txBody>
      </p:sp>
      <p:pic>
        <p:nvPicPr>
          <p:cNvPr id="5" name="Imagem 4"/>
          <p:cNvPicPr>
            <a:picLocks noChangeAspect="1"/>
          </p:cNvPicPr>
          <p:nvPr/>
        </p:nvPicPr>
        <p:blipFill rotWithShape="1">
          <a:blip r:embed="rId4">
            <a:grayscl/>
            <a:extLst>
              <a:ext uri="{BEBA8EAE-BF5A-486C-A8C5-ECC9F3942E4B}">
                <a14:imgProps xmlns:a14="http://schemas.microsoft.com/office/drawing/2010/main">
                  <a14:imgLayer r:embed="rId5">
                    <a14:imgEffect>
                      <a14:backgroundRemoval t="13534" b="100000" l="0" r="100000">
                        <a14:backgroundMark x1="85667" y1="52417" x2="85667" y2="52417"/>
                        <a14:backgroundMark x1="85000" y1="50376" x2="85000" y2="50376"/>
                        <a14:backgroundMark x1="86333" y1="48013" x2="86333" y2="48013"/>
                        <a14:backgroundMark x1="83333" y1="38131" x2="83333" y2="38131"/>
                        <a14:backgroundMark x1="17667" y1="38346" x2="17667" y2="38346"/>
                        <a14:backgroundMark x1="19667" y1="33512" x2="19667" y2="33512"/>
                      </a14:backgroundRemoval>
                    </a14:imgEffect>
                    <a14:imgEffect>
                      <a14:saturation sat="400000"/>
                    </a14:imgEffect>
                  </a14:imgLayer>
                </a14:imgProps>
              </a:ext>
              <a:ext uri="{28A0092B-C50C-407E-A947-70E740481C1C}">
                <a14:useLocalDpi xmlns:a14="http://schemas.microsoft.com/office/drawing/2010/main" val="0"/>
              </a:ext>
            </a:extLst>
          </a:blip>
          <a:srcRect l="5696" t="14141" r="3607"/>
          <a:stretch/>
        </p:blipFill>
        <p:spPr>
          <a:xfrm>
            <a:off x="971600" y="2093293"/>
            <a:ext cx="1233990" cy="3625200"/>
          </a:xfrm>
          <a:prstGeom prst="rect">
            <a:avLst/>
          </a:prstGeom>
          <a:effectLst>
            <a:outerShdw blurRad="50800" dist="38100" sx="101000" sy="101000" algn="l" rotWithShape="0">
              <a:prstClr val="black">
                <a:alpha val="30000"/>
              </a:prstClr>
            </a:outerShdw>
          </a:effectLst>
        </p:spPr>
      </p:pic>
      <p:sp>
        <p:nvSpPr>
          <p:cNvPr id="6" name="CaixaDeTexto 5"/>
          <p:cNvSpPr txBox="1"/>
          <p:nvPr/>
        </p:nvSpPr>
        <p:spPr>
          <a:xfrm>
            <a:off x="452220" y="5957670"/>
            <a:ext cx="2127079" cy="369332"/>
          </a:xfrm>
          <a:prstGeom prst="rect">
            <a:avLst/>
          </a:prstGeom>
          <a:noFill/>
        </p:spPr>
        <p:txBody>
          <a:bodyPr wrap="square" rtlCol="0">
            <a:spAutoFit/>
          </a:bodyPr>
          <a:lstStyle/>
          <a:p>
            <a:pPr algn="ctr"/>
            <a:r>
              <a:rPr lang="pt-BR" b="1" dirty="0" smtClean="0"/>
              <a:t>Monitor de pista</a:t>
            </a:r>
            <a:endParaRPr lang="pt-BR" b="1" dirty="0"/>
          </a:p>
        </p:txBody>
      </p:sp>
      <p:pic>
        <p:nvPicPr>
          <p:cNvPr id="7" name="Image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21252">
            <a:off x="1628496" y="2643706"/>
            <a:ext cx="246896" cy="232067"/>
          </a:xfrm>
          <a:prstGeom prst="rect">
            <a:avLst/>
          </a:prstGeom>
        </p:spPr>
      </p:pic>
      <p:pic>
        <p:nvPicPr>
          <p:cNvPr id="8" name="Imagem 7"/>
          <p:cNvPicPr>
            <a:picLocks noChangeAspect="1"/>
          </p:cNvPicPr>
          <p:nvPr/>
        </p:nvPicPr>
        <p:blipFill rotWithShape="1">
          <a:blip r:embed="rId7">
            <a:grayscl/>
            <a:extLst>
              <a:ext uri="{BEBA8EAE-BF5A-486C-A8C5-ECC9F3942E4B}">
                <a14:imgProps xmlns:a14="http://schemas.microsoft.com/office/drawing/2010/main">
                  <a14:imgLayer r:embed="rId8">
                    <a14:imgEffect>
                      <a14:backgroundRemoval t="0" b="100000" l="0" r="82471"/>
                    </a14:imgEffect>
                    <a14:imgEffect>
                      <a14:saturation sat="400000"/>
                    </a14:imgEffect>
                  </a14:imgLayer>
                </a14:imgProps>
              </a:ext>
              <a:ext uri="{28A0092B-C50C-407E-A947-70E740481C1C}">
                <a14:useLocalDpi xmlns:a14="http://schemas.microsoft.com/office/drawing/2010/main" val="0"/>
              </a:ext>
            </a:extLst>
          </a:blip>
          <a:srcRect l="25433" r="25273"/>
          <a:stretch/>
        </p:blipFill>
        <p:spPr>
          <a:xfrm>
            <a:off x="3634462" y="2076386"/>
            <a:ext cx="1338019" cy="3625200"/>
          </a:xfrm>
          <a:prstGeom prst="rect">
            <a:avLst/>
          </a:prstGeom>
          <a:effectLst>
            <a:outerShdw blurRad="50800" dist="38100" sx="101000" sy="101000" algn="l" rotWithShape="0">
              <a:prstClr val="black">
                <a:alpha val="30000"/>
              </a:prstClr>
            </a:outerShdw>
          </a:effectLst>
        </p:spPr>
      </p:pic>
      <p:sp>
        <p:nvSpPr>
          <p:cNvPr id="9" name="CaixaDeTexto 8"/>
          <p:cNvSpPr txBox="1"/>
          <p:nvPr/>
        </p:nvSpPr>
        <p:spPr>
          <a:xfrm>
            <a:off x="3006093" y="5957670"/>
            <a:ext cx="2841490" cy="369332"/>
          </a:xfrm>
          <a:prstGeom prst="rect">
            <a:avLst/>
          </a:prstGeom>
          <a:noFill/>
        </p:spPr>
        <p:txBody>
          <a:bodyPr wrap="square" rtlCol="0">
            <a:spAutoFit/>
          </a:bodyPr>
          <a:lstStyle/>
          <a:p>
            <a:pPr algn="ctr"/>
            <a:r>
              <a:rPr lang="pt-BR" b="1" dirty="0" smtClean="0"/>
              <a:t>Monitor de área infantil</a:t>
            </a:r>
            <a:endParaRPr lang="pt-BR" b="1" dirty="0"/>
          </a:p>
        </p:txBody>
      </p:sp>
      <p:pic>
        <p:nvPicPr>
          <p:cNvPr id="10" name="Imagem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79544">
            <a:off x="4132026" y="3237857"/>
            <a:ext cx="323840" cy="304390"/>
          </a:xfrm>
          <a:prstGeom prst="rect">
            <a:avLst/>
          </a:prstGeom>
        </p:spPr>
      </p:pic>
      <p:pic>
        <p:nvPicPr>
          <p:cNvPr id="11" name="Imagem 10"/>
          <p:cNvPicPr>
            <a:picLocks noChangeAspect="1"/>
          </p:cNvPicPr>
          <p:nvPr/>
        </p:nvPicPr>
        <p:blipFill rotWithShape="1">
          <a:blip r:embed="rId9">
            <a:extLst>
              <a:ext uri="{BEBA8EAE-BF5A-486C-A8C5-ECC9F3942E4B}">
                <a14:imgProps xmlns:a14="http://schemas.microsoft.com/office/drawing/2010/main">
                  <a14:imgLayer r:embed="rId10">
                    <a14:imgEffect>
                      <a14:backgroundRemoval t="0" b="100000" l="22167" r="85333"/>
                    </a14:imgEffect>
                  </a14:imgLayer>
                </a14:imgProps>
              </a:ext>
              <a:ext uri="{28A0092B-C50C-407E-A947-70E740481C1C}">
                <a14:useLocalDpi xmlns:a14="http://schemas.microsoft.com/office/drawing/2010/main" val="0"/>
              </a:ext>
            </a:extLst>
          </a:blip>
          <a:srcRect l="28047" t="1347" r="27778" b="4242"/>
          <a:stretch/>
        </p:blipFill>
        <p:spPr>
          <a:xfrm>
            <a:off x="6228184" y="2081089"/>
            <a:ext cx="1696242" cy="3625200"/>
          </a:xfrm>
          <a:prstGeom prst="rect">
            <a:avLst/>
          </a:prstGeom>
          <a:effectLst>
            <a:outerShdw blurRad="50800" dist="38100" sx="101000" sy="101000" algn="l" rotWithShape="0">
              <a:prstClr val="black">
                <a:alpha val="30000"/>
              </a:prstClr>
            </a:outerShdw>
          </a:effectLst>
        </p:spPr>
      </p:pic>
      <p:sp>
        <p:nvSpPr>
          <p:cNvPr id="12" name="CaixaDeTexto 11"/>
          <p:cNvSpPr txBox="1"/>
          <p:nvPr/>
        </p:nvSpPr>
        <p:spPr>
          <a:xfrm>
            <a:off x="6198748" y="5910998"/>
            <a:ext cx="1936069" cy="369332"/>
          </a:xfrm>
          <a:prstGeom prst="rect">
            <a:avLst/>
          </a:prstGeom>
          <a:noFill/>
        </p:spPr>
        <p:txBody>
          <a:bodyPr wrap="square" rtlCol="0">
            <a:spAutoFit/>
          </a:bodyPr>
          <a:lstStyle/>
          <a:p>
            <a:pPr algn="ctr"/>
            <a:r>
              <a:rPr lang="pt-BR" b="1" dirty="0" smtClean="0"/>
              <a:t>Aux. De limpeza</a:t>
            </a:r>
            <a:endParaRPr lang="pt-BR" b="1" dirty="0"/>
          </a:p>
        </p:txBody>
      </p:sp>
      <p:pic>
        <p:nvPicPr>
          <p:cNvPr id="13" name="Imagem 1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21252">
            <a:off x="7176291" y="2593592"/>
            <a:ext cx="228141" cy="214438"/>
          </a:xfrm>
          <a:prstGeom prst="rect">
            <a:avLst/>
          </a:prstGeom>
        </p:spPr>
      </p:pic>
    </p:spTree>
    <p:extLst>
      <p:ext uri="{BB962C8B-B14F-4D97-AF65-F5344CB8AC3E}">
        <p14:creationId xmlns:p14="http://schemas.microsoft.com/office/powerpoint/2010/main" val="158170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1000" fill="hold"/>
                                        <p:tgtEl>
                                          <p:spTgt spid="12"/>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2107049" y="1093187"/>
            <a:ext cx="5254577"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IDENTIDADE VISUAL</a:t>
            </a:r>
            <a:endParaRPr lang="pt-BR" sz="4000" dirty="0">
              <a:solidFill>
                <a:schemeClr val="accent6">
                  <a:lumMod val="50000"/>
                </a:schemeClr>
              </a:solidFill>
            </a:endParaRPr>
          </a:p>
        </p:txBody>
      </p:sp>
      <p:pic>
        <p:nvPicPr>
          <p:cNvPr id="11" name="Imagem 1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280" l="0" r="98650">
                        <a14:foregroundMark x1="16562" y1="49120" x2="16562" y2="49120"/>
                      </a14:backgroundRemoval>
                    </a14:imgEffect>
                  </a14:imgLayer>
                </a14:imgProps>
              </a:ext>
              <a:ext uri="{28A0092B-C50C-407E-A947-70E740481C1C}">
                <a14:useLocalDpi xmlns:a14="http://schemas.microsoft.com/office/drawing/2010/main" val="0"/>
              </a:ext>
            </a:extLst>
          </a:blip>
          <a:srcRect l="5209" t="5008" r="5612" b="7748"/>
          <a:stretch/>
        </p:blipFill>
        <p:spPr>
          <a:xfrm>
            <a:off x="4854227" y="3863983"/>
            <a:ext cx="3456384" cy="1902197"/>
          </a:xfrm>
          <a:prstGeom prst="rect">
            <a:avLst/>
          </a:prstGeom>
        </p:spPr>
      </p:pic>
      <p:pic>
        <p:nvPicPr>
          <p:cNvPr id="12" name="Imagem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31346">
            <a:off x="7140834" y="4715671"/>
            <a:ext cx="441585" cy="415064"/>
          </a:xfrm>
          <a:prstGeom prst="rect">
            <a:avLst/>
          </a:prstGeom>
          <a:scene3d>
            <a:camera prst="perspectiveContrastingRightFacing"/>
            <a:lightRig rig="threePt" dir="t"/>
          </a:scene3d>
        </p:spPr>
      </p:pic>
      <p:sp>
        <p:nvSpPr>
          <p:cNvPr id="6" name="CaixaDeTexto 5"/>
          <p:cNvSpPr txBox="1"/>
          <p:nvPr/>
        </p:nvSpPr>
        <p:spPr>
          <a:xfrm>
            <a:off x="323528" y="1876380"/>
            <a:ext cx="1109663" cy="400110"/>
          </a:xfrm>
          <a:prstGeom prst="rect">
            <a:avLst/>
          </a:prstGeom>
          <a:noFill/>
        </p:spPr>
        <p:txBody>
          <a:bodyPr wrap="none" rtlCol="0">
            <a:spAutoFit/>
          </a:bodyPr>
          <a:lstStyle/>
          <a:p>
            <a:pPr marL="285750" indent="-285750">
              <a:buFont typeface="Wingdings" pitchFamily="2" charset="2"/>
              <a:buChar char="q"/>
            </a:pPr>
            <a:r>
              <a:rPr lang="pt-BR" sz="2000" b="1" dirty="0" smtClean="0"/>
              <a:t>Frota</a:t>
            </a:r>
            <a:endParaRPr lang="pt-BR" sz="2000" b="1" dirty="0"/>
          </a:p>
        </p:txBody>
      </p:sp>
      <p:sp>
        <p:nvSpPr>
          <p:cNvPr id="2" name="Retângulo 1"/>
          <p:cNvSpPr/>
          <p:nvPr/>
        </p:nvSpPr>
        <p:spPr>
          <a:xfrm rot="60000">
            <a:off x="5067687" y="5118772"/>
            <a:ext cx="345178" cy="135381"/>
          </a:xfrm>
          <a:prstGeom prst="rect">
            <a:avLst/>
          </a:prstGeom>
          <a:solidFill>
            <a:schemeClr val="bg1"/>
          </a:solidFill>
          <a:ln>
            <a:noFill/>
          </a:ln>
          <a:scene3d>
            <a:camera prst="isometricOffAxis2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endParaRPr lang="pt-BR"/>
          </a:p>
        </p:txBody>
      </p:sp>
      <p:pic>
        <p:nvPicPr>
          <p:cNvPr id="3" name="Imagem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961" y="2870669"/>
            <a:ext cx="4488160" cy="3366120"/>
          </a:xfrm>
          <a:prstGeom prst="rect">
            <a:avLst/>
          </a:prstGeom>
          <a:effectLst>
            <a:outerShdw blurRad="50800" dist="38100" dir="5400000" algn="t" rotWithShape="0">
              <a:prstClr val="black">
                <a:alpha val="40000"/>
              </a:prstClr>
            </a:outerShdw>
          </a:effectLst>
        </p:spPr>
      </p:pic>
      <p:pic>
        <p:nvPicPr>
          <p:cNvPr id="7" name="Imagem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5856" y="3941776"/>
            <a:ext cx="858473" cy="806914"/>
          </a:xfrm>
          <a:prstGeom prst="rect">
            <a:avLst/>
          </a:prstGeom>
          <a:scene3d>
            <a:camera prst="orthographicFront">
              <a:rot lat="0" lon="19499983" rev="0"/>
            </a:camera>
            <a:lightRig rig="threePt" dir="t"/>
          </a:scene3d>
        </p:spPr>
      </p:pic>
    </p:spTree>
    <p:extLst>
      <p:ext uri="{BB962C8B-B14F-4D97-AF65-F5344CB8AC3E}">
        <p14:creationId xmlns:p14="http://schemas.microsoft.com/office/powerpoint/2010/main" val="124662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267744" y="2968377"/>
            <a:ext cx="938666" cy="51358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334"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2107049" y="1093187"/>
            <a:ext cx="5254577"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IDENTIDADE VISUAL</a:t>
            </a:r>
            <a:endParaRPr lang="pt-BR" sz="4000" dirty="0">
              <a:solidFill>
                <a:schemeClr val="accent6">
                  <a:lumMod val="50000"/>
                </a:schemeClr>
              </a:solidFill>
            </a:endParaRPr>
          </a:p>
        </p:txBody>
      </p:sp>
      <p:pic>
        <p:nvPicPr>
          <p:cNvPr id="5"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0" b="100000" l="552" r="100000"/>
                    </a14:imgEffect>
                  </a14:imgLayer>
                </a14:imgProps>
              </a:ext>
              <a:ext uri="{28A0092B-C50C-407E-A947-70E740481C1C}">
                <a14:useLocalDpi xmlns:a14="http://schemas.microsoft.com/office/drawing/2010/main" val="0"/>
              </a:ext>
            </a:extLst>
          </a:blip>
          <a:srcRect r="53923"/>
          <a:stretch/>
        </p:blipFill>
        <p:spPr bwMode="auto">
          <a:xfrm>
            <a:off x="2051720" y="2573086"/>
            <a:ext cx="2383135"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riângulo isósceles 5"/>
          <p:cNvSpPr/>
          <p:nvPr/>
        </p:nvSpPr>
        <p:spPr>
          <a:xfrm>
            <a:off x="2923310" y="3105634"/>
            <a:ext cx="70108" cy="70668"/>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pic>
        <p:nvPicPr>
          <p:cNvPr id="7" name="Picture 3"/>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648" b="99451" l="9945" r="100000"/>
                    </a14:imgEffect>
                  </a14:imgLayer>
                </a14:imgProps>
              </a:ext>
              <a:ext uri="{28A0092B-C50C-407E-A947-70E740481C1C}">
                <a14:useLocalDpi xmlns:a14="http://schemas.microsoft.com/office/drawing/2010/main" val="0"/>
              </a:ext>
            </a:extLst>
          </a:blip>
          <a:srcRect l="54909"/>
          <a:stretch/>
        </p:blipFill>
        <p:spPr bwMode="auto">
          <a:xfrm>
            <a:off x="4647847" y="2573086"/>
            <a:ext cx="2332137" cy="346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tângulo 2"/>
          <p:cNvSpPr/>
          <p:nvPr/>
        </p:nvSpPr>
        <p:spPr>
          <a:xfrm>
            <a:off x="4769799" y="3068960"/>
            <a:ext cx="2088232" cy="755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p:cNvSpPr txBox="1"/>
          <p:nvPr/>
        </p:nvSpPr>
        <p:spPr>
          <a:xfrm>
            <a:off x="4774529" y="3212976"/>
            <a:ext cx="2088232" cy="646331"/>
          </a:xfrm>
          <a:prstGeom prst="rect">
            <a:avLst/>
          </a:prstGeom>
          <a:noFill/>
          <a:effectLst>
            <a:outerShdw blurRad="50800" dist="38100" sx="98000" sy="98000" algn="l" rotWithShape="0">
              <a:prstClr val="black">
                <a:alpha val="44000"/>
              </a:prstClr>
            </a:outerShdw>
          </a:effectLst>
        </p:spPr>
        <p:txBody>
          <a:bodyPr wrap="square" rtlCol="0">
            <a:spAutoFit/>
          </a:bodyPr>
          <a:lstStyle/>
          <a:p>
            <a:pPr algn="ctr"/>
            <a:r>
              <a:rPr lang="pt-BR" sz="1200" b="1" dirty="0" smtClean="0">
                <a:latin typeface="Arial Narrow" pitchFamily="34" charset="0"/>
                <a:cs typeface="Aharoni" pitchFamily="2" charset="-79"/>
              </a:rPr>
              <a:t>Av. Trabalhador São Carlense</a:t>
            </a:r>
          </a:p>
          <a:p>
            <a:pPr algn="ctr"/>
            <a:r>
              <a:rPr lang="pt-BR" sz="1200" b="1" dirty="0" smtClean="0">
                <a:latin typeface="Arial Narrow" pitchFamily="34" charset="0"/>
                <a:cs typeface="Aharoni" pitchFamily="2" charset="-79"/>
              </a:rPr>
              <a:t>201 – Parque A. Schimidt</a:t>
            </a:r>
          </a:p>
          <a:p>
            <a:pPr algn="ctr"/>
            <a:r>
              <a:rPr lang="pt-BR" sz="1200" b="1" dirty="0" smtClean="0">
                <a:latin typeface="Arial Narrow" pitchFamily="34" charset="0"/>
                <a:cs typeface="Aharoni" pitchFamily="2" charset="-79"/>
              </a:rPr>
              <a:t>São Carlos - SP</a:t>
            </a:r>
            <a:endParaRPr lang="pt-BR" sz="1200" b="1" dirty="0">
              <a:latin typeface="Arial Narrow" pitchFamily="34" charset="0"/>
              <a:cs typeface="Aharoni" pitchFamily="2" charset="-79"/>
            </a:endParaRPr>
          </a:p>
        </p:txBody>
      </p:sp>
      <p:pic>
        <p:nvPicPr>
          <p:cNvPr id="10"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65598" t="78297" r="11382" b="10852"/>
          <a:stretch/>
        </p:blipFill>
        <p:spPr bwMode="auto">
          <a:xfrm>
            <a:off x="5174924" y="5293433"/>
            <a:ext cx="1253166" cy="3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CaixaDeTexto 10"/>
          <p:cNvSpPr txBox="1"/>
          <p:nvPr/>
        </p:nvSpPr>
        <p:spPr>
          <a:xfrm>
            <a:off x="395536" y="1979548"/>
            <a:ext cx="1313629" cy="400110"/>
          </a:xfrm>
          <a:prstGeom prst="rect">
            <a:avLst/>
          </a:prstGeom>
          <a:noFill/>
        </p:spPr>
        <p:txBody>
          <a:bodyPr wrap="none" rtlCol="0">
            <a:spAutoFit/>
          </a:bodyPr>
          <a:lstStyle/>
          <a:p>
            <a:pPr marL="285750" indent="-285750">
              <a:buFont typeface="Wingdings" pitchFamily="2" charset="2"/>
              <a:buChar char="q"/>
            </a:pPr>
            <a:r>
              <a:rPr lang="pt-BR" sz="2000" b="1" dirty="0" smtClean="0"/>
              <a:t>Crachá</a:t>
            </a:r>
            <a:endParaRPr lang="pt-BR" sz="2000" b="1" dirty="0"/>
          </a:p>
        </p:txBody>
      </p:sp>
      <p:sp>
        <p:nvSpPr>
          <p:cNvPr id="12" name="Retângulo 11"/>
          <p:cNvSpPr/>
          <p:nvPr/>
        </p:nvSpPr>
        <p:spPr>
          <a:xfrm>
            <a:off x="2339752" y="5401401"/>
            <a:ext cx="187220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CaixaDeTexto 13"/>
          <p:cNvSpPr txBox="1"/>
          <p:nvPr/>
        </p:nvSpPr>
        <p:spPr>
          <a:xfrm>
            <a:off x="2286794" y="5301208"/>
            <a:ext cx="1960601" cy="400110"/>
          </a:xfrm>
          <a:prstGeom prst="rect">
            <a:avLst/>
          </a:prstGeom>
          <a:noFill/>
        </p:spPr>
        <p:txBody>
          <a:bodyPr wrap="none" rtlCol="0">
            <a:spAutoFit/>
          </a:bodyPr>
          <a:lstStyle/>
          <a:p>
            <a:pPr algn="ctr"/>
            <a:r>
              <a:rPr lang="pt-BR" sz="2000" dirty="0" smtClean="0">
                <a:latin typeface="Arial Rounded MT Bold" pitchFamily="34" charset="0"/>
              </a:rPr>
              <a:t>Recepcionista</a:t>
            </a:r>
            <a:endParaRPr lang="pt-BR" sz="2000" dirty="0">
              <a:latin typeface="Arial Rounded MT Bold" pitchFamily="34" charset="0"/>
            </a:endParaRPr>
          </a:p>
        </p:txBody>
      </p:sp>
      <p:sp>
        <p:nvSpPr>
          <p:cNvPr id="15" name="Retângulo 14"/>
          <p:cNvSpPr/>
          <p:nvPr/>
        </p:nvSpPr>
        <p:spPr>
          <a:xfrm>
            <a:off x="5436096" y="4837222"/>
            <a:ext cx="1094598"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p:cNvSpPr txBox="1"/>
          <p:nvPr/>
        </p:nvSpPr>
        <p:spPr>
          <a:xfrm>
            <a:off x="5364088" y="4846747"/>
            <a:ext cx="1249573" cy="276999"/>
          </a:xfrm>
          <a:prstGeom prst="rect">
            <a:avLst/>
          </a:prstGeom>
          <a:noFill/>
        </p:spPr>
        <p:txBody>
          <a:bodyPr wrap="none" rtlCol="0">
            <a:spAutoFit/>
          </a:bodyPr>
          <a:lstStyle/>
          <a:p>
            <a:pPr algn="ctr"/>
            <a:r>
              <a:rPr lang="pt-BR" sz="1200" dirty="0" smtClean="0">
                <a:latin typeface="Arial Rounded MT Bold" pitchFamily="34" charset="0"/>
              </a:rPr>
              <a:t>Recepcionista</a:t>
            </a:r>
            <a:endParaRPr lang="pt-BR" sz="1200" dirty="0">
              <a:latin typeface="Arial Rounded MT Bold" pitchFamily="34" charset="0"/>
            </a:endParaRPr>
          </a:p>
        </p:txBody>
      </p:sp>
    </p:spTree>
    <p:extLst>
      <p:ext uri="{BB962C8B-B14F-4D97-AF65-F5344CB8AC3E}">
        <p14:creationId xmlns:p14="http://schemas.microsoft.com/office/powerpoint/2010/main" val="26459783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2107049" y="1093187"/>
            <a:ext cx="5254577"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IDENTIDADE VISUAL</a:t>
            </a:r>
            <a:endParaRPr lang="pt-BR" sz="4000" dirty="0">
              <a:solidFill>
                <a:schemeClr val="accent6">
                  <a:lumMod val="50000"/>
                </a:schemeClr>
              </a:solidFill>
            </a:endParaRPr>
          </a:p>
        </p:txBody>
      </p:sp>
      <p:sp>
        <p:nvSpPr>
          <p:cNvPr id="3" name="CaixaDeTexto 2"/>
          <p:cNvSpPr txBox="1"/>
          <p:nvPr/>
        </p:nvSpPr>
        <p:spPr>
          <a:xfrm>
            <a:off x="343874" y="1948717"/>
            <a:ext cx="4690258" cy="984885"/>
          </a:xfrm>
          <a:prstGeom prst="rect">
            <a:avLst/>
          </a:prstGeom>
          <a:noFill/>
        </p:spPr>
        <p:txBody>
          <a:bodyPr wrap="none" rtlCol="0">
            <a:spAutoFit/>
          </a:bodyPr>
          <a:lstStyle/>
          <a:p>
            <a:pPr marL="285750" indent="-285750">
              <a:buFont typeface="Wingdings" panose="05000000000000000000" pitchFamily="2" charset="2"/>
              <a:buChar char="q"/>
            </a:pPr>
            <a:r>
              <a:rPr lang="pt-BR" sz="2000" b="1" dirty="0" smtClean="0"/>
              <a:t>Panfletagem de Inauguração e site:</a:t>
            </a:r>
          </a:p>
          <a:p>
            <a:endParaRPr lang="pt-BR" sz="2000" b="1" dirty="0" smtClean="0"/>
          </a:p>
          <a:p>
            <a:endParaRPr lang="pt-BR" dirty="0"/>
          </a:p>
        </p:txBody>
      </p:sp>
      <p:sp>
        <p:nvSpPr>
          <p:cNvPr id="5" name="Retângulo 4"/>
          <p:cNvSpPr/>
          <p:nvPr/>
        </p:nvSpPr>
        <p:spPr>
          <a:xfrm>
            <a:off x="792557" y="2403106"/>
            <a:ext cx="2905299" cy="4050230"/>
          </a:xfrm>
          <a:prstGeom prst="rect">
            <a:avLst/>
          </a:prstGeom>
          <a:blipFill>
            <a:blip r:embed="rId4">
              <a:grayscl/>
              <a:extLst>
                <a:ext uri="{BEBA8EAE-BF5A-486C-A8C5-ECC9F3942E4B}">
                  <a14:imgProps xmlns:a14="http://schemas.microsoft.com/office/drawing/2010/main">
                    <a14:imgLayer r:embed="rId5">
                      <a14:imgEffect>
                        <a14:artisticFilmGrain/>
                      </a14:imgEffect>
                      <a14:imgEffect>
                        <a14:sharpenSoften amount="25000"/>
                      </a14:imgEffect>
                      <a14:imgEffect>
                        <a14:colorTemperature colorTemp="8800"/>
                      </a14:imgEffect>
                      <a14:imgEffect>
                        <a14:saturation sat="0"/>
                      </a14:imgEffect>
                      <a14:imgEffect>
                        <a14:brightnessContrast bright="-40000" contrast="-40000"/>
                      </a14:imgEffect>
                    </a14:imgLayer>
                  </a14:imgProps>
                </a:ext>
              </a:extLst>
            </a:blip>
            <a:tile tx="0" ty="0" sx="100000" sy="100000" flip="none" algn="tl"/>
          </a:blip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6" name="Imagem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987" y="5809472"/>
            <a:ext cx="539551" cy="303305"/>
          </a:xfrm>
          <a:prstGeom prst="rect">
            <a:avLst/>
          </a:prstGeom>
        </p:spPr>
      </p:pic>
      <p:pic>
        <p:nvPicPr>
          <p:cNvPr id="7" name="Imagem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7538" y="5799946"/>
            <a:ext cx="497632" cy="303306"/>
          </a:xfrm>
          <a:prstGeom prst="rect">
            <a:avLst/>
          </a:prstGeom>
        </p:spPr>
      </p:pic>
      <p:pic>
        <p:nvPicPr>
          <p:cNvPr id="8" name="Imagem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8994" y="5809471"/>
            <a:ext cx="504212" cy="293781"/>
          </a:xfrm>
          <a:prstGeom prst="rect">
            <a:avLst/>
          </a:prstGeom>
        </p:spPr>
      </p:pic>
      <p:pic>
        <p:nvPicPr>
          <p:cNvPr id="9" name="Imagem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93206" y="5799945"/>
            <a:ext cx="441573" cy="312831"/>
          </a:xfrm>
          <a:prstGeom prst="rect">
            <a:avLst/>
          </a:prstGeom>
        </p:spPr>
      </p:pic>
      <p:pic>
        <p:nvPicPr>
          <p:cNvPr id="10" name="Imagem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34779" y="5809472"/>
            <a:ext cx="360039" cy="293780"/>
          </a:xfrm>
          <a:prstGeom prst="rect">
            <a:avLst/>
          </a:prstGeom>
        </p:spPr>
      </p:pic>
      <p:pic>
        <p:nvPicPr>
          <p:cNvPr id="11" name="Imagem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94818" y="5799945"/>
            <a:ext cx="412999" cy="314717"/>
          </a:xfrm>
          <a:prstGeom prst="rect">
            <a:avLst/>
          </a:prstGeom>
        </p:spPr>
      </p:pic>
      <p:cxnSp>
        <p:nvCxnSpPr>
          <p:cNvPr id="12" name="Conector reto 11"/>
          <p:cNvCxnSpPr/>
          <p:nvPr/>
        </p:nvCxnSpPr>
        <p:spPr>
          <a:xfrm>
            <a:off x="877987" y="5805012"/>
            <a:ext cx="27298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Conector reto 12"/>
          <p:cNvCxnSpPr/>
          <p:nvPr/>
        </p:nvCxnSpPr>
        <p:spPr>
          <a:xfrm flipV="1">
            <a:off x="877987" y="5795486"/>
            <a:ext cx="0" cy="314716"/>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Conector reto 13"/>
          <p:cNvCxnSpPr/>
          <p:nvPr/>
        </p:nvCxnSpPr>
        <p:spPr>
          <a:xfrm>
            <a:off x="877987" y="6103252"/>
            <a:ext cx="272983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Conector reto 14"/>
          <p:cNvCxnSpPr/>
          <p:nvPr/>
        </p:nvCxnSpPr>
        <p:spPr>
          <a:xfrm>
            <a:off x="3607817" y="5800551"/>
            <a:ext cx="0" cy="30519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Conector reto 15"/>
          <p:cNvCxnSpPr/>
          <p:nvPr/>
        </p:nvCxnSpPr>
        <p:spPr>
          <a:xfrm>
            <a:off x="1417538" y="5809472"/>
            <a:ext cx="0" cy="29627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Conector reto 16"/>
          <p:cNvCxnSpPr/>
          <p:nvPr/>
        </p:nvCxnSpPr>
        <p:spPr>
          <a:xfrm>
            <a:off x="1894215" y="5808867"/>
            <a:ext cx="0" cy="29627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a:off x="2393811" y="5808185"/>
            <a:ext cx="0" cy="29627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a:off x="2834779" y="5808867"/>
            <a:ext cx="0" cy="29627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a:off x="3194819" y="5808867"/>
            <a:ext cx="0" cy="29627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Retângulo 20"/>
          <p:cNvSpPr/>
          <p:nvPr/>
        </p:nvSpPr>
        <p:spPr>
          <a:xfrm>
            <a:off x="467544" y="6167618"/>
            <a:ext cx="3585517" cy="215444"/>
          </a:xfrm>
          <a:prstGeom prst="rect">
            <a:avLst/>
          </a:prstGeom>
          <a:noFill/>
        </p:spPr>
        <p:txBody>
          <a:bodyPr wrap="square">
            <a:spAutoFit/>
          </a:bodyPr>
          <a:lstStyle/>
          <a:p>
            <a:pPr algn="ctr"/>
            <a:r>
              <a:rPr lang="pt-BR" sz="800" b="1" dirty="0">
                <a:ln>
                  <a:solidFill>
                    <a:schemeClr val="bg1"/>
                  </a:solidFill>
                </a:ln>
                <a:solidFill>
                  <a:srgbClr val="C00000"/>
                </a:solidFill>
                <a:latin typeface="Berlin Sans FB" pitchFamily="34" charset="0"/>
                <a:cs typeface="Aharoni" pitchFamily="2" charset="-79"/>
              </a:rPr>
              <a:t>Av. Trabalhador São </a:t>
            </a:r>
            <a:r>
              <a:rPr lang="pt-BR" sz="800" b="1" dirty="0" smtClean="0">
                <a:ln>
                  <a:solidFill>
                    <a:schemeClr val="bg1"/>
                  </a:solidFill>
                </a:ln>
                <a:solidFill>
                  <a:srgbClr val="C00000"/>
                </a:solidFill>
                <a:latin typeface="Berlin Sans FB" pitchFamily="34" charset="0"/>
                <a:cs typeface="Aharoni" pitchFamily="2" charset="-79"/>
              </a:rPr>
              <a:t>Carlense </a:t>
            </a:r>
            <a:r>
              <a:rPr lang="pt-BR" sz="800" b="1" dirty="0">
                <a:ln>
                  <a:solidFill>
                    <a:schemeClr val="bg1"/>
                  </a:solidFill>
                </a:ln>
                <a:solidFill>
                  <a:srgbClr val="C00000"/>
                </a:solidFill>
                <a:latin typeface="Berlin Sans FB" pitchFamily="34" charset="0"/>
                <a:cs typeface="Aharoni" pitchFamily="2" charset="-79"/>
              </a:rPr>
              <a:t>201 – Parque A. </a:t>
            </a:r>
            <a:r>
              <a:rPr lang="pt-BR" sz="800" b="1" dirty="0" smtClean="0">
                <a:ln>
                  <a:solidFill>
                    <a:schemeClr val="bg1"/>
                  </a:solidFill>
                </a:ln>
                <a:solidFill>
                  <a:srgbClr val="C00000"/>
                </a:solidFill>
                <a:latin typeface="Berlin Sans FB" pitchFamily="34" charset="0"/>
                <a:cs typeface="Aharoni" pitchFamily="2" charset="-79"/>
              </a:rPr>
              <a:t>Schimidt</a:t>
            </a:r>
            <a:endParaRPr lang="pt-BR" sz="800" b="1" dirty="0">
              <a:ln>
                <a:solidFill>
                  <a:schemeClr val="bg1"/>
                </a:solidFill>
              </a:ln>
              <a:solidFill>
                <a:srgbClr val="C00000"/>
              </a:solidFill>
              <a:latin typeface="Berlin Sans FB" pitchFamily="34" charset="0"/>
              <a:cs typeface="Aharoni" pitchFamily="2" charset="-79"/>
            </a:endParaRPr>
          </a:p>
        </p:txBody>
      </p:sp>
      <p:pic>
        <p:nvPicPr>
          <p:cNvPr id="22" name="Imagem 21"/>
          <p:cNvPicPr>
            <a:picLocks noChangeAspect="1"/>
          </p:cNvPicPr>
          <p:nvPr/>
        </p:nvPicPr>
        <p:blipFill>
          <a:blip r:embed="rId12" cstate="print">
            <a:extLst>
              <a:ext uri="{BEBA8EAE-BF5A-486C-A8C5-ECC9F3942E4B}">
                <a14:imgProps xmlns:a14="http://schemas.microsoft.com/office/drawing/2010/main">
                  <a14:imgLayer r:embed="rId13">
                    <a14:imgEffect>
                      <a14:sharpenSoften amount="25000"/>
                    </a14:imgEffect>
                    <a14:imgEffect>
                      <a14:colorTemperature colorTemp="53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33493" y="2922450"/>
            <a:ext cx="3017215" cy="3208337"/>
          </a:xfrm>
          <a:prstGeom prst="rect">
            <a:avLst/>
          </a:prstGeom>
        </p:spPr>
      </p:pic>
      <p:sp>
        <p:nvSpPr>
          <p:cNvPr id="23" name="CaixaDeTexto 22"/>
          <p:cNvSpPr txBox="1"/>
          <p:nvPr/>
        </p:nvSpPr>
        <p:spPr>
          <a:xfrm>
            <a:off x="719700" y="2440050"/>
            <a:ext cx="3027111" cy="400110"/>
          </a:xfrm>
          <a:prstGeom prst="rect">
            <a:avLst/>
          </a:prstGeom>
          <a:noFill/>
        </p:spPr>
        <p:txBody>
          <a:bodyPr wrap="square" rtlCol="0">
            <a:spAutoFit/>
            <a:scene3d>
              <a:camera prst="orthographicFront"/>
              <a:lightRig rig="threePt" dir="t"/>
            </a:scene3d>
            <a:sp3d extrusionH="57150">
              <a:bevelT w="82550" h="38100" prst="coolSlant"/>
            </a:sp3d>
          </a:bodyPr>
          <a:lstStyle/>
          <a:p>
            <a:pPr algn="ctr"/>
            <a:r>
              <a:rPr lang="pt-BR" sz="2000" b="1" dirty="0" smtClean="0">
                <a:ln w="12700">
                  <a:solidFill>
                    <a:schemeClr val="bg1"/>
                  </a:solidFill>
                </a:ln>
                <a:solidFill>
                  <a:srgbClr val="C00000"/>
                </a:solidFill>
                <a:effectLst>
                  <a:glow rad="63500">
                    <a:schemeClr val="bg1">
                      <a:alpha val="40000"/>
                    </a:schemeClr>
                  </a:glow>
                </a:effectLst>
                <a:latin typeface="Berlin Sans FB" pitchFamily="34" charset="0"/>
              </a:rPr>
              <a:t>BOLICHE ULA MAIKA</a:t>
            </a:r>
            <a:endParaRPr lang="pt-BR" sz="2000" b="1" dirty="0">
              <a:ln w="12700">
                <a:solidFill>
                  <a:schemeClr val="bg1"/>
                </a:solidFill>
              </a:ln>
              <a:solidFill>
                <a:srgbClr val="C00000"/>
              </a:solidFill>
              <a:effectLst>
                <a:glow rad="63500">
                  <a:schemeClr val="bg1">
                    <a:alpha val="40000"/>
                  </a:schemeClr>
                </a:glow>
              </a:effectLst>
              <a:latin typeface="Berlin Sans FB" pitchFamily="34" charset="0"/>
            </a:endParaRPr>
          </a:p>
        </p:txBody>
      </p:sp>
      <p:sp>
        <p:nvSpPr>
          <p:cNvPr id="24" name="CaixaDeTexto 23"/>
          <p:cNvSpPr txBox="1"/>
          <p:nvPr/>
        </p:nvSpPr>
        <p:spPr>
          <a:xfrm>
            <a:off x="1694244" y="4077072"/>
            <a:ext cx="1095172" cy="400110"/>
          </a:xfrm>
          <a:prstGeom prst="rect">
            <a:avLst/>
          </a:prstGeom>
          <a:noFill/>
        </p:spPr>
        <p:txBody>
          <a:bodyPr wrap="none" rtlCol="0">
            <a:spAutoFit/>
          </a:bodyPr>
          <a:lstStyle/>
          <a:p>
            <a:pPr algn="ctr"/>
            <a:r>
              <a:rPr lang="pt-BR" sz="2000" dirty="0" smtClean="0">
                <a:ln w="12700">
                  <a:solidFill>
                    <a:schemeClr val="bg1"/>
                  </a:solidFill>
                </a:ln>
                <a:solidFill>
                  <a:srgbClr val="C00000"/>
                </a:solidFill>
                <a:effectLst>
                  <a:glow rad="63500">
                    <a:schemeClr val="bg1">
                      <a:alpha val="40000"/>
                    </a:schemeClr>
                  </a:glow>
                </a:effectLst>
                <a:latin typeface="Berlin Sans FB" pitchFamily="34" charset="0"/>
              </a:rPr>
              <a:t>DIA</a:t>
            </a:r>
            <a:r>
              <a:rPr lang="pt-BR" sz="2000" dirty="0" smtClean="0">
                <a:ln w="12700">
                  <a:solidFill>
                    <a:schemeClr val="bg1"/>
                  </a:solidFill>
                </a:ln>
                <a:solidFill>
                  <a:srgbClr val="C00000"/>
                </a:solidFill>
                <a:effectLst>
                  <a:glow rad="63500">
                    <a:schemeClr val="bg1">
                      <a:alpha val="40000"/>
                    </a:schemeClr>
                  </a:glow>
                </a:effectLst>
              </a:rPr>
              <a:t> 5/10</a:t>
            </a:r>
            <a:endParaRPr lang="pt-BR" sz="2000" dirty="0">
              <a:ln w="12700">
                <a:solidFill>
                  <a:schemeClr val="bg1"/>
                </a:solidFill>
              </a:ln>
              <a:solidFill>
                <a:srgbClr val="C00000"/>
              </a:solidFill>
              <a:effectLst>
                <a:glow rad="63500">
                  <a:schemeClr val="bg1">
                    <a:alpha val="40000"/>
                  </a:schemeClr>
                </a:glow>
              </a:effectLst>
            </a:endParaRPr>
          </a:p>
        </p:txBody>
      </p:sp>
      <p:sp>
        <p:nvSpPr>
          <p:cNvPr id="25" name="CaixaDeTexto 24"/>
          <p:cNvSpPr txBox="1"/>
          <p:nvPr/>
        </p:nvSpPr>
        <p:spPr>
          <a:xfrm>
            <a:off x="787072" y="2719096"/>
            <a:ext cx="3100980" cy="353943"/>
          </a:xfrm>
          <a:prstGeom prst="rect">
            <a:avLst/>
          </a:prstGeom>
          <a:noFill/>
        </p:spPr>
        <p:txBody>
          <a:bodyPr wrap="square" rtlCol="0">
            <a:spAutoFit/>
            <a:scene3d>
              <a:camera prst="orthographicFront"/>
              <a:lightRig rig="threePt" dir="t"/>
            </a:scene3d>
            <a:sp3d extrusionH="57150">
              <a:bevelT w="82550" h="38100" prst="coolSlant"/>
            </a:sp3d>
          </a:bodyPr>
          <a:lstStyle/>
          <a:p>
            <a:r>
              <a:rPr lang="pt-BR" sz="1700" b="1" dirty="0" smtClean="0">
                <a:ln w="12700">
                  <a:solidFill>
                    <a:schemeClr val="bg1"/>
                  </a:solidFill>
                </a:ln>
                <a:solidFill>
                  <a:srgbClr val="C00000"/>
                </a:solidFill>
                <a:effectLst>
                  <a:glow rad="63500">
                    <a:schemeClr val="bg1">
                      <a:alpha val="40000"/>
                    </a:schemeClr>
                  </a:glow>
                </a:effectLst>
                <a:latin typeface="Berlin Sans FB" pitchFamily="34" charset="0"/>
              </a:rPr>
              <a:t>MOSTRE SEU LADO BRUTO</a:t>
            </a:r>
            <a:endParaRPr lang="pt-BR" sz="1700" b="1" dirty="0">
              <a:ln w="12700">
                <a:solidFill>
                  <a:schemeClr val="bg1"/>
                </a:solidFill>
              </a:ln>
              <a:solidFill>
                <a:srgbClr val="C00000"/>
              </a:solidFill>
              <a:effectLst>
                <a:glow rad="63500">
                  <a:schemeClr val="bg1">
                    <a:alpha val="40000"/>
                  </a:schemeClr>
                </a:glow>
              </a:effectLst>
              <a:latin typeface="Berlin Sans FB" pitchFamily="34" charset="0"/>
            </a:endParaRPr>
          </a:p>
        </p:txBody>
      </p:sp>
      <p:sp>
        <p:nvSpPr>
          <p:cNvPr id="26" name="CaixaDeTexto 25"/>
          <p:cNvSpPr txBox="1"/>
          <p:nvPr/>
        </p:nvSpPr>
        <p:spPr>
          <a:xfrm>
            <a:off x="817537" y="2960008"/>
            <a:ext cx="2880320" cy="353943"/>
          </a:xfrm>
          <a:prstGeom prst="rect">
            <a:avLst/>
          </a:prstGeom>
          <a:noFill/>
        </p:spPr>
        <p:txBody>
          <a:bodyPr wrap="square" rtlCol="0">
            <a:spAutoFit/>
            <a:scene3d>
              <a:camera prst="orthographicFront"/>
              <a:lightRig rig="threePt" dir="t"/>
            </a:scene3d>
            <a:sp3d extrusionH="57150">
              <a:bevelT w="82550" h="38100" prst="coolSlant"/>
            </a:sp3d>
          </a:bodyPr>
          <a:lstStyle/>
          <a:p>
            <a:r>
              <a:rPr lang="pt-BR" sz="1700" b="1" dirty="0" smtClean="0">
                <a:ln w="12700">
                  <a:solidFill>
                    <a:schemeClr val="bg1"/>
                  </a:solidFill>
                </a:ln>
                <a:solidFill>
                  <a:srgbClr val="C00000"/>
                </a:solidFill>
                <a:effectLst>
                  <a:glow rad="63500">
                    <a:schemeClr val="bg1">
                      <a:alpha val="40000"/>
                    </a:schemeClr>
                  </a:glow>
                </a:effectLst>
                <a:latin typeface="Berlin Sans FB" pitchFamily="34" charset="0"/>
              </a:rPr>
              <a:t>VENHA FAZER UM STRIKE</a:t>
            </a:r>
            <a:endParaRPr lang="pt-BR" sz="1700" b="1" dirty="0">
              <a:ln w="12700">
                <a:solidFill>
                  <a:schemeClr val="bg1"/>
                </a:solidFill>
              </a:ln>
              <a:solidFill>
                <a:srgbClr val="C00000"/>
              </a:solidFill>
              <a:effectLst>
                <a:glow rad="63500">
                  <a:schemeClr val="bg1">
                    <a:alpha val="40000"/>
                  </a:schemeClr>
                </a:glow>
              </a:effectLst>
              <a:latin typeface="Berlin Sans FB" pitchFamily="34" charset="0"/>
            </a:endParaRPr>
          </a:p>
        </p:txBody>
      </p:sp>
      <p:sp>
        <p:nvSpPr>
          <p:cNvPr id="27" name="CaixaDeTexto 26"/>
          <p:cNvSpPr txBox="1"/>
          <p:nvPr/>
        </p:nvSpPr>
        <p:spPr>
          <a:xfrm rot="60000">
            <a:off x="1016529" y="3954394"/>
            <a:ext cx="2450601" cy="616531"/>
          </a:xfrm>
          <a:prstGeom prst="rect">
            <a:avLst/>
          </a:prstGeom>
          <a:noFill/>
          <a:effectLst>
            <a:outerShdw blurRad="25400" dist="101600" dir="5400000" algn="t" rotWithShape="0">
              <a:prstClr val="black">
                <a:alpha val="44000"/>
              </a:prstClr>
            </a:outerShdw>
          </a:effectLst>
        </p:spPr>
        <p:txBody>
          <a:bodyPr wrap="none" rtlCol="0">
            <a:prstTxWarp prst="textArchUp">
              <a:avLst/>
            </a:prstTxWarp>
            <a:spAutoFit/>
            <a:scene3d>
              <a:camera prst="orthographicFront"/>
              <a:lightRig rig="threePt" dir="t"/>
            </a:scene3d>
            <a:sp3d extrusionH="57150">
              <a:bevelT w="69850" h="38100" prst="cross"/>
            </a:sp3d>
          </a:bodyPr>
          <a:lstStyle/>
          <a:p>
            <a:pPr algn="ctr"/>
            <a:r>
              <a:rPr lang="pt-BR" sz="2800" b="1" dirty="0" smtClean="0">
                <a:ln w="12700">
                  <a:solidFill>
                    <a:schemeClr val="bg1"/>
                  </a:solidFill>
                </a:ln>
                <a:solidFill>
                  <a:srgbClr val="990000"/>
                </a:solidFill>
                <a:effectLst/>
                <a:latin typeface="Berlin Sans FB" pitchFamily="34" charset="0"/>
              </a:rPr>
              <a:t>INAUGURAÇÃO </a:t>
            </a:r>
            <a:r>
              <a:rPr lang="pt-BR" sz="2800" b="1" dirty="0" smtClean="0">
                <a:ln w="12700">
                  <a:solidFill>
                    <a:schemeClr val="bg1"/>
                  </a:solidFill>
                </a:ln>
                <a:solidFill>
                  <a:srgbClr val="C00000"/>
                </a:solidFill>
                <a:effectLst/>
                <a:latin typeface="Berlin Sans FB" pitchFamily="34" charset="0"/>
              </a:rPr>
              <a:t>!</a:t>
            </a:r>
            <a:endParaRPr lang="pt-BR" sz="2800" b="1" dirty="0">
              <a:ln w="12700">
                <a:solidFill>
                  <a:schemeClr val="bg1"/>
                </a:solidFill>
              </a:ln>
              <a:solidFill>
                <a:srgbClr val="C00000"/>
              </a:solidFill>
              <a:effectLst/>
              <a:latin typeface="Berlin Sans FB" pitchFamily="34" charset="0"/>
            </a:endParaRPr>
          </a:p>
        </p:txBody>
      </p:sp>
      <p:pic>
        <p:nvPicPr>
          <p:cNvPr id="28" name="Imagem 27"/>
          <p:cNvPicPr>
            <a:picLocks noChangeAspect="1"/>
          </p:cNvPicPr>
          <p:nvPr/>
        </p:nvPicPr>
        <p:blipFill rotWithShape="1">
          <a:blip r:embed="rId14">
            <a:extLst>
              <a:ext uri="{BEBA8EAE-BF5A-486C-A8C5-ECC9F3942E4B}">
                <a14:imgProps xmlns:a14="http://schemas.microsoft.com/office/drawing/2010/main">
                  <a14:imgLayer r:embed="rId15">
                    <a14:imgEffect>
                      <a14:sharpenSoften amount="25000"/>
                    </a14:imgEffect>
                    <a14:imgEffect>
                      <a14:colorTemperature colorTemp="53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rcRect l="43080" t="74877" r="53417" b="15201"/>
          <a:stretch/>
        </p:blipFill>
        <p:spPr>
          <a:xfrm rot="3060000">
            <a:off x="2327135" y="5286208"/>
            <a:ext cx="143438" cy="432000"/>
          </a:xfrm>
          <a:prstGeom prst="rect">
            <a:avLst/>
          </a:prstGeom>
        </p:spPr>
      </p:pic>
      <p:pic>
        <p:nvPicPr>
          <p:cNvPr id="2" name="Imagem 1"/>
          <p:cNvPicPr>
            <a:picLocks noChangeAspect="1"/>
          </p:cNvPicPr>
          <p:nvPr/>
        </p:nvPicPr>
        <p:blipFill rotWithShape="1">
          <a:blip r:embed="rId16" cstate="print">
            <a:grayscl/>
            <a:extLst>
              <a:ext uri="{BEBA8EAE-BF5A-486C-A8C5-ECC9F3942E4B}">
                <a14:imgProps xmlns:a14="http://schemas.microsoft.com/office/drawing/2010/main">
                  <a14:imgLayer r:embed="rId17">
                    <a14:imgEffect>
                      <a14:saturation sat="0"/>
                    </a14:imgEffect>
                    <a14:imgEffect>
                      <a14:brightnessContrast contrast="40000"/>
                    </a14:imgEffect>
                  </a14:imgLayer>
                </a14:imgProps>
              </a:ext>
              <a:ext uri="{28A0092B-C50C-407E-A947-70E740481C1C}">
                <a14:useLocalDpi xmlns:a14="http://schemas.microsoft.com/office/drawing/2010/main" val="0"/>
              </a:ext>
            </a:extLst>
          </a:blip>
          <a:srcRect b="23976"/>
          <a:stretch/>
        </p:blipFill>
        <p:spPr>
          <a:xfrm>
            <a:off x="3995936" y="2920717"/>
            <a:ext cx="4583649" cy="2524507"/>
          </a:xfrm>
          <a:prstGeom prst="roundRect">
            <a:avLst>
              <a:gd name="adj" fmla="val 16667"/>
            </a:avLst>
          </a:prstGeom>
          <a:ln>
            <a:noFill/>
          </a:ln>
          <a:effectLst>
            <a:outerShdw blurRad="88900" dist="88900" dir="12600000" algn="r" rotWithShape="0">
              <a:prstClr val="black">
                <a:alpha val="49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9" name="Elipse 28"/>
          <p:cNvSpPr/>
          <p:nvPr/>
        </p:nvSpPr>
        <p:spPr>
          <a:xfrm>
            <a:off x="4559990" y="3011650"/>
            <a:ext cx="747315" cy="692574"/>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ysClr val="windowText" lastClr="000000"/>
              </a:solidFill>
            </a:endParaRPr>
          </a:p>
        </p:txBody>
      </p:sp>
      <p:pic>
        <p:nvPicPr>
          <p:cNvPr id="30" name="Imagem 2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578654" y="2973686"/>
            <a:ext cx="714364" cy="671462"/>
          </a:xfrm>
          <a:prstGeom prst="rect">
            <a:avLst/>
          </a:prstGeom>
        </p:spPr>
      </p:pic>
      <p:sp>
        <p:nvSpPr>
          <p:cNvPr id="32" name="Elipse 31"/>
          <p:cNvSpPr/>
          <p:nvPr/>
        </p:nvSpPr>
        <p:spPr>
          <a:xfrm>
            <a:off x="4811298" y="5015866"/>
            <a:ext cx="249077" cy="24287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ysClr val="windowText" lastClr="000000"/>
              </a:solidFill>
            </a:endParaRPr>
          </a:p>
        </p:txBody>
      </p:sp>
      <p:sp>
        <p:nvSpPr>
          <p:cNvPr id="31" name="Retângulo 30"/>
          <p:cNvSpPr/>
          <p:nvPr/>
        </p:nvSpPr>
        <p:spPr>
          <a:xfrm>
            <a:off x="5450417" y="4648216"/>
            <a:ext cx="2657120" cy="5262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400" dirty="0" smtClean="0">
                <a:latin typeface="prehistoric" pitchFamily="2" charset="0"/>
              </a:rPr>
              <a:t>MOSTRE SEU LADO BRUTO</a:t>
            </a:r>
          </a:p>
          <a:p>
            <a:pPr algn="ctr"/>
            <a:r>
              <a:rPr lang="pt-BR" sz="1400" dirty="0" smtClean="0">
                <a:latin typeface="prehistoric" pitchFamily="2" charset="0"/>
              </a:rPr>
              <a:t>VENHA FAZER UM STRIKE </a:t>
            </a:r>
            <a:endParaRPr lang="pt-BR" sz="1400" dirty="0">
              <a:latin typeface="prehistoric" pitchFamily="2" charset="0"/>
            </a:endParaRPr>
          </a:p>
        </p:txBody>
      </p:sp>
      <p:pic>
        <p:nvPicPr>
          <p:cNvPr id="33" name="Imagem 32"/>
          <p:cNvPicPr>
            <a:picLocks noChangeAspect="1"/>
          </p:cNvPicPr>
          <p:nvPr/>
        </p:nvPicPr>
        <p:blipFill>
          <a:blip r:embed="rId19" cstate="print">
            <a:duotone>
              <a:prstClr val="black"/>
              <a:schemeClr val="accent3">
                <a:tint val="45000"/>
                <a:satMod val="400000"/>
              </a:schemeClr>
            </a:duotone>
            <a:extLst>
              <a:ext uri="{BEBA8EAE-BF5A-486C-A8C5-ECC9F3942E4B}">
                <a14:imgProps xmlns:a14="http://schemas.microsoft.com/office/drawing/2010/main">
                  <a14:imgLayer r:embed="rId20">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4773454" y="4983784"/>
            <a:ext cx="331269" cy="331269"/>
          </a:xfrm>
          <a:prstGeom prst="rect">
            <a:avLst/>
          </a:prstGeom>
        </p:spPr>
      </p:pic>
      <p:sp>
        <p:nvSpPr>
          <p:cNvPr id="35" name="CaixaDeTexto 34"/>
          <p:cNvSpPr txBox="1"/>
          <p:nvPr/>
        </p:nvSpPr>
        <p:spPr>
          <a:xfrm>
            <a:off x="4974932" y="5445224"/>
            <a:ext cx="2625655" cy="369332"/>
          </a:xfrm>
          <a:prstGeom prst="rect">
            <a:avLst/>
          </a:prstGeom>
          <a:noFill/>
        </p:spPr>
        <p:txBody>
          <a:bodyPr wrap="none" rtlCol="0">
            <a:spAutoFit/>
          </a:bodyPr>
          <a:lstStyle/>
          <a:p>
            <a:pPr algn="ctr"/>
            <a:r>
              <a:rPr lang="pt-BR" b="1" dirty="0" smtClean="0">
                <a:effectLst>
                  <a:outerShdw blurRad="50800" dist="38100" algn="l" rotWithShape="0">
                    <a:prstClr val="black">
                      <a:alpha val="40000"/>
                    </a:prstClr>
                  </a:outerShdw>
                </a:effectLst>
              </a:rPr>
              <a:t>www.ulamaika.com.br</a:t>
            </a:r>
            <a:endParaRPr lang="pt-BR" b="1" dirty="0">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1457793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1000"/>
                                        <p:tgtEl>
                                          <p:spTgt spid="14"/>
                                        </p:tgtEl>
                                      </p:cBhvr>
                                    </p:animEffect>
                                    <p:anim calcmode="lin" valueType="num">
                                      <p:cBhvr>
                                        <p:cTn id="53" dur="1000" fill="hold"/>
                                        <p:tgtEl>
                                          <p:spTgt spid="14"/>
                                        </p:tgtEl>
                                        <p:attrNameLst>
                                          <p:attrName>ppt_x</p:attrName>
                                        </p:attrNameLst>
                                      </p:cBhvr>
                                      <p:tavLst>
                                        <p:tav tm="0">
                                          <p:val>
                                            <p:strVal val="#ppt_x"/>
                                          </p:val>
                                        </p:tav>
                                        <p:tav tm="100000">
                                          <p:val>
                                            <p:strVal val="#ppt_x"/>
                                          </p:val>
                                        </p:tav>
                                      </p:tavLst>
                                    </p:anim>
                                    <p:anim calcmode="lin" valueType="num">
                                      <p:cBhvr>
                                        <p:cTn id="54" dur="1000" fill="hold"/>
                                        <p:tgtEl>
                                          <p:spTgt spid="1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1000"/>
                                        <p:tgtEl>
                                          <p:spTgt spid="15"/>
                                        </p:tgtEl>
                                      </p:cBhvr>
                                    </p:animEffect>
                                    <p:anim calcmode="lin" valueType="num">
                                      <p:cBhvr>
                                        <p:cTn id="58" dur="1000" fill="hold"/>
                                        <p:tgtEl>
                                          <p:spTgt spid="15"/>
                                        </p:tgtEl>
                                        <p:attrNameLst>
                                          <p:attrName>ppt_x</p:attrName>
                                        </p:attrNameLst>
                                      </p:cBhvr>
                                      <p:tavLst>
                                        <p:tav tm="0">
                                          <p:val>
                                            <p:strVal val="#ppt_x"/>
                                          </p:val>
                                        </p:tav>
                                        <p:tav tm="100000">
                                          <p:val>
                                            <p:strVal val="#ppt_x"/>
                                          </p:val>
                                        </p:tav>
                                      </p:tavLst>
                                    </p:anim>
                                    <p:anim calcmode="lin" valueType="num">
                                      <p:cBhvr>
                                        <p:cTn id="59" dur="1000" fill="hold"/>
                                        <p:tgtEl>
                                          <p:spTgt spid="15"/>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1000"/>
                                        <p:tgtEl>
                                          <p:spTgt spid="16"/>
                                        </p:tgtEl>
                                      </p:cBhvr>
                                    </p:animEffect>
                                    <p:anim calcmode="lin" valueType="num">
                                      <p:cBhvr>
                                        <p:cTn id="63" dur="1000" fill="hold"/>
                                        <p:tgtEl>
                                          <p:spTgt spid="16"/>
                                        </p:tgtEl>
                                        <p:attrNameLst>
                                          <p:attrName>ppt_x</p:attrName>
                                        </p:attrNameLst>
                                      </p:cBhvr>
                                      <p:tavLst>
                                        <p:tav tm="0">
                                          <p:val>
                                            <p:strVal val="#ppt_x"/>
                                          </p:val>
                                        </p:tav>
                                        <p:tav tm="100000">
                                          <p:val>
                                            <p:strVal val="#ppt_x"/>
                                          </p:val>
                                        </p:tav>
                                      </p:tavLst>
                                    </p:anim>
                                    <p:anim calcmode="lin" valueType="num">
                                      <p:cBhvr>
                                        <p:cTn id="64" dur="1000" fill="hold"/>
                                        <p:tgtEl>
                                          <p:spTgt spid="16"/>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1000"/>
                                        <p:tgtEl>
                                          <p:spTgt spid="17"/>
                                        </p:tgtEl>
                                      </p:cBhvr>
                                    </p:animEffect>
                                    <p:anim calcmode="lin" valueType="num">
                                      <p:cBhvr>
                                        <p:cTn id="68" dur="1000" fill="hold"/>
                                        <p:tgtEl>
                                          <p:spTgt spid="17"/>
                                        </p:tgtEl>
                                        <p:attrNameLst>
                                          <p:attrName>ppt_x</p:attrName>
                                        </p:attrNameLst>
                                      </p:cBhvr>
                                      <p:tavLst>
                                        <p:tav tm="0">
                                          <p:val>
                                            <p:strVal val="#ppt_x"/>
                                          </p:val>
                                        </p:tav>
                                        <p:tav tm="100000">
                                          <p:val>
                                            <p:strVal val="#ppt_x"/>
                                          </p:val>
                                        </p:tav>
                                      </p:tavLst>
                                    </p:anim>
                                    <p:anim calcmode="lin" valueType="num">
                                      <p:cBhvr>
                                        <p:cTn id="69" dur="1000" fill="hold"/>
                                        <p:tgtEl>
                                          <p:spTgt spid="17"/>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1000"/>
                                        <p:tgtEl>
                                          <p:spTgt spid="18"/>
                                        </p:tgtEl>
                                      </p:cBhvr>
                                    </p:animEffect>
                                    <p:anim calcmode="lin" valueType="num">
                                      <p:cBhvr>
                                        <p:cTn id="73" dur="1000" fill="hold"/>
                                        <p:tgtEl>
                                          <p:spTgt spid="18"/>
                                        </p:tgtEl>
                                        <p:attrNameLst>
                                          <p:attrName>ppt_x</p:attrName>
                                        </p:attrNameLst>
                                      </p:cBhvr>
                                      <p:tavLst>
                                        <p:tav tm="0">
                                          <p:val>
                                            <p:strVal val="#ppt_x"/>
                                          </p:val>
                                        </p:tav>
                                        <p:tav tm="100000">
                                          <p:val>
                                            <p:strVal val="#ppt_x"/>
                                          </p:val>
                                        </p:tav>
                                      </p:tavLst>
                                    </p:anim>
                                    <p:anim calcmode="lin" valueType="num">
                                      <p:cBhvr>
                                        <p:cTn id="74" dur="1000" fill="hold"/>
                                        <p:tgtEl>
                                          <p:spTgt spid="1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1000"/>
                                        <p:tgtEl>
                                          <p:spTgt spid="19"/>
                                        </p:tgtEl>
                                      </p:cBhvr>
                                    </p:animEffect>
                                    <p:anim calcmode="lin" valueType="num">
                                      <p:cBhvr>
                                        <p:cTn id="78" dur="1000" fill="hold"/>
                                        <p:tgtEl>
                                          <p:spTgt spid="19"/>
                                        </p:tgtEl>
                                        <p:attrNameLst>
                                          <p:attrName>ppt_x</p:attrName>
                                        </p:attrNameLst>
                                      </p:cBhvr>
                                      <p:tavLst>
                                        <p:tav tm="0">
                                          <p:val>
                                            <p:strVal val="#ppt_x"/>
                                          </p:val>
                                        </p:tav>
                                        <p:tav tm="100000">
                                          <p:val>
                                            <p:strVal val="#ppt_x"/>
                                          </p:val>
                                        </p:tav>
                                      </p:tavLst>
                                    </p:anim>
                                    <p:anim calcmode="lin" valueType="num">
                                      <p:cBhvr>
                                        <p:cTn id="79" dur="1000" fill="hold"/>
                                        <p:tgtEl>
                                          <p:spTgt spid="19"/>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1000"/>
                                        <p:tgtEl>
                                          <p:spTgt spid="20"/>
                                        </p:tgtEl>
                                      </p:cBhvr>
                                    </p:animEffect>
                                    <p:anim calcmode="lin" valueType="num">
                                      <p:cBhvr>
                                        <p:cTn id="83" dur="1000" fill="hold"/>
                                        <p:tgtEl>
                                          <p:spTgt spid="20"/>
                                        </p:tgtEl>
                                        <p:attrNameLst>
                                          <p:attrName>ppt_x</p:attrName>
                                        </p:attrNameLst>
                                      </p:cBhvr>
                                      <p:tavLst>
                                        <p:tav tm="0">
                                          <p:val>
                                            <p:strVal val="#ppt_x"/>
                                          </p:val>
                                        </p:tav>
                                        <p:tav tm="100000">
                                          <p:val>
                                            <p:strVal val="#ppt_x"/>
                                          </p:val>
                                        </p:tav>
                                      </p:tavLst>
                                    </p:anim>
                                    <p:anim calcmode="lin" valueType="num">
                                      <p:cBhvr>
                                        <p:cTn id="84" dur="1000" fill="hold"/>
                                        <p:tgtEl>
                                          <p:spTgt spid="20"/>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fade">
                                      <p:cBhvr>
                                        <p:cTn id="87" dur="1000"/>
                                        <p:tgtEl>
                                          <p:spTgt spid="22"/>
                                        </p:tgtEl>
                                      </p:cBhvr>
                                    </p:animEffect>
                                    <p:anim calcmode="lin" valueType="num">
                                      <p:cBhvr>
                                        <p:cTn id="88" dur="1000" fill="hold"/>
                                        <p:tgtEl>
                                          <p:spTgt spid="22"/>
                                        </p:tgtEl>
                                        <p:attrNameLst>
                                          <p:attrName>ppt_x</p:attrName>
                                        </p:attrNameLst>
                                      </p:cBhvr>
                                      <p:tavLst>
                                        <p:tav tm="0">
                                          <p:val>
                                            <p:strVal val="#ppt_x"/>
                                          </p:val>
                                        </p:tav>
                                        <p:tav tm="100000">
                                          <p:val>
                                            <p:strVal val="#ppt_x"/>
                                          </p:val>
                                        </p:tav>
                                      </p:tavLst>
                                    </p:anim>
                                    <p:anim calcmode="lin" valueType="num">
                                      <p:cBhvr>
                                        <p:cTn id="89" dur="1000" fill="hold"/>
                                        <p:tgtEl>
                                          <p:spTgt spid="22"/>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1000"/>
                                        <p:tgtEl>
                                          <p:spTgt spid="23"/>
                                        </p:tgtEl>
                                      </p:cBhvr>
                                    </p:animEffect>
                                    <p:anim calcmode="lin" valueType="num">
                                      <p:cBhvr>
                                        <p:cTn id="93" dur="1000" fill="hold"/>
                                        <p:tgtEl>
                                          <p:spTgt spid="23"/>
                                        </p:tgtEl>
                                        <p:attrNameLst>
                                          <p:attrName>ppt_x</p:attrName>
                                        </p:attrNameLst>
                                      </p:cBhvr>
                                      <p:tavLst>
                                        <p:tav tm="0">
                                          <p:val>
                                            <p:strVal val="#ppt_x"/>
                                          </p:val>
                                        </p:tav>
                                        <p:tav tm="100000">
                                          <p:val>
                                            <p:strVal val="#ppt_x"/>
                                          </p:val>
                                        </p:tav>
                                      </p:tavLst>
                                    </p:anim>
                                    <p:anim calcmode="lin" valueType="num">
                                      <p:cBhvr>
                                        <p:cTn id="94" dur="1000" fill="hold"/>
                                        <p:tgtEl>
                                          <p:spTgt spid="23"/>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1000"/>
                                        <p:tgtEl>
                                          <p:spTgt spid="24"/>
                                        </p:tgtEl>
                                      </p:cBhvr>
                                    </p:animEffect>
                                    <p:anim calcmode="lin" valueType="num">
                                      <p:cBhvr>
                                        <p:cTn id="98" dur="1000" fill="hold"/>
                                        <p:tgtEl>
                                          <p:spTgt spid="24"/>
                                        </p:tgtEl>
                                        <p:attrNameLst>
                                          <p:attrName>ppt_x</p:attrName>
                                        </p:attrNameLst>
                                      </p:cBhvr>
                                      <p:tavLst>
                                        <p:tav tm="0">
                                          <p:val>
                                            <p:strVal val="#ppt_x"/>
                                          </p:val>
                                        </p:tav>
                                        <p:tav tm="100000">
                                          <p:val>
                                            <p:strVal val="#ppt_x"/>
                                          </p:val>
                                        </p:tav>
                                      </p:tavLst>
                                    </p:anim>
                                    <p:anim calcmode="lin" valueType="num">
                                      <p:cBhvr>
                                        <p:cTn id="99" dur="1000" fill="hold"/>
                                        <p:tgtEl>
                                          <p:spTgt spid="24"/>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1000"/>
                                        <p:tgtEl>
                                          <p:spTgt spid="25"/>
                                        </p:tgtEl>
                                      </p:cBhvr>
                                    </p:animEffect>
                                    <p:anim calcmode="lin" valueType="num">
                                      <p:cBhvr>
                                        <p:cTn id="103" dur="1000" fill="hold"/>
                                        <p:tgtEl>
                                          <p:spTgt spid="25"/>
                                        </p:tgtEl>
                                        <p:attrNameLst>
                                          <p:attrName>ppt_x</p:attrName>
                                        </p:attrNameLst>
                                      </p:cBhvr>
                                      <p:tavLst>
                                        <p:tav tm="0">
                                          <p:val>
                                            <p:strVal val="#ppt_x"/>
                                          </p:val>
                                        </p:tav>
                                        <p:tav tm="100000">
                                          <p:val>
                                            <p:strVal val="#ppt_x"/>
                                          </p:val>
                                        </p:tav>
                                      </p:tavLst>
                                    </p:anim>
                                    <p:anim calcmode="lin" valueType="num">
                                      <p:cBhvr>
                                        <p:cTn id="104" dur="1000" fill="hold"/>
                                        <p:tgtEl>
                                          <p:spTgt spid="25"/>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fade">
                                      <p:cBhvr>
                                        <p:cTn id="107" dur="1000"/>
                                        <p:tgtEl>
                                          <p:spTgt spid="26"/>
                                        </p:tgtEl>
                                      </p:cBhvr>
                                    </p:animEffect>
                                    <p:anim calcmode="lin" valueType="num">
                                      <p:cBhvr>
                                        <p:cTn id="108" dur="1000" fill="hold"/>
                                        <p:tgtEl>
                                          <p:spTgt spid="26"/>
                                        </p:tgtEl>
                                        <p:attrNameLst>
                                          <p:attrName>ppt_x</p:attrName>
                                        </p:attrNameLst>
                                      </p:cBhvr>
                                      <p:tavLst>
                                        <p:tav tm="0">
                                          <p:val>
                                            <p:strVal val="#ppt_x"/>
                                          </p:val>
                                        </p:tav>
                                        <p:tav tm="100000">
                                          <p:val>
                                            <p:strVal val="#ppt_x"/>
                                          </p:val>
                                        </p:tav>
                                      </p:tavLst>
                                    </p:anim>
                                    <p:anim calcmode="lin" valueType="num">
                                      <p:cBhvr>
                                        <p:cTn id="109" dur="1000" fill="hold"/>
                                        <p:tgtEl>
                                          <p:spTgt spid="26"/>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fade">
                                      <p:cBhvr>
                                        <p:cTn id="112" dur="1000"/>
                                        <p:tgtEl>
                                          <p:spTgt spid="27"/>
                                        </p:tgtEl>
                                      </p:cBhvr>
                                    </p:animEffect>
                                    <p:anim calcmode="lin" valueType="num">
                                      <p:cBhvr>
                                        <p:cTn id="113" dur="1000" fill="hold"/>
                                        <p:tgtEl>
                                          <p:spTgt spid="27"/>
                                        </p:tgtEl>
                                        <p:attrNameLst>
                                          <p:attrName>ppt_x</p:attrName>
                                        </p:attrNameLst>
                                      </p:cBhvr>
                                      <p:tavLst>
                                        <p:tav tm="0">
                                          <p:val>
                                            <p:strVal val="#ppt_x"/>
                                          </p:val>
                                        </p:tav>
                                        <p:tav tm="100000">
                                          <p:val>
                                            <p:strVal val="#ppt_x"/>
                                          </p:val>
                                        </p:tav>
                                      </p:tavLst>
                                    </p:anim>
                                    <p:anim calcmode="lin" valueType="num">
                                      <p:cBhvr>
                                        <p:cTn id="114" dur="1000" fill="hold"/>
                                        <p:tgtEl>
                                          <p:spTgt spid="27"/>
                                        </p:tgtEl>
                                        <p:attrNameLst>
                                          <p:attrName>ppt_y</p:attrName>
                                        </p:attrNameLst>
                                      </p:cBhvr>
                                      <p:tavLst>
                                        <p:tav tm="0">
                                          <p:val>
                                            <p:strVal val="#ppt_y+.1"/>
                                          </p:val>
                                        </p:tav>
                                        <p:tav tm="100000">
                                          <p:val>
                                            <p:strVal val="#ppt_y"/>
                                          </p:val>
                                        </p:tav>
                                      </p:tavLst>
                                    </p:anim>
                                  </p:childTnLst>
                                </p:cTn>
                              </p:par>
                              <p:par>
                                <p:cTn id="115" presetID="42" presetClass="entr" presetSubtype="0" fill="hold" nodeType="with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fade">
                                      <p:cBhvr>
                                        <p:cTn id="117" dur="1000"/>
                                        <p:tgtEl>
                                          <p:spTgt spid="28"/>
                                        </p:tgtEl>
                                      </p:cBhvr>
                                    </p:animEffect>
                                    <p:anim calcmode="lin" valueType="num">
                                      <p:cBhvr>
                                        <p:cTn id="118" dur="1000" fill="hold"/>
                                        <p:tgtEl>
                                          <p:spTgt spid="28"/>
                                        </p:tgtEl>
                                        <p:attrNameLst>
                                          <p:attrName>ppt_x</p:attrName>
                                        </p:attrNameLst>
                                      </p:cBhvr>
                                      <p:tavLst>
                                        <p:tav tm="0">
                                          <p:val>
                                            <p:strVal val="#ppt_x"/>
                                          </p:val>
                                        </p:tav>
                                        <p:tav tm="100000">
                                          <p:val>
                                            <p:strVal val="#ppt_x"/>
                                          </p:val>
                                        </p:tav>
                                      </p:tavLst>
                                    </p:anim>
                                    <p:anim calcmode="lin" valueType="num">
                                      <p:cBhvr>
                                        <p:cTn id="119" dur="1000" fill="hold"/>
                                        <p:tgtEl>
                                          <p:spTgt spid="28"/>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fade">
                                      <p:cBhvr>
                                        <p:cTn id="122" dur="1000"/>
                                        <p:tgtEl>
                                          <p:spTgt spid="21"/>
                                        </p:tgtEl>
                                      </p:cBhvr>
                                    </p:animEffect>
                                    <p:anim calcmode="lin" valueType="num">
                                      <p:cBhvr>
                                        <p:cTn id="123" dur="1000" fill="hold"/>
                                        <p:tgtEl>
                                          <p:spTgt spid="21"/>
                                        </p:tgtEl>
                                        <p:attrNameLst>
                                          <p:attrName>ppt_x</p:attrName>
                                        </p:attrNameLst>
                                      </p:cBhvr>
                                      <p:tavLst>
                                        <p:tav tm="0">
                                          <p:val>
                                            <p:strVal val="#ppt_x"/>
                                          </p:val>
                                        </p:tav>
                                        <p:tav tm="100000">
                                          <p:val>
                                            <p:strVal val="#ppt_x"/>
                                          </p:val>
                                        </p:tav>
                                      </p:tavLst>
                                    </p:anim>
                                    <p:anim calcmode="lin" valueType="num">
                                      <p:cBhvr>
                                        <p:cTn id="124" dur="1000" fill="hold"/>
                                        <p:tgtEl>
                                          <p:spTgt spid="21"/>
                                        </p:tgtEl>
                                        <p:attrNameLst>
                                          <p:attrName>ppt_y</p:attrName>
                                        </p:attrNameLst>
                                      </p:cBhvr>
                                      <p:tavLst>
                                        <p:tav tm="0">
                                          <p:val>
                                            <p:strVal val="#ppt_y+.1"/>
                                          </p:val>
                                        </p:tav>
                                        <p:tav tm="100000">
                                          <p:val>
                                            <p:strVal val="#ppt_y"/>
                                          </p:val>
                                        </p:tav>
                                      </p:tavLst>
                                    </p:anim>
                                  </p:childTnLst>
                                </p:cTn>
                              </p:par>
                              <p:par>
                                <p:cTn id="125" presetID="42" presetClass="entr" presetSubtype="0" fill="hold" nodeType="withEffect">
                                  <p:stCondLst>
                                    <p:cond delay="0"/>
                                  </p:stCondLst>
                                  <p:childTnLst>
                                    <p:set>
                                      <p:cBhvr>
                                        <p:cTn id="126" dur="1" fill="hold">
                                          <p:stCondLst>
                                            <p:cond delay="0"/>
                                          </p:stCondLst>
                                        </p:cTn>
                                        <p:tgtEl>
                                          <p:spTgt spid="2"/>
                                        </p:tgtEl>
                                        <p:attrNameLst>
                                          <p:attrName>style.visibility</p:attrName>
                                        </p:attrNameLst>
                                      </p:cBhvr>
                                      <p:to>
                                        <p:strVal val="visible"/>
                                      </p:to>
                                    </p:set>
                                    <p:animEffect transition="in" filter="fade">
                                      <p:cBhvr>
                                        <p:cTn id="127" dur="1000"/>
                                        <p:tgtEl>
                                          <p:spTgt spid="2"/>
                                        </p:tgtEl>
                                      </p:cBhvr>
                                    </p:animEffect>
                                    <p:anim calcmode="lin" valueType="num">
                                      <p:cBhvr>
                                        <p:cTn id="128" dur="1000" fill="hold"/>
                                        <p:tgtEl>
                                          <p:spTgt spid="2"/>
                                        </p:tgtEl>
                                        <p:attrNameLst>
                                          <p:attrName>ppt_x</p:attrName>
                                        </p:attrNameLst>
                                      </p:cBhvr>
                                      <p:tavLst>
                                        <p:tav tm="0">
                                          <p:val>
                                            <p:strVal val="#ppt_x"/>
                                          </p:val>
                                        </p:tav>
                                        <p:tav tm="100000">
                                          <p:val>
                                            <p:strVal val="#ppt_x"/>
                                          </p:val>
                                        </p:tav>
                                      </p:tavLst>
                                    </p:anim>
                                    <p:anim calcmode="lin" valueType="num">
                                      <p:cBhvr>
                                        <p:cTn id="129" dur="1000" fill="hold"/>
                                        <p:tgtEl>
                                          <p:spTgt spid="2"/>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29"/>
                                        </p:tgtEl>
                                        <p:attrNameLst>
                                          <p:attrName>style.visibility</p:attrName>
                                        </p:attrNameLst>
                                      </p:cBhvr>
                                      <p:to>
                                        <p:strVal val="visible"/>
                                      </p:to>
                                    </p:set>
                                    <p:animEffect transition="in" filter="fade">
                                      <p:cBhvr>
                                        <p:cTn id="132" dur="1000"/>
                                        <p:tgtEl>
                                          <p:spTgt spid="29"/>
                                        </p:tgtEl>
                                      </p:cBhvr>
                                    </p:animEffect>
                                    <p:anim calcmode="lin" valueType="num">
                                      <p:cBhvr>
                                        <p:cTn id="133" dur="1000" fill="hold"/>
                                        <p:tgtEl>
                                          <p:spTgt spid="29"/>
                                        </p:tgtEl>
                                        <p:attrNameLst>
                                          <p:attrName>ppt_x</p:attrName>
                                        </p:attrNameLst>
                                      </p:cBhvr>
                                      <p:tavLst>
                                        <p:tav tm="0">
                                          <p:val>
                                            <p:strVal val="#ppt_x"/>
                                          </p:val>
                                        </p:tav>
                                        <p:tav tm="100000">
                                          <p:val>
                                            <p:strVal val="#ppt_x"/>
                                          </p:val>
                                        </p:tav>
                                      </p:tavLst>
                                    </p:anim>
                                    <p:anim calcmode="lin" valueType="num">
                                      <p:cBhvr>
                                        <p:cTn id="134" dur="1000" fill="hold"/>
                                        <p:tgtEl>
                                          <p:spTgt spid="29"/>
                                        </p:tgtEl>
                                        <p:attrNameLst>
                                          <p:attrName>ppt_y</p:attrName>
                                        </p:attrNameLst>
                                      </p:cBhvr>
                                      <p:tavLst>
                                        <p:tav tm="0">
                                          <p:val>
                                            <p:strVal val="#ppt_y+.1"/>
                                          </p:val>
                                        </p:tav>
                                        <p:tav tm="100000">
                                          <p:val>
                                            <p:strVal val="#ppt_y"/>
                                          </p:val>
                                        </p:tav>
                                      </p:tavLst>
                                    </p:anim>
                                  </p:childTnLst>
                                </p:cTn>
                              </p:par>
                              <p:par>
                                <p:cTn id="135" presetID="42" presetClass="entr" presetSubtype="0" fill="hold" nodeType="withEffect">
                                  <p:stCondLst>
                                    <p:cond delay="0"/>
                                  </p:stCondLst>
                                  <p:childTnLst>
                                    <p:set>
                                      <p:cBhvr>
                                        <p:cTn id="136" dur="1" fill="hold">
                                          <p:stCondLst>
                                            <p:cond delay="0"/>
                                          </p:stCondLst>
                                        </p:cTn>
                                        <p:tgtEl>
                                          <p:spTgt spid="30"/>
                                        </p:tgtEl>
                                        <p:attrNameLst>
                                          <p:attrName>style.visibility</p:attrName>
                                        </p:attrNameLst>
                                      </p:cBhvr>
                                      <p:to>
                                        <p:strVal val="visible"/>
                                      </p:to>
                                    </p:set>
                                    <p:animEffect transition="in" filter="fade">
                                      <p:cBhvr>
                                        <p:cTn id="137" dur="1000"/>
                                        <p:tgtEl>
                                          <p:spTgt spid="30"/>
                                        </p:tgtEl>
                                      </p:cBhvr>
                                    </p:animEffect>
                                    <p:anim calcmode="lin" valueType="num">
                                      <p:cBhvr>
                                        <p:cTn id="138" dur="1000" fill="hold"/>
                                        <p:tgtEl>
                                          <p:spTgt spid="30"/>
                                        </p:tgtEl>
                                        <p:attrNameLst>
                                          <p:attrName>ppt_x</p:attrName>
                                        </p:attrNameLst>
                                      </p:cBhvr>
                                      <p:tavLst>
                                        <p:tav tm="0">
                                          <p:val>
                                            <p:strVal val="#ppt_x"/>
                                          </p:val>
                                        </p:tav>
                                        <p:tav tm="100000">
                                          <p:val>
                                            <p:strVal val="#ppt_x"/>
                                          </p:val>
                                        </p:tav>
                                      </p:tavLst>
                                    </p:anim>
                                    <p:anim calcmode="lin" valueType="num">
                                      <p:cBhvr>
                                        <p:cTn id="139" dur="1000" fill="hold"/>
                                        <p:tgtEl>
                                          <p:spTgt spid="30"/>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32"/>
                                        </p:tgtEl>
                                        <p:attrNameLst>
                                          <p:attrName>style.visibility</p:attrName>
                                        </p:attrNameLst>
                                      </p:cBhvr>
                                      <p:to>
                                        <p:strVal val="visible"/>
                                      </p:to>
                                    </p:set>
                                    <p:animEffect transition="in" filter="fade">
                                      <p:cBhvr>
                                        <p:cTn id="142" dur="1000"/>
                                        <p:tgtEl>
                                          <p:spTgt spid="32"/>
                                        </p:tgtEl>
                                      </p:cBhvr>
                                    </p:animEffect>
                                    <p:anim calcmode="lin" valueType="num">
                                      <p:cBhvr>
                                        <p:cTn id="143" dur="1000" fill="hold"/>
                                        <p:tgtEl>
                                          <p:spTgt spid="32"/>
                                        </p:tgtEl>
                                        <p:attrNameLst>
                                          <p:attrName>ppt_x</p:attrName>
                                        </p:attrNameLst>
                                      </p:cBhvr>
                                      <p:tavLst>
                                        <p:tav tm="0">
                                          <p:val>
                                            <p:strVal val="#ppt_x"/>
                                          </p:val>
                                        </p:tav>
                                        <p:tav tm="100000">
                                          <p:val>
                                            <p:strVal val="#ppt_x"/>
                                          </p:val>
                                        </p:tav>
                                      </p:tavLst>
                                    </p:anim>
                                    <p:anim calcmode="lin" valueType="num">
                                      <p:cBhvr>
                                        <p:cTn id="144" dur="1000" fill="hold"/>
                                        <p:tgtEl>
                                          <p:spTgt spid="32"/>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31"/>
                                        </p:tgtEl>
                                        <p:attrNameLst>
                                          <p:attrName>style.visibility</p:attrName>
                                        </p:attrNameLst>
                                      </p:cBhvr>
                                      <p:to>
                                        <p:strVal val="visible"/>
                                      </p:to>
                                    </p:set>
                                    <p:animEffect transition="in" filter="fade">
                                      <p:cBhvr>
                                        <p:cTn id="147" dur="1000"/>
                                        <p:tgtEl>
                                          <p:spTgt spid="31"/>
                                        </p:tgtEl>
                                      </p:cBhvr>
                                    </p:animEffect>
                                    <p:anim calcmode="lin" valueType="num">
                                      <p:cBhvr>
                                        <p:cTn id="148" dur="1000" fill="hold"/>
                                        <p:tgtEl>
                                          <p:spTgt spid="31"/>
                                        </p:tgtEl>
                                        <p:attrNameLst>
                                          <p:attrName>ppt_x</p:attrName>
                                        </p:attrNameLst>
                                      </p:cBhvr>
                                      <p:tavLst>
                                        <p:tav tm="0">
                                          <p:val>
                                            <p:strVal val="#ppt_x"/>
                                          </p:val>
                                        </p:tav>
                                        <p:tav tm="100000">
                                          <p:val>
                                            <p:strVal val="#ppt_x"/>
                                          </p:val>
                                        </p:tav>
                                      </p:tavLst>
                                    </p:anim>
                                    <p:anim calcmode="lin" valueType="num">
                                      <p:cBhvr>
                                        <p:cTn id="149" dur="1000" fill="hold"/>
                                        <p:tgtEl>
                                          <p:spTgt spid="31"/>
                                        </p:tgtEl>
                                        <p:attrNameLst>
                                          <p:attrName>ppt_y</p:attrName>
                                        </p:attrNameLst>
                                      </p:cBhvr>
                                      <p:tavLst>
                                        <p:tav tm="0">
                                          <p:val>
                                            <p:strVal val="#ppt_y+.1"/>
                                          </p:val>
                                        </p:tav>
                                        <p:tav tm="100000">
                                          <p:val>
                                            <p:strVal val="#ppt_y"/>
                                          </p:val>
                                        </p:tav>
                                      </p:tavLst>
                                    </p:anim>
                                  </p:childTnLst>
                                </p:cTn>
                              </p:par>
                              <p:par>
                                <p:cTn id="150" presetID="42" presetClass="entr" presetSubtype="0" fill="hold" nodeType="withEffect">
                                  <p:stCondLst>
                                    <p:cond delay="0"/>
                                  </p:stCondLst>
                                  <p:childTnLst>
                                    <p:set>
                                      <p:cBhvr>
                                        <p:cTn id="151" dur="1" fill="hold">
                                          <p:stCondLst>
                                            <p:cond delay="0"/>
                                          </p:stCondLst>
                                        </p:cTn>
                                        <p:tgtEl>
                                          <p:spTgt spid="33"/>
                                        </p:tgtEl>
                                        <p:attrNameLst>
                                          <p:attrName>style.visibility</p:attrName>
                                        </p:attrNameLst>
                                      </p:cBhvr>
                                      <p:to>
                                        <p:strVal val="visible"/>
                                      </p:to>
                                    </p:set>
                                    <p:animEffect transition="in" filter="fade">
                                      <p:cBhvr>
                                        <p:cTn id="152" dur="1000"/>
                                        <p:tgtEl>
                                          <p:spTgt spid="33"/>
                                        </p:tgtEl>
                                      </p:cBhvr>
                                    </p:animEffect>
                                    <p:anim calcmode="lin" valueType="num">
                                      <p:cBhvr>
                                        <p:cTn id="153" dur="1000" fill="hold"/>
                                        <p:tgtEl>
                                          <p:spTgt spid="33"/>
                                        </p:tgtEl>
                                        <p:attrNameLst>
                                          <p:attrName>ppt_x</p:attrName>
                                        </p:attrNameLst>
                                      </p:cBhvr>
                                      <p:tavLst>
                                        <p:tav tm="0">
                                          <p:val>
                                            <p:strVal val="#ppt_x"/>
                                          </p:val>
                                        </p:tav>
                                        <p:tav tm="100000">
                                          <p:val>
                                            <p:strVal val="#ppt_x"/>
                                          </p:val>
                                        </p:tav>
                                      </p:tavLst>
                                    </p:anim>
                                    <p:anim calcmode="lin" valueType="num">
                                      <p:cBhvr>
                                        <p:cTn id="154" dur="1000" fill="hold"/>
                                        <p:tgtEl>
                                          <p:spTgt spid="33"/>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35"/>
                                        </p:tgtEl>
                                        <p:attrNameLst>
                                          <p:attrName>style.visibility</p:attrName>
                                        </p:attrNameLst>
                                      </p:cBhvr>
                                      <p:to>
                                        <p:strVal val="visible"/>
                                      </p:to>
                                    </p:set>
                                    <p:animEffect transition="in" filter="fade">
                                      <p:cBhvr>
                                        <p:cTn id="157" dur="1000"/>
                                        <p:tgtEl>
                                          <p:spTgt spid="35"/>
                                        </p:tgtEl>
                                      </p:cBhvr>
                                    </p:animEffect>
                                    <p:anim calcmode="lin" valueType="num">
                                      <p:cBhvr>
                                        <p:cTn id="158" dur="1000" fill="hold"/>
                                        <p:tgtEl>
                                          <p:spTgt spid="35"/>
                                        </p:tgtEl>
                                        <p:attrNameLst>
                                          <p:attrName>ppt_x</p:attrName>
                                        </p:attrNameLst>
                                      </p:cBhvr>
                                      <p:tavLst>
                                        <p:tav tm="0">
                                          <p:val>
                                            <p:strVal val="#ppt_x"/>
                                          </p:val>
                                        </p:tav>
                                        <p:tav tm="100000">
                                          <p:val>
                                            <p:strVal val="#ppt_x"/>
                                          </p:val>
                                        </p:tav>
                                      </p:tavLst>
                                    </p:anim>
                                    <p:anim calcmode="lin" valueType="num">
                                      <p:cBhvr>
                                        <p:cTn id="15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p:bldP spid="23" grpId="0"/>
      <p:bldP spid="24" grpId="0"/>
      <p:bldP spid="25" grpId="0"/>
      <p:bldP spid="26" grpId="0"/>
      <p:bldP spid="27" grpId="0"/>
      <p:bldP spid="29" grpId="0" animBg="1"/>
      <p:bldP spid="32" grpId="0" animBg="1"/>
      <p:bldP spid="31" grpId="0" animBg="1"/>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230155" y="1093187"/>
            <a:ext cx="2683690"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PESQUISA</a:t>
            </a:r>
            <a:endParaRPr lang="pt-BR" sz="4000" dirty="0">
              <a:solidFill>
                <a:schemeClr val="accent6">
                  <a:lumMod val="50000"/>
                </a:schemeClr>
              </a:solidFill>
            </a:endParaRPr>
          </a:p>
        </p:txBody>
      </p:sp>
      <p:sp>
        <p:nvSpPr>
          <p:cNvPr id="3" name="CaixaDeTexto 2"/>
          <p:cNvSpPr txBox="1"/>
          <p:nvPr/>
        </p:nvSpPr>
        <p:spPr>
          <a:xfrm>
            <a:off x="323528" y="2125678"/>
            <a:ext cx="6742423" cy="677108"/>
          </a:xfrm>
          <a:prstGeom prst="rect">
            <a:avLst/>
          </a:prstGeom>
          <a:noFill/>
        </p:spPr>
        <p:txBody>
          <a:bodyPr wrap="none" rtlCol="0">
            <a:spAutoFit/>
          </a:bodyPr>
          <a:lstStyle/>
          <a:p>
            <a:pPr marL="285750" indent="-285750">
              <a:buFont typeface="Wingdings" panose="05000000000000000000" pitchFamily="2" charset="2"/>
              <a:buChar char="q"/>
            </a:pPr>
            <a:r>
              <a:rPr lang="pt-BR" sz="2000" b="1" dirty="0" smtClean="0"/>
              <a:t>Metodologia:</a:t>
            </a:r>
            <a:r>
              <a:rPr lang="pt-BR" b="1" dirty="0" smtClean="0"/>
              <a:t> </a:t>
            </a:r>
            <a:r>
              <a:rPr lang="pt-BR" dirty="0"/>
              <a:t>Pesquisas bibliográficas realizadas na internet.</a:t>
            </a:r>
          </a:p>
          <a:p>
            <a:endParaRPr lang="pt-BR" dirty="0"/>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008" y="3140968"/>
            <a:ext cx="7059984" cy="32203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642314"/>
      </p:ext>
    </p:extLst>
  </p:cSld>
  <p:clrMapOvr>
    <a:masterClrMapping/>
  </p:clrMapOvr>
  <p:transition spd="slow">
    <p:randomBar dir="ver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2107051" y="1093187"/>
            <a:ext cx="5254576"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IDENTIDADE VISUAL</a:t>
            </a:r>
            <a:endParaRPr lang="pt-BR" sz="4000" dirty="0">
              <a:solidFill>
                <a:schemeClr val="accent6">
                  <a:lumMod val="50000"/>
                </a:schemeClr>
              </a:solidFill>
            </a:endParaRPr>
          </a:p>
        </p:txBody>
      </p:sp>
      <p:sp>
        <p:nvSpPr>
          <p:cNvPr id="2" name="CaixaDeTexto 1"/>
          <p:cNvSpPr txBox="1"/>
          <p:nvPr/>
        </p:nvSpPr>
        <p:spPr>
          <a:xfrm>
            <a:off x="352975" y="1818470"/>
            <a:ext cx="1467518" cy="400110"/>
          </a:xfrm>
          <a:prstGeom prst="rect">
            <a:avLst/>
          </a:prstGeom>
          <a:noFill/>
        </p:spPr>
        <p:txBody>
          <a:bodyPr wrap="none" rtlCol="0">
            <a:spAutoFit/>
          </a:bodyPr>
          <a:lstStyle/>
          <a:p>
            <a:pPr marL="285750" indent="-285750">
              <a:buFont typeface="Wingdings" pitchFamily="2" charset="2"/>
              <a:buChar char="q"/>
            </a:pPr>
            <a:r>
              <a:rPr lang="pt-BR" sz="2000" b="1" dirty="0" smtClean="0"/>
              <a:t>Fachada</a:t>
            </a:r>
            <a:endParaRPr lang="pt-BR" sz="2000" b="1" dirty="0"/>
          </a:p>
        </p:txBody>
      </p:sp>
      <p:pic>
        <p:nvPicPr>
          <p:cNvPr id="5" name="Imagem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94277" y="2086677"/>
            <a:ext cx="5864542" cy="43984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Imagem 6"/>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58788" t="31946" r="30313" b="61365"/>
          <a:stretch/>
        </p:blipFill>
        <p:spPr>
          <a:xfrm rot="21323882">
            <a:off x="4396699" y="3515841"/>
            <a:ext cx="815645" cy="376867"/>
          </a:xfrm>
          <a:prstGeom prst="rect">
            <a:avLst/>
          </a:prstGeom>
          <a:effectLst>
            <a:softEdge rad="31750"/>
          </a:effectLst>
        </p:spPr>
      </p:pic>
      <p:pic>
        <p:nvPicPr>
          <p:cNvPr id="8" name="Imagem 7"/>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58788" t="31946" r="30313" b="61365"/>
          <a:stretch/>
        </p:blipFill>
        <p:spPr>
          <a:xfrm rot="21323882">
            <a:off x="3438080" y="3602185"/>
            <a:ext cx="762672" cy="364439"/>
          </a:xfrm>
          <a:prstGeom prst="rect">
            <a:avLst/>
          </a:prstGeom>
          <a:effectLst>
            <a:softEdge rad="31750"/>
          </a:effectLst>
        </p:spPr>
      </p:pic>
      <p:pic>
        <p:nvPicPr>
          <p:cNvPr id="9" name="Imagem 8"/>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58788" t="31946" r="30313" b="61365"/>
          <a:stretch/>
        </p:blipFill>
        <p:spPr>
          <a:xfrm rot="21323882">
            <a:off x="3897493" y="3543648"/>
            <a:ext cx="714146" cy="380368"/>
          </a:xfrm>
          <a:prstGeom prst="rect">
            <a:avLst/>
          </a:prstGeom>
          <a:effectLst>
            <a:softEdge rad="31750"/>
          </a:effectLst>
        </p:spPr>
      </p:pic>
      <p:pic>
        <p:nvPicPr>
          <p:cNvPr id="10" name="Imagem 9"/>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58788" t="31946" r="30313" b="61365"/>
          <a:stretch/>
        </p:blipFill>
        <p:spPr>
          <a:xfrm rot="20340000">
            <a:off x="3371010" y="3619176"/>
            <a:ext cx="150201" cy="330458"/>
          </a:xfrm>
          <a:prstGeom prst="rect">
            <a:avLst/>
          </a:prstGeom>
          <a:effectLst>
            <a:softEdge rad="31750"/>
          </a:effectLst>
        </p:spPr>
      </p:pic>
      <p:pic>
        <p:nvPicPr>
          <p:cNvPr id="11" name="Imagem 10"/>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29090" t="80539" r="18892" b="12188"/>
          <a:stretch/>
        </p:blipFill>
        <p:spPr>
          <a:xfrm>
            <a:off x="3601758" y="5289939"/>
            <a:ext cx="2879905" cy="508535"/>
          </a:xfrm>
          <a:prstGeom prst="rect">
            <a:avLst/>
          </a:prstGeom>
          <a:ln>
            <a:noFill/>
          </a:ln>
          <a:effectLst>
            <a:softEdge rad="112500"/>
          </a:effectLst>
        </p:spPr>
      </p:pic>
      <p:pic>
        <p:nvPicPr>
          <p:cNvPr id="12" name="Imagem 11"/>
          <p:cNvPicPr>
            <a:picLocks noChangeAspect="1"/>
          </p:cNvPicPr>
          <p:nvPr/>
        </p:nvPicPr>
        <p:blipFill rotWithShape="1">
          <a:blip r:embed="rId6">
            <a:extLst>
              <a:ext uri="{28A0092B-C50C-407E-A947-70E740481C1C}">
                <a14:useLocalDpi xmlns:a14="http://schemas.microsoft.com/office/drawing/2010/main" val="0"/>
              </a:ext>
            </a:extLst>
          </a:blip>
          <a:srcRect l="707" t="-154" r="81010" b="88571"/>
          <a:stretch/>
        </p:blipFill>
        <p:spPr>
          <a:xfrm rot="472481">
            <a:off x="1715843" y="2653863"/>
            <a:ext cx="1093428" cy="945965"/>
          </a:xfrm>
          <a:prstGeom prst="ellipse">
            <a:avLst/>
          </a:prstGeom>
          <a:ln>
            <a:noFill/>
          </a:ln>
          <a:effectLst>
            <a:softEdge rad="292100"/>
          </a:effectLst>
        </p:spPr>
      </p:pic>
      <p:pic>
        <p:nvPicPr>
          <p:cNvPr id="13" name="Imagem 12"/>
          <p:cNvPicPr>
            <a:picLocks noChangeAspect="1"/>
          </p:cNvPicPr>
          <p:nvPr/>
        </p:nvPicPr>
        <p:blipFill rotWithShape="1">
          <a:blip r:embed="rId6">
            <a:extLst>
              <a:ext uri="{28A0092B-C50C-407E-A947-70E740481C1C}">
                <a14:useLocalDpi xmlns:a14="http://schemas.microsoft.com/office/drawing/2010/main" val="0"/>
              </a:ext>
            </a:extLst>
          </a:blip>
          <a:srcRect l="707" t="-154" r="81010" b="88571"/>
          <a:stretch/>
        </p:blipFill>
        <p:spPr>
          <a:xfrm rot="472481">
            <a:off x="1967275" y="2728854"/>
            <a:ext cx="990555" cy="856966"/>
          </a:xfrm>
          <a:prstGeom prst="ellipse">
            <a:avLst/>
          </a:prstGeom>
          <a:ln>
            <a:noFill/>
          </a:ln>
          <a:effectLst>
            <a:softEdge rad="292100"/>
          </a:effectLst>
        </p:spPr>
      </p:pic>
      <p:pic>
        <p:nvPicPr>
          <p:cNvPr id="14" name="Imagem 13"/>
          <p:cNvPicPr>
            <a:picLocks noChangeAspect="1"/>
          </p:cNvPicPr>
          <p:nvPr/>
        </p:nvPicPr>
        <p:blipFill rotWithShape="1">
          <a:blip r:embed="rId7">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707" t="-154" r="81010" b="88571"/>
          <a:stretch/>
        </p:blipFill>
        <p:spPr>
          <a:xfrm rot="21392288">
            <a:off x="2029613" y="3133593"/>
            <a:ext cx="737271" cy="485004"/>
          </a:xfrm>
          <a:prstGeom prst="ellipse">
            <a:avLst/>
          </a:prstGeom>
          <a:ln>
            <a:noFill/>
          </a:ln>
          <a:effectLst>
            <a:softEdge rad="63500"/>
          </a:effectLst>
        </p:spPr>
      </p:pic>
      <p:pic>
        <p:nvPicPr>
          <p:cNvPr id="15" name="Imagem 14"/>
          <p:cNvPicPr>
            <a:picLocks noChangeAspect="1"/>
          </p:cNvPicPr>
          <p:nvPr/>
        </p:nvPicPr>
        <p:blipFill rotWithShape="1">
          <a:blip r:embed="rId8">
            <a:extLst>
              <a:ext uri="{BEBA8EAE-BF5A-486C-A8C5-ECC9F3942E4B}">
                <a14:imgProps xmlns:a14="http://schemas.microsoft.com/office/drawing/2010/main">
                  <a14:imgLayer r:embed="rId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29090" t="80539" r="18892" b="12188"/>
          <a:stretch/>
        </p:blipFill>
        <p:spPr>
          <a:xfrm>
            <a:off x="3679564" y="5144041"/>
            <a:ext cx="2744474" cy="400166"/>
          </a:xfrm>
          <a:prstGeom prst="rect">
            <a:avLst/>
          </a:prstGeom>
          <a:ln>
            <a:noFill/>
          </a:ln>
          <a:effectLst>
            <a:softEdge rad="112500"/>
          </a:effectLst>
          <a:scene3d>
            <a:camera prst="orthographicFront"/>
            <a:lightRig rig="threePt" dir="t"/>
          </a:scene3d>
          <a:sp3d prstMaterial="metal"/>
        </p:spPr>
      </p:pic>
      <p:pic>
        <p:nvPicPr>
          <p:cNvPr id="16" name="Imagem 15"/>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25000"/>
                    </a14:imgEffect>
                    <a14:imgEffect>
                      <a14:colorTemperature colorTemp="4700"/>
                    </a14:imgEffect>
                    <a14:imgEffect>
                      <a14:saturation sat="66000"/>
                    </a14:imgEffect>
                    <a14:imgEffect>
                      <a14:brightnessContrast bright="-40000"/>
                    </a14:imgEffect>
                  </a14:imgLayer>
                </a14:imgProps>
              </a:ext>
              <a:ext uri="{28A0092B-C50C-407E-A947-70E740481C1C}">
                <a14:useLocalDpi xmlns:a14="http://schemas.microsoft.com/office/drawing/2010/main" val="0"/>
              </a:ext>
            </a:extLst>
          </a:blip>
          <a:srcRect l="7172" t="14053" r="9798" b="11402"/>
          <a:stretch/>
        </p:blipFill>
        <p:spPr>
          <a:xfrm rot="60000">
            <a:off x="3819605" y="4489951"/>
            <a:ext cx="2444313" cy="773804"/>
          </a:xfrm>
          <a:prstGeom prst="rect">
            <a:avLst/>
          </a:prstGeom>
          <a:effectLst>
            <a:outerShdw blurRad="254000" sy="-23000" kx="-800400" algn="bl" rotWithShape="0">
              <a:prstClr val="black">
                <a:alpha val="41000"/>
              </a:prstClr>
            </a:outerShdw>
            <a:softEdge rad="12700"/>
          </a:effectLst>
          <a:scene3d>
            <a:camera prst="orthographicFront">
              <a:rot lat="0" lon="1200001" rev="0"/>
            </a:camera>
            <a:lightRig rig="sunset" dir="t"/>
          </a:scene3d>
          <a:sp3d prstMaterial="powder"/>
        </p:spPr>
      </p:pic>
      <p:pic>
        <p:nvPicPr>
          <p:cNvPr id="17" name="Imagem 16"/>
          <p:cNvPicPr>
            <a:picLocks noChangeAspect="1"/>
          </p:cNvPicPr>
          <p:nvPr/>
        </p:nvPicPr>
        <p:blipFill rotWithShape="1">
          <a:blip r:embed="rId6">
            <a:extLst>
              <a:ext uri="{28A0092B-C50C-407E-A947-70E740481C1C}">
                <a14:useLocalDpi xmlns:a14="http://schemas.microsoft.com/office/drawing/2010/main" val="0"/>
              </a:ext>
            </a:extLst>
          </a:blip>
          <a:srcRect l="707" t="-154" r="81010" b="88571"/>
          <a:stretch/>
        </p:blipFill>
        <p:spPr>
          <a:xfrm rot="472481">
            <a:off x="1824328" y="2651395"/>
            <a:ext cx="990555" cy="856966"/>
          </a:xfrm>
          <a:prstGeom prst="ellipse">
            <a:avLst/>
          </a:prstGeom>
          <a:ln>
            <a:noFill/>
          </a:ln>
          <a:effectLst>
            <a:softEdge rad="292100"/>
          </a:effectLst>
        </p:spPr>
      </p:pic>
      <p:pic>
        <p:nvPicPr>
          <p:cNvPr id="18" name="Imagem 17"/>
          <p:cNvPicPr>
            <a:picLocks noChangeAspect="1"/>
          </p:cNvPicPr>
          <p:nvPr/>
        </p:nvPicPr>
        <p:blipFill rotWithShape="1">
          <a:blip r:embed="rId7">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707" t="-154" r="81010" b="88571"/>
          <a:stretch/>
        </p:blipFill>
        <p:spPr>
          <a:xfrm rot="472481">
            <a:off x="2069677" y="2764744"/>
            <a:ext cx="990555" cy="856966"/>
          </a:xfrm>
          <a:prstGeom prst="ellipse">
            <a:avLst/>
          </a:prstGeom>
          <a:ln>
            <a:noFill/>
          </a:ln>
          <a:effectLst>
            <a:softEdge rad="292100"/>
          </a:effectLst>
        </p:spPr>
      </p:pic>
      <p:pic>
        <p:nvPicPr>
          <p:cNvPr id="19" name="Imagem 18"/>
          <p:cNvPicPr>
            <a:picLocks noChangeAspect="1"/>
          </p:cNvPicPr>
          <p:nvPr/>
        </p:nvPicPr>
        <p:blipFill rotWithShape="1">
          <a:blip r:embed="rId11">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707" t="-154" r="81010" b="88571"/>
          <a:stretch/>
        </p:blipFill>
        <p:spPr>
          <a:xfrm rot="472481">
            <a:off x="2133545" y="2624709"/>
            <a:ext cx="990555" cy="856966"/>
          </a:xfrm>
          <a:prstGeom prst="ellipse">
            <a:avLst/>
          </a:prstGeom>
          <a:ln>
            <a:noFill/>
          </a:ln>
          <a:effectLst>
            <a:softEdge rad="292100"/>
          </a:effectLst>
        </p:spPr>
      </p:pic>
      <p:pic>
        <p:nvPicPr>
          <p:cNvPr id="20" name="Imagem 19"/>
          <p:cNvPicPr>
            <a:picLocks noChangeAspect="1"/>
          </p:cNvPicPr>
          <p:nvPr/>
        </p:nvPicPr>
        <p:blipFill rotWithShape="1">
          <a:blip r:embed="rId6">
            <a:extLst>
              <a:ext uri="{28A0092B-C50C-407E-A947-70E740481C1C}">
                <a14:useLocalDpi xmlns:a14="http://schemas.microsoft.com/office/drawing/2010/main" val="0"/>
              </a:ext>
            </a:extLst>
          </a:blip>
          <a:srcRect l="707" t="-154" r="81010" b="88571"/>
          <a:stretch/>
        </p:blipFill>
        <p:spPr>
          <a:xfrm rot="472481">
            <a:off x="1719712" y="2508927"/>
            <a:ext cx="990555" cy="856966"/>
          </a:xfrm>
          <a:prstGeom prst="ellipse">
            <a:avLst/>
          </a:prstGeom>
          <a:ln>
            <a:noFill/>
          </a:ln>
          <a:effectLst>
            <a:softEdge rad="292100"/>
          </a:effectLst>
        </p:spPr>
      </p:pic>
      <p:pic>
        <p:nvPicPr>
          <p:cNvPr id="21" name="Imagem 20"/>
          <p:cNvPicPr>
            <a:picLocks noChangeAspect="1"/>
          </p:cNvPicPr>
          <p:nvPr/>
        </p:nvPicPr>
        <p:blipFill rotWithShape="1">
          <a:blip r:embed="rId7">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707" t="-154" r="81010" b="88571"/>
          <a:stretch/>
        </p:blipFill>
        <p:spPr>
          <a:xfrm rot="472481">
            <a:off x="1584233" y="2585305"/>
            <a:ext cx="990555" cy="856966"/>
          </a:xfrm>
          <a:prstGeom prst="ellipse">
            <a:avLst/>
          </a:prstGeom>
          <a:ln>
            <a:noFill/>
          </a:ln>
          <a:effectLst>
            <a:softEdge rad="292100"/>
          </a:effectLst>
        </p:spPr>
      </p:pic>
      <p:pic>
        <p:nvPicPr>
          <p:cNvPr id="25" name="Imagem 24"/>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29090" t="80539" r="18892" b="12188"/>
          <a:stretch/>
        </p:blipFill>
        <p:spPr>
          <a:xfrm>
            <a:off x="3679564" y="5544207"/>
            <a:ext cx="2879905" cy="508535"/>
          </a:xfrm>
          <a:prstGeom prst="rect">
            <a:avLst/>
          </a:prstGeom>
          <a:ln>
            <a:noFill/>
          </a:ln>
          <a:effectLst>
            <a:softEdge rad="112500"/>
          </a:effectLst>
        </p:spPr>
      </p:pic>
      <p:pic>
        <p:nvPicPr>
          <p:cNvPr id="26" name="Imagem 25"/>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58788" t="31946" r="30313" b="61365"/>
          <a:stretch/>
        </p:blipFill>
        <p:spPr>
          <a:xfrm rot="21323882">
            <a:off x="5114916" y="3474543"/>
            <a:ext cx="815645" cy="368604"/>
          </a:xfrm>
          <a:prstGeom prst="rect">
            <a:avLst/>
          </a:prstGeom>
          <a:effectLst>
            <a:softEdge rad="31750"/>
          </a:effectLst>
        </p:spPr>
      </p:pic>
      <p:pic>
        <p:nvPicPr>
          <p:cNvPr id="27" name="Imagem 26"/>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rcRect l="58788" t="31946" r="30313" b="61365"/>
          <a:stretch/>
        </p:blipFill>
        <p:spPr>
          <a:xfrm rot="21323882">
            <a:off x="5844214" y="3414749"/>
            <a:ext cx="815645" cy="409856"/>
          </a:xfrm>
          <a:prstGeom prst="rect">
            <a:avLst/>
          </a:prstGeom>
          <a:effectLst>
            <a:softEdge rad="31750"/>
          </a:effectLst>
        </p:spPr>
      </p:pic>
      <p:pic>
        <p:nvPicPr>
          <p:cNvPr id="28" name="Imagem 27"/>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tretch>
            <a:fillRect/>
          </a:stretch>
        </p:blipFill>
        <p:spPr>
          <a:xfrm rot="21300000">
            <a:off x="5436136" y="2813917"/>
            <a:ext cx="1081107" cy="1016178"/>
          </a:xfrm>
          <a:prstGeom prst="rect">
            <a:avLst/>
          </a:prstGeom>
          <a:effectLst>
            <a:outerShdw blurRad="76200" dist="241300" dir="9000000" sx="91000" sy="91000" algn="r" rotWithShape="0">
              <a:prstClr val="black">
                <a:alpha val="54000"/>
              </a:prstClr>
            </a:outerShdw>
          </a:effectLst>
          <a:scene3d>
            <a:camera prst="orthographicFront">
              <a:rot lat="1497580" lon="21280308" rev="21299999"/>
            </a:camera>
            <a:lightRig rig="threePt" dir="t"/>
          </a:scene3d>
          <a:sp3d>
            <a:bevelT w="165100" prst="coolSlant"/>
          </a:sp3d>
        </p:spPr>
      </p:pic>
      <p:pic>
        <p:nvPicPr>
          <p:cNvPr id="29" name="Imagem 28"/>
          <p:cNvPicPr>
            <a:picLocks noChangeAspect="1"/>
          </p:cNvPicPr>
          <p:nvPr/>
        </p:nvPicPr>
        <p:blipFill rotWithShape="1">
          <a:blip r:embed="rId1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707" t="-154" r="81010" b="88571"/>
          <a:stretch/>
        </p:blipFill>
        <p:spPr>
          <a:xfrm rot="472481">
            <a:off x="1824329" y="2461906"/>
            <a:ext cx="990555" cy="856966"/>
          </a:xfrm>
          <a:prstGeom prst="ellipse">
            <a:avLst/>
          </a:prstGeom>
          <a:ln>
            <a:noFill/>
          </a:ln>
          <a:effectLst>
            <a:softEdge rad="292100"/>
          </a:effectLst>
        </p:spPr>
      </p:pic>
      <p:pic>
        <p:nvPicPr>
          <p:cNvPr id="30" name="Imagem 29"/>
          <p:cNvPicPr>
            <a:picLocks noChangeAspect="1"/>
          </p:cNvPicPr>
          <p:nvPr/>
        </p:nvPicPr>
        <p:blipFill rotWithShape="1">
          <a:blip r:embed="rId7">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707" t="-154" r="81010" b="88571"/>
          <a:stretch/>
        </p:blipFill>
        <p:spPr>
          <a:xfrm rot="472481">
            <a:off x="1750225" y="2773967"/>
            <a:ext cx="990555" cy="856966"/>
          </a:xfrm>
          <a:prstGeom prst="ellipse">
            <a:avLst/>
          </a:prstGeom>
          <a:ln>
            <a:noFill/>
          </a:ln>
          <a:effectLst>
            <a:softEdge rad="292100"/>
          </a:effectLst>
        </p:spPr>
      </p:pic>
      <p:sp>
        <p:nvSpPr>
          <p:cNvPr id="24" name="Retângulo 23"/>
          <p:cNvSpPr/>
          <p:nvPr/>
        </p:nvSpPr>
        <p:spPr>
          <a:xfrm rot="60000">
            <a:off x="3995938" y="4559392"/>
            <a:ext cx="2088000" cy="634921"/>
          </a:xfrm>
          <a:prstGeom prst="rect">
            <a:avLst/>
          </a:prstGeom>
          <a:blipFill>
            <a:blip r:embed="rId15">
              <a:grayscl/>
              <a:extLst>
                <a:ext uri="{BEBA8EAE-BF5A-486C-A8C5-ECC9F3942E4B}">
                  <a14:imgProps xmlns:a14="http://schemas.microsoft.com/office/drawing/2010/main">
                    <a14:imgLayer r:embed="rId16">
                      <a14:imgEffect>
                        <a14:artisticFilmGrain/>
                      </a14:imgEffect>
                      <a14:imgEffect>
                        <a14:sharpenSoften amount="-25000"/>
                      </a14:imgEffect>
                      <a14:imgEffect>
                        <a14:colorTemperature colorTemp="4700"/>
                      </a14:imgEffect>
                      <a14:imgEffect>
                        <a14:brightnessContrast bright="-40000" contrast="60000"/>
                      </a14:imgEffect>
                    </a14:imgLayer>
                  </a14:imgProps>
                </a:ext>
              </a:extLst>
            </a:blip>
            <a:tile tx="0" ty="0" sx="100000" sy="100000" flip="none" algn="tl"/>
          </a:blipFill>
          <a:ln w="19050">
            <a:solidFill>
              <a:schemeClr val="bg1"/>
            </a:solidFill>
          </a:ln>
          <a:effectLst>
            <a:outerShdw blurRad="50800" dist="25400" dir="5400000" sx="98000" sy="98000" algn="t" rotWithShape="0">
              <a:prstClr val="black"/>
            </a:outerShdw>
          </a:effectLst>
          <a:scene3d>
            <a:camera prst="orthographicFront"/>
            <a:lightRig rig="morning" dir="t"/>
          </a:scene3d>
          <a:sp3d prstMaterial="plastic"/>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sp3d extrusionH="57150">
              <a:bevelT w="82550" h="38100" prst="coolSlant"/>
            </a:sp3d>
          </a:bodyPr>
          <a:lstStyle/>
          <a:p>
            <a:pPr algn="ctr"/>
            <a:endParaRPr lang="pt-BR"/>
          </a:p>
        </p:txBody>
      </p:sp>
      <p:sp>
        <p:nvSpPr>
          <p:cNvPr id="31" name="CaixaDeTexto 30"/>
          <p:cNvSpPr txBox="1"/>
          <p:nvPr/>
        </p:nvSpPr>
        <p:spPr>
          <a:xfrm rot="60000">
            <a:off x="3908854" y="4674003"/>
            <a:ext cx="2270876" cy="400110"/>
          </a:xfrm>
          <a:prstGeom prst="rect">
            <a:avLst/>
          </a:prstGeom>
          <a:noFill/>
          <a:effectLst>
            <a:outerShdw blurRad="50800" dist="50800" dir="16800000" algn="r" rotWithShape="0">
              <a:prstClr val="black"/>
            </a:outerShdw>
          </a:effectLst>
          <a:scene3d>
            <a:camera prst="orthographicFront">
              <a:rot lat="20703494" lon="310527" rev="21519730"/>
            </a:camera>
            <a:lightRig rig="threePt" dir="t"/>
          </a:scene3d>
          <a:sp3d>
            <a:bevelT w="165100" prst="coolSlant"/>
            <a:bevelB prst="relaxedInset"/>
          </a:sp3d>
        </p:spPr>
        <p:txBody>
          <a:bodyPr wrap="square" rtlCol="0">
            <a:spAutoFit/>
            <a:sp3d extrusionH="57150">
              <a:bevelT w="38100" h="38100" prst="convex"/>
            </a:sp3d>
          </a:bodyPr>
          <a:lstStyle/>
          <a:p>
            <a:pPr algn="ctr"/>
            <a:r>
              <a:rPr lang="pt-BR" sz="2000" b="1" dirty="0" smtClean="0">
                <a:latin typeface="prehistoric" pitchFamily="2" charset="0"/>
              </a:rPr>
              <a:t>SEJA BEM VINDO</a:t>
            </a:r>
            <a:endParaRPr lang="pt-BR" sz="2000" b="1" dirty="0">
              <a:latin typeface="prehistoric" pitchFamily="2" charset="0"/>
            </a:endParaRPr>
          </a:p>
        </p:txBody>
      </p:sp>
    </p:spTree>
    <p:extLst>
      <p:ext uri="{BB962C8B-B14F-4D97-AF65-F5344CB8AC3E}">
        <p14:creationId xmlns:p14="http://schemas.microsoft.com/office/powerpoint/2010/main" val="3567944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197514" y="1093187"/>
            <a:ext cx="7073649"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COMPOSTO DE MARKETING</a:t>
            </a:r>
            <a:endParaRPr lang="pt-BR" sz="4000" dirty="0">
              <a:solidFill>
                <a:schemeClr val="accent6">
                  <a:lumMod val="50000"/>
                </a:schemeClr>
              </a:solidFill>
            </a:endParaRPr>
          </a:p>
        </p:txBody>
      </p:sp>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5776" y="2204864"/>
            <a:ext cx="3989104" cy="39891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55337017"/>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197514" y="1093187"/>
            <a:ext cx="7073649"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COMPOSTO DE MARKETING</a:t>
            </a:r>
            <a:endParaRPr lang="pt-BR" sz="4000" dirty="0">
              <a:solidFill>
                <a:schemeClr val="accent6">
                  <a:lumMod val="50000"/>
                </a:schemeClr>
              </a:solidFill>
            </a:endParaRPr>
          </a:p>
        </p:txBody>
      </p:sp>
      <p:sp>
        <p:nvSpPr>
          <p:cNvPr id="5" name="CaixaDeTexto 4"/>
          <p:cNvSpPr txBox="1"/>
          <p:nvPr/>
        </p:nvSpPr>
        <p:spPr>
          <a:xfrm>
            <a:off x="275018" y="2132339"/>
            <a:ext cx="1844992" cy="400110"/>
          </a:xfrm>
          <a:prstGeom prst="rect">
            <a:avLst/>
          </a:prstGeom>
          <a:noFill/>
        </p:spPr>
        <p:txBody>
          <a:bodyPr wrap="none" rtlCol="0">
            <a:spAutoFit/>
          </a:bodyPr>
          <a:lstStyle/>
          <a:p>
            <a:pPr marL="342900" indent="-342900">
              <a:buFont typeface="Wingdings" panose="05000000000000000000" pitchFamily="2" charset="2"/>
              <a:buChar char="q"/>
            </a:pPr>
            <a:r>
              <a:rPr lang="pt-BR" sz="2000" b="1" dirty="0" smtClean="0"/>
              <a:t>PRODUTO</a:t>
            </a:r>
            <a:endParaRPr lang="pt-BR" sz="2000" b="1" dirty="0"/>
          </a:p>
        </p:txBody>
      </p:sp>
      <p:sp>
        <p:nvSpPr>
          <p:cNvPr id="6" name="CaixaDeTexto 5"/>
          <p:cNvSpPr txBox="1"/>
          <p:nvPr/>
        </p:nvSpPr>
        <p:spPr>
          <a:xfrm>
            <a:off x="302303" y="3261815"/>
            <a:ext cx="8662185" cy="1200329"/>
          </a:xfrm>
          <a:prstGeom prst="rect">
            <a:avLst/>
          </a:prstGeom>
          <a:noFill/>
        </p:spPr>
        <p:txBody>
          <a:bodyPr wrap="square" rtlCol="0">
            <a:spAutoFit/>
          </a:bodyPr>
          <a:lstStyle/>
          <a:p>
            <a:pPr>
              <a:lnSpc>
                <a:spcPct val="150000"/>
              </a:lnSpc>
            </a:pPr>
            <a:r>
              <a:rPr lang="pt-BR" dirty="0" smtClean="0"/>
              <a:t>- O</a:t>
            </a:r>
            <a:r>
              <a:rPr lang="pt-BR" dirty="0"/>
              <a:t> boliche é um esporte altamente social, desfrutado por pessoas de diferentes idades e classes </a:t>
            </a:r>
            <a:r>
              <a:rPr lang="pt-BR" dirty="0" smtClean="0"/>
              <a:t>sociais;</a:t>
            </a:r>
            <a:endParaRPr lang="pt-BR" dirty="0"/>
          </a:p>
          <a:p>
            <a:endParaRPr lang="pt-BR" dirty="0"/>
          </a:p>
        </p:txBody>
      </p:sp>
      <p:sp>
        <p:nvSpPr>
          <p:cNvPr id="3" name="CaixaDeTexto 2"/>
          <p:cNvSpPr txBox="1"/>
          <p:nvPr/>
        </p:nvSpPr>
        <p:spPr>
          <a:xfrm>
            <a:off x="275018" y="2656577"/>
            <a:ext cx="7992888" cy="923330"/>
          </a:xfrm>
          <a:prstGeom prst="rect">
            <a:avLst/>
          </a:prstGeom>
          <a:noFill/>
        </p:spPr>
        <p:txBody>
          <a:bodyPr wrap="square" rtlCol="0">
            <a:spAutoFit/>
          </a:bodyPr>
          <a:lstStyle/>
          <a:p>
            <a:r>
              <a:rPr lang="pt-BR" dirty="0" smtClean="0"/>
              <a:t>- É um grande ponto de </a:t>
            </a:r>
            <a:r>
              <a:rPr lang="pt-BR" dirty="0"/>
              <a:t>entretenimento que fornecem aos clientes, além do jogo em si, outros atrativos;</a:t>
            </a:r>
          </a:p>
          <a:p>
            <a:endParaRPr lang="pt-BR" dirty="0"/>
          </a:p>
        </p:txBody>
      </p:sp>
      <p:sp>
        <p:nvSpPr>
          <p:cNvPr id="7" name="CaixaDeTexto 6"/>
          <p:cNvSpPr txBox="1"/>
          <p:nvPr/>
        </p:nvSpPr>
        <p:spPr>
          <a:xfrm>
            <a:off x="275018" y="2656577"/>
            <a:ext cx="8561345" cy="923330"/>
          </a:xfrm>
          <a:prstGeom prst="rect">
            <a:avLst/>
          </a:prstGeom>
          <a:noFill/>
        </p:spPr>
        <p:txBody>
          <a:bodyPr wrap="square" rtlCol="0">
            <a:spAutoFit/>
          </a:bodyPr>
          <a:lstStyle/>
          <a:p>
            <a:r>
              <a:rPr lang="pt-BR" dirty="0"/>
              <a:t>- Os serviços de entretenimento se destacam de maneira geral, e o lazer é demandado atualmente; </a:t>
            </a:r>
          </a:p>
          <a:p>
            <a:endParaRPr lang="pt-BR" dirty="0"/>
          </a:p>
        </p:txBody>
      </p:sp>
      <p:sp>
        <p:nvSpPr>
          <p:cNvPr id="8" name="CaixaDeTexto 7"/>
          <p:cNvSpPr txBox="1"/>
          <p:nvPr/>
        </p:nvSpPr>
        <p:spPr>
          <a:xfrm>
            <a:off x="275018" y="3242370"/>
            <a:ext cx="8719567" cy="923330"/>
          </a:xfrm>
          <a:prstGeom prst="rect">
            <a:avLst/>
          </a:prstGeom>
          <a:noFill/>
        </p:spPr>
        <p:txBody>
          <a:bodyPr wrap="square" rtlCol="0">
            <a:spAutoFit/>
          </a:bodyPr>
          <a:lstStyle/>
          <a:p>
            <a:r>
              <a:rPr lang="pt-BR" dirty="0"/>
              <a:t>- Nesse segmento destaca-se a possibilidade de agrupar pessoas por não ser um jogo individualizado.</a:t>
            </a:r>
          </a:p>
          <a:p>
            <a:endParaRPr lang="pt-BR" dirty="0"/>
          </a:p>
        </p:txBody>
      </p:sp>
      <p:pic>
        <p:nvPicPr>
          <p:cNvPr id="9" name="Imagem 8"/>
          <p:cNvPicPr>
            <a:picLocks noChangeAspect="1"/>
          </p:cNvPicPr>
          <p:nvPr/>
        </p:nvPicPr>
        <p:blipFill>
          <a:blip r:embed="rId4"/>
          <a:stretch>
            <a:fillRect/>
          </a:stretch>
        </p:blipFill>
        <p:spPr>
          <a:xfrm>
            <a:off x="5618000" y="4138475"/>
            <a:ext cx="3218363" cy="2281769"/>
          </a:xfrm>
          <a:prstGeom prst="roundRect">
            <a:avLst>
              <a:gd name="adj" fmla="val 8594"/>
            </a:avLst>
          </a:prstGeom>
          <a:solidFill>
            <a:srgbClr val="FFFFFF">
              <a:shade val="85000"/>
            </a:srgbClr>
          </a:solidFill>
          <a:ln>
            <a:noFill/>
          </a:ln>
          <a:effectLst/>
        </p:spPr>
      </p:pic>
      <p:pic>
        <p:nvPicPr>
          <p:cNvPr id="10" name="Imagem 9"/>
          <p:cNvPicPr>
            <a:picLocks noChangeAspect="1"/>
          </p:cNvPicPr>
          <p:nvPr/>
        </p:nvPicPr>
        <p:blipFill rotWithShape="1">
          <a:blip r:embed="rId5"/>
          <a:srcRect l="-1378" t="38660" r="1"/>
          <a:stretch/>
        </p:blipFill>
        <p:spPr>
          <a:xfrm>
            <a:off x="442110" y="4359202"/>
            <a:ext cx="4996056" cy="19565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09622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1"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1+ppt_h/2"/>
                                          </p:val>
                                        </p:tav>
                                      </p:tavLst>
                                    </p:anim>
                                    <p:set>
                                      <p:cBhvr>
                                        <p:cTn id="20" dur="1" fill="hold">
                                          <p:stCondLst>
                                            <p:cond delay="499"/>
                                          </p:stCondLst>
                                        </p:cTn>
                                        <p:tgtEl>
                                          <p:spTgt spid="6"/>
                                        </p:tgtEl>
                                        <p:attrNameLst>
                                          <p:attrName>style.visibility</p:attrName>
                                        </p:attrNameLst>
                                      </p:cBhvr>
                                      <p:to>
                                        <p:strVal val="hidden"/>
                                      </p:to>
                                    </p:set>
                                  </p:childTnLst>
                                </p:cTn>
                              </p:par>
                              <p:par>
                                <p:cTn id="21" presetID="2" presetClass="exit" presetSubtype="4" fill="hold" grpId="1" nodeType="withEffect">
                                  <p:stCondLst>
                                    <p:cond delay="0"/>
                                  </p:stCondLst>
                                  <p:childTnLst>
                                    <p:anim calcmode="lin" valueType="num">
                                      <p:cBhvr additive="base">
                                        <p:cTn id="22" dur="500"/>
                                        <p:tgtEl>
                                          <p:spTgt spid="3"/>
                                        </p:tgtEl>
                                        <p:attrNameLst>
                                          <p:attrName>ppt_x</p:attrName>
                                        </p:attrNameLst>
                                      </p:cBhvr>
                                      <p:tavLst>
                                        <p:tav tm="0">
                                          <p:val>
                                            <p:strVal val="ppt_x"/>
                                          </p:val>
                                        </p:tav>
                                        <p:tav tm="100000">
                                          <p:val>
                                            <p:strVal val="ppt_x"/>
                                          </p:val>
                                        </p:tav>
                                      </p:tavLst>
                                    </p:anim>
                                    <p:anim calcmode="lin" valueType="num">
                                      <p:cBhvr additive="base">
                                        <p:cTn id="23" dur="500"/>
                                        <p:tgtEl>
                                          <p:spTgt spid="3"/>
                                        </p:tgtEl>
                                        <p:attrNameLst>
                                          <p:attrName>ppt_y</p:attrName>
                                        </p:attrNameLst>
                                      </p:cBhvr>
                                      <p:tavLst>
                                        <p:tav tm="0">
                                          <p:val>
                                            <p:strVal val="ppt_y"/>
                                          </p:val>
                                        </p:tav>
                                        <p:tav tm="100000">
                                          <p:val>
                                            <p:strVal val="1+ppt_h/2"/>
                                          </p:val>
                                        </p:tav>
                                      </p:tavLst>
                                    </p:anim>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 grpId="0"/>
      <p:bldP spid="3" grpId="1"/>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197518" y="1093187"/>
            <a:ext cx="7073649"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COMPOSTO DE MARKETING</a:t>
            </a:r>
            <a:endParaRPr lang="pt-BR" sz="4000" dirty="0">
              <a:solidFill>
                <a:schemeClr val="accent6">
                  <a:lumMod val="50000"/>
                </a:schemeClr>
              </a:solidFill>
            </a:endParaRPr>
          </a:p>
        </p:txBody>
      </p:sp>
      <p:sp>
        <p:nvSpPr>
          <p:cNvPr id="6" name="CaixaDeTexto 5"/>
          <p:cNvSpPr txBox="1"/>
          <p:nvPr/>
        </p:nvSpPr>
        <p:spPr>
          <a:xfrm>
            <a:off x="359532" y="2424172"/>
            <a:ext cx="8424935" cy="1477328"/>
          </a:xfrm>
          <a:prstGeom prst="rect">
            <a:avLst/>
          </a:prstGeom>
          <a:noFill/>
        </p:spPr>
        <p:txBody>
          <a:bodyPr wrap="square" rtlCol="0">
            <a:spAutoFit/>
          </a:bodyPr>
          <a:lstStyle/>
          <a:p>
            <a:r>
              <a:rPr lang="pt-BR" dirty="0" smtClean="0"/>
              <a:t>- O valor de cada hora é de r$ 85,00 para as pistas oficiais e de r$ 35,00 para as pistas kids;</a:t>
            </a:r>
          </a:p>
          <a:p>
            <a:r>
              <a:rPr lang="pt-BR" dirty="0" smtClean="0"/>
              <a:t>- Para definir o valor foi analisado o preço dos concorrentes diretos, onde 01 hora varia de r$ 60,00 à r$ 110,00 dependendo o dia e o horário da semana.</a:t>
            </a:r>
          </a:p>
          <a:p>
            <a:pPr marL="285750" indent="-285750" algn="ctr">
              <a:buFont typeface="Arial" pitchFamily="34" charset="0"/>
              <a:buChar char="•"/>
            </a:pPr>
            <a:endParaRPr lang="pt-BR" dirty="0"/>
          </a:p>
        </p:txBody>
      </p:sp>
      <p:pic>
        <p:nvPicPr>
          <p:cNvPr id="3" name="Imagem 2"/>
          <p:cNvPicPr>
            <a:picLocks noChangeAspect="1"/>
          </p:cNvPicPr>
          <p:nvPr/>
        </p:nvPicPr>
        <p:blipFill>
          <a:blip r:embed="rId4"/>
          <a:stretch>
            <a:fillRect/>
          </a:stretch>
        </p:blipFill>
        <p:spPr>
          <a:xfrm>
            <a:off x="2546936" y="3901500"/>
            <a:ext cx="4050126" cy="211826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aixaDeTexto 4"/>
          <p:cNvSpPr txBox="1"/>
          <p:nvPr/>
        </p:nvSpPr>
        <p:spPr>
          <a:xfrm>
            <a:off x="193169" y="2072636"/>
            <a:ext cx="1249573" cy="646331"/>
          </a:xfrm>
          <a:prstGeom prst="rect">
            <a:avLst/>
          </a:prstGeom>
          <a:noFill/>
        </p:spPr>
        <p:txBody>
          <a:bodyPr wrap="none" rtlCol="0">
            <a:spAutoFit/>
          </a:bodyPr>
          <a:lstStyle/>
          <a:p>
            <a:pPr marL="285750" indent="-285750">
              <a:buFont typeface="Wingdings" panose="05000000000000000000" pitchFamily="2" charset="2"/>
              <a:buChar char="q"/>
            </a:pPr>
            <a:r>
              <a:rPr lang="pt-BR" b="1" dirty="0"/>
              <a:t>PREÇO</a:t>
            </a:r>
          </a:p>
          <a:p>
            <a:endParaRPr lang="pt-BR" dirty="0"/>
          </a:p>
        </p:txBody>
      </p:sp>
    </p:spTree>
    <p:extLst>
      <p:ext uri="{BB962C8B-B14F-4D97-AF65-F5344CB8AC3E}">
        <p14:creationId xmlns:p14="http://schemas.microsoft.com/office/powerpoint/2010/main" val="321384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197518" y="1093187"/>
            <a:ext cx="7073649"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COMPOSTO DE MARKETING</a:t>
            </a:r>
            <a:endParaRPr lang="pt-BR" sz="4000" dirty="0">
              <a:solidFill>
                <a:schemeClr val="accent6">
                  <a:lumMod val="50000"/>
                </a:schemeClr>
              </a:solidFill>
            </a:endParaRPr>
          </a:p>
        </p:txBody>
      </p:sp>
      <p:sp>
        <p:nvSpPr>
          <p:cNvPr id="10" name="Retângulo 9"/>
          <p:cNvSpPr/>
          <p:nvPr/>
        </p:nvSpPr>
        <p:spPr>
          <a:xfrm>
            <a:off x="1197518" y="5841121"/>
            <a:ext cx="7587599" cy="400110"/>
          </a:xfrm>
          <a:prstGeom prst="rect">
            <a:avLst/>
          </a:prstGeom>
        </p:spPr>
        <p:txBody>
          <a:bodyPr wrap="square">
            <a:spAutoFit/>
          </a:bodyPr>
          <a:lstStyle/>
          <a:p>
            <a:r>
              <a:rPr lang="pt-BR" sz="2000" dirty="0" smtClean="0">
                <a:solidFill>
                  <a:schemeClr val="tx2"/>
                </a:solidFill>
                <a:ea typeface="Yu Gothic UI Semilight" panose="020B0400000000000000" pitchFamily="34" charset="-128"/>
              </a:rPr>
              <a:t>*</a:t>
            </a:r>
            <a:r>
              <a:rPr lang="pt-BR" dirty="0" smtClean="0">
                <a:solidFill>
                  <a:schemeClr val="tx2"/>
                </a:solidFill>
                <a:ea typeface="Yu Gothic UI Semilight" panose="020B0400000000000000" pitchFamily="34" charset="-128"/>
              </a:rPr>
              <a:t>Toda </a:t>
            </a:r>
            <a:r>
              <a:rPr lang="pt-BR" dirty="0">
                <a:solidFill>
                  <a:schemeClr val="tx2"/>
                </a:solidFill>
                <a:ea typeface="Yu Gothic UI Semilight" panose="020B0400000000000000" pitchFamily="34" charset="-128"/>
              </a:rPr>
              <a:t>quarta feira desconto de 20% em todos os espaços exceto bar.</a:t>
            </a:r>
            <a:r>
              <a:rPr lang="pt-BR" dirty="0">
                <a:solidFill>
                  <a:schemeClr val="tx2"/>
                </a:solidFill>
              </a:rPr>
              <a:t> </a:t>
            </a:r>
          </a:p>
        </p:txBody>
      </p:sp>
      <p:graphicFrame>
        <p:nvGraphicFramePr>
          <p:cNvPr id="6" name="Tabela 5"/>
          <p:cNvGraphicFramePr>
            <a:graphicFrameLocks noGrp="1"/>
          </p:cNvGraphicFramePr>
          <p:nvPr>
            <p:extLst>
              <p:ext uri="{D42A27DB-BD31-4B8C-83A1-F6EECF244321}">
                <p14:modId xmlns:p14="http://schemas.microsoft.com/office/powerpoint/2010/main" val="1949908610"/>
              </p:ext>
            </p:extLst>
          </p:nvPr>
        </p:nvGraphicFramePr>
        <p:xfrm>
          <a:off x="855167" y="2204864"/>
          <a:ext cx="7416000" cy="1332000"/>
        </p:xfrm>
        <a:graphic>
          <a:graphicData uri="http://schemas.openxmlformats.org/drawingml/2006/table">
            <a:tbl>
              <a:tblPr firstRow="1" firstCol="1" lastRow="1" lastCol="1">
                <a:tableStyleId>{10A1B5D5-9B99-4C35-A422-299274C87663}</a:tableStyleId>
              </a:tblPr>
              <a:tblGrid>
                <a:gridCol w="2387342">
                  <a:extLst>
                    <a:ext uri="{9D8B030D-6E8A-4147-A177-3AD203B41FA5}">
                      <a16:colId xmlns="" xmlns:a16="http://schemas.microsoft.com/office/drawing/2014/main" val="20000"/>
                    </a:ext>
                  </a:extLst>
                </a:gridCol>
                <a:gridCol w="1803206">
                  <a:extLst>
                    <a:ext uri="{9D8B030D-6E8A-4147-A177-3AD203B41FA5}">
                      <a16:colId xmlns="" xmlns:a16="http://schemas.microsoft.com/office/drawing/2014/main" val="20001"/>
                    </a:ext>
                  </a:extLst>
                </a:gridCol>
                <a:gridCol w="3225452">
                  <a:extLst>
                    <a:ext uri="{9D8B030D-6E8A-4147-A177-3AD203B41FA5}">
                      <a16:colId xmlns="" xmlns:a16="http://schemas.microsoft.com/office/drawing/2014/main" val="20002"/>
                    </a:ext>
                  </a:extLst>
                </a:gridCol>
              </a:tblGrid>
              <a:tr h="410647">
                <a:tc gridSpan="3">
                  <a:txBody>
                    <a:bodyPr/>
                    <a:lstStyle/>
                    <a:p>
                      <a:pPr algn="ctr" fontAlgn="b"/>
                      <a:r>
                        <a:rPr lang="pt-BR" sz="2400" u="none" strike="noStrike" dirty="0">
                          <a:effectLst/>
                        </a:rPr>
                        <a:t>PREÇO</a:t>
                      </a:r>
                      <a:endParaRPr lang="pt-BR" sz="2400" b="1"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10000"/>
                  </a:ext>
                </a:extLst>
              </a:tr>
              <a:tr h="610761">
                <a:tc>
                  <a:txBody>
                    <a:bodyPr/>
                    <a:lstStyle/>
                    <a:p>
                      <a:pPr algn="ctr" fontAlgn="ctr"/>
                      <a:r>
                        <a:rPr lang="pt-BR" sz="1800" b="0" u="none" strike="noStrike" dirty="0">
                          <a:effectLst/>
                        </a:rPr>
                        <a:t>PISTA OFICIAL</a:t>
                      </a:r>
                      <a:endParaRPr lang="pt-BR"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800" b="0" u="none" strike="noStrike" dirty="0">
                          <a:effectLst/>
                        </a:rPr>
                        <a:t>ÁREA KIDS</a:t>
                      </a:r>
                      <a:endParaRPr lang="pt-BR"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800" b="0" u="none" strike="noStrike" dirty="0">
                          <a:effectLst/>
                        </a:rPr>
                        <a:t>FICHA PARA JOGOS</a:t>
                      </a:r>
                      <a:endParaRPr lang="pt-BR"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0001"/>
                  </a:ext>
                </a:extLst>
              </a:tr>
              <a:tr h="310592">
                <a:tc>
                  <a:txBody>
                    <a:bodyPr/>
                    <a:lstStyle/>
                    <a:p>
                      <a:pPr algn="ctr" fontAlgn="ctr"/>
                      <a:r>
                        <a:rPr lang="pt-BR" sz="1800" b="0" u="none" strike="noStrike" dirty="0">
                          <a:effectLst/>
                        </a:rPr>
                        <a:t>R$ </a:t>
                      </a:r>
                      <a:r>
                        <a:rPr lang="pt-BR" sz="1800" b="0" u="none" strike="noStrike" dirty="0" smtClean="0">
                          <a:effectLst/>
                        </a:rPr>
                        <a:t>85,00/h</a:t>
                      </a:r>
                      <a:endParaRPr lang="pt-BR"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800" b="0" u="none" strike="noStrike" dirty="0">
                          <a:effectLst/>
                        </a:rPr>
                        <a:t>R$ </a:t>
                      </a:r>
                      <a:r>
                        <a:rPr lang="pt-BR" sz="1800" b="0" u="none" strike="noStrike" dirty="0" smtClean="0">
                          <a:effectLst/>
                        </a:rPr>
                        <a:t>35,00/h</a:t>
                      </a:r>
                      <a:endParaRPr lang="pt-BR"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pt-BR" sz="1800" b="0" u="none" strike="noStrike" dirty="0">
                          <a:effectLst/>
                        </a:rPr>
                        <a:t>R$ 5,00</a:t>
                      </a:r>
                      <a:endParaRPr lang="pt-BR"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 xmlns:a16="http://schemas.microsoft.com/office/drawing/2014/main" val="10002"/>
                  </a:ext>
                </a:extLst>
              </a:tr>
            </a:tbl>
          </a:graphicData>
        </a:graphic>
      </p:graphicFrame>
      <p:graphicFrame>
        <p:nvGraphicFramePr>
          <p:cNvPr id="9" name="Tabela 8"/>
          <p:cNvGraphicFramePr>
            <a:graphicFrameLocks noGrp="1"/>
          </p:cNvGraphicFramePr>
          <p:nvPr>
            <p:extLst>
              <p:ext uri="{D42A27DB-BD31-4B8C-83A1-F6EECF244321}">
                <p14:modId xmlns:p14="http://schemas.microsoft.com/office/powerpoint/2010/main" val="615697935"/>
              </p:ext>
            </p:extLst>
          </p:nvPr>
        </p:nvGraphicFramePr>
        <p:xfrm>
          <a:off x="849523" y="3789041"/>
          <a:ext cx="7444955" cy="1584174"/>
        </p:xfrm>
        <a:graphic>
          <a:graphicData uri="http://schemas.openxmlformats.org/drawingml/2006/table">
            <a:tbl>
              <a:tblPr firstRow="1" firstCol="1" lastRow="1" lastCol="1">
                <a:tableStyleId>{10A1B5D5-9B99-4C35-A422-299274C87663}</a:tableStyleId>
              </a:tblPr>
              <a:tblGrid>
                <a:gridCol w="1621674">
                  <a:extLst>
                    <a:ext uri="{9D8B030D-6E8A-4147-A177-3AD203B41FA5}">
                      <a16:colId xmlns="" xmlns:a16="http://schemas.microsoft.com/office/drawing/2014/main" val="20000"/>
                    </a:ext>
                  </a:extLst>
                </a:gridCol>
                <a:gridCol w="2051663">
                  <a:extLst>
                    <a:ext uri="{9D8B030D-6E8A-4147-A177-3AD203B41FA5}">
                      <a16:colId xmlns="" xmlns:a16="http://schemas.microsoft.com/office/drawing/2014/main" val="20001"/>
                    </a:ext>
                  </a:extLst>
                </a:gridCol>
                <a:gridCol w="3771618">
                  <a:extLst>
                    <a:ext uri="{9D8B030D-6E8A-4147-A177-3AD203B41FA5}">
                      <a16:colId xmlns="" xmlns:a16="http://schemas.microsoft.com/office/drawing/2014/main" val="20002"/>
                    </a:ext>
                  </a:extLst>
                </a:gridCol>
              </a:tblGrid>
              <a:tr h="528058">
                <a:tc gridSpan="3">
                  <a:txBody>
                    <a:bodyPr/>
                    <a:lstStyle/>
                    <a:p>
                      <a:pPr algn="ctr" fontAlgn="b"/>
                      <a:r>
                        <a:rPr lang="pt-BR" sz="2400" b="1" u="none" strike="noStrike" dirty="0" smtClean="0">
                          <a:effectLst/>
                        </a:rPr>
                        <a:t>HORÁRIOS</a:t>
                      </a:r>
                      <a:endParaRPr lang="pt-BR" sz="2400" b="1" i="0" u="none" strike="noStrike" dirty="0">
                        <a:solidFill>
                          <a:srgbClr val="000000"/>
                        </a:solidFill>
                        <a:effectLst/>
                        <a:latin typeface="Yu Gothic UI Semilight" panose="020B0400000000000000" pitchFamily="34" charset="-128"/>
                        <a:ea typeface="Yu Gothic UI Semilight" panose="020B0400000000000000" pitchFamily="34" charset="-128"/>
                      </a:endParaRPr>
                    </a:p>
                  </a:txBody>
                  <a:tcPr marL="9525" marR="9525" marT="9525" marB="0" anchor="ctr"/>
                </a:tc>
                <a:tc hMerge="1">
                  <a:txBody>
                    <a:bodyPr/>
                    <a:lstStyle/>
                    <a:p>
                      <a:endParaRPr lang="pt-BR"/>
                    </a:p>
                  </a:txBody>
                  <a:tcPr/>
                </a:tc>
                <a:tc hMerge="1">
                  <a:txBody>
                    <a:bodyPr/>
                    <a:lstStyle/>
                    <a:p>
                      <a:endParaRPr lang="pt-BR"/>
                    </a:p>
                  </a:txBody>
                  <a:tcPr/>
                </a:tc>
                <a:extLst>
                  <a:ext uri="{0D108BD9-81ED-4DB2-BD59-A6C34878D82A}">
                    <a16:rowId xmlns="" xmlns:a16="http://schemas.microsoft.com/office/drawing/2014/main" val="10000"/>
                  </a:ext>
                </a:extLst>
              </a:tr>
              <a:tr h="528058">
                <a:tc>
                  <a:txBody>
                    <a:bodyPr/>
                    <a:lstStyle/>
                    <a:p>
                      <a:pPr algn="ctr" fontAlgn="b"/>
                      <a:r>
                        <a:rPr lang="pt-BR" sz="1800" b="0" u="none" strike="noStrike" dirty="0">
                          <a:effectLst/>
                          <a:latin typeface="+mn-lt"/>
                        </a:rPr>
                        <a:t>SEGUNDA</a:t>
                      </a:r>
                      <a:endParaRPr lang="pt-BR" sz="1800" b="0" i="0" u="none" strike="noStrike" dirty="0">
                        <a:solidFill>
                          <a:srgbClr val="000000"/>
                        </a:solidFill>
                        <a:effectLst/>
                        <a:latin typeface="+mn-lt"/>
                        <a:ea typeface="Yu Gothic UI Semilight" panose="020B0400000000000000" pitchFamily="34" charset="-128"/>
                      </a:endParaRPr>
                    </a:p>
                  </a:txBody>
                  <a:tcPr marL="9525" marR="9525" marT="9525" marB="0" anchor="ctr"/>
                </a:tc>
                <a:tc>
                  <a:txBody>
                    <a:bodyPr/>
                    <a:lstStyle/>
                    <a:p>
                      <a:pPr algn="ctr" fontAlgn="b"/>
                      <a:r>
                        <a:rPr lang="pt-BR" sz="1800" b="0" u="none" strike="noStrike">
                          <a:effectLst/>
                          <a:latin typeface="+mn-lt"/>
                        </a:rPr>
                        <a:t>TERÇA A SEXTA </a:t>
                      </a:r>
                      <a:endParaRPr lang="pt-BR" sz="1800" b="0" i="0" u="none" strike="noStrike">
                        <a:solidFill>
                          <a:srgbClr val="000000"/>
                        </a:solidFill>
                        <a:effectLst/>
                        <a:latin typeface="+mn-lt"/>
                        <a:ea typeface="Yu Gothic UI Semilight" panose="020B0400000000000000" pitchFamily="34" charset="-128"/>
                      </a:endParaRPr>
                    </a:p>
                  </a:txBody>
                  <a:tcPr marL="9525" marR="9525" marT="9525" marB="0" anchor="ctr"/>
                </a:tc>
                <a:tc>
                  <a:txBody>
                    <a:bodyPr/>
                    <a:lstStyle/>
                    <a:p>
                      <a:pPr algn="ctr" fontAlgn="b"/>
                      <a:r>
                        <a:rPr lang="pt-BR" sz="1800" b="0" u="none" strike="noStrike" dirty="0">
                          <a:effectLst/>
                          <a:latin typeface="+mn-lt"/>
                        </a:rPr>
                        <a:t>SABADO, DOMINGO E FERIADO</a:t>
                      </a:r>
                      <a:endParaRPr lang="pt-BR" sz="1800" b="0" i="0" u="none" strike="noStrike" dirty="0">
                        <a:solidFill>
                          <a:srgbClr val="000000"/>
                        </a:solidFill>
                        <a:effectLst/>
                        <a:latin typeface="+mn-lt"/>
                        <a:ea typeface="Yu Gothic UI Semilight" panose="020B0400000000000000" pitchFamily="34" charset="-128"/>
                      </a:endParaRPr>
                    </a:p>
                  </a:txBody>
                  <a:tcPr marL="9525" marR="9525" marT="9525" marB="0" anchor="ctr"/>
                </a:tc>
                <a:extLst>
                  <a:ext uri="{0D108BD9-81ED-4DB2-BD59-A6C34878D82A}">
                    <a16:rowId xmlns="" xmlns:a16="http://schemas.microsoft.com/office/drawing/2014/main" val="10001"/>
                  </a:ext>
                </a:extLst>
              </a:tr>
              <a:tr h="528058">
                <a:tc>
                  <a:txBody>
                    <a:bodyPr/>
                    <a:lstStyle/>
                    <a:p>
                      <a:pPr algn="ctr" fontAlgn="b"/>
                      <a:r>
                        <a:rPr lang="pt-BR" sz="1800" b="0" u="none" strike="noStrike" dirty="0">
                          <a:effectLst/>
                          <a:latin typeface="+mn-lt"/>
                        </a:rPr>
                        <a:t>FECHADO</a:t>
                      </a:r>
                      <a:endParaRPr lang="pt-BR" sz="1800" b="0" i="0" u="none" strike="noStrike" dirty="0">
                        <a:solidFill>
                          <a:srgbClr val="000000"/>
                        </a:solidFill>
                        <a:effectLst/>
                        <a:latin typeface="+mn-lt"/>
                        <a:ea typeface="Yu Gothic UI Semilight" panose="020B0400000000000000" pitchFamily="34" charset="-128"/>
                      </a:endParaRPr>
                    </a:p>
                  </a:txBody>
                  <a:tcPr marL="9525" marR="9525" marT="9525" marB="0" anchor="ctr"/>
                </a:tc>
                <a:tc>
                  <a:txBody>
                    <a:bodyPr/>
                    <a:lstStyle/>
                    <a:p>
                      <a:pPr algn="ctr" fontAlgn="b"/>
                      <a:r>
                        <a:rPr lang="pt-BR" sz="1800" b="0" u="none" strike="noStrike" dirty="0">
                          <a:effectLst/>
                          <a:latin typeface="+mn-lt"/>
                        </a:rPr>
                        <a:t>18:00 </a:t>
                      </a:r>
                      <a:r>
                        <a:rPr lang="pt-BR" sz="1800" b="0" u="none" strike="noStrike" dirty="0" smtClean="0">
                          <a:effectLst/>
                          <a:latin typeface="+mn-lt"/>
                        </a:rPr>
                        <a:t>á </a:t>
                      </a:r>
                      <a:r>
                        <a:rPr lang="pt-BR" sz="1800" b="0" u="none" strike="noStrike" dirty="0">
                          <a:effectLst/>
                          <a:latin typeface="+mn-lt"/>
                        </a:rPr>
                        <a:t>01:00</a:t>
                      </a:r>
                      <a:endParaRPr lang="pt-BR" sz="1800" b="0" i="0" u="none" strike="noStrike" dirty="0">
                        <a:solidFill>
                          <a:srgbClr val="000000"/>
                        </a:solidFill>
                        <a:effectLst/>
                        <a:latin typeface="+mn-lt"/>
                        <a:ea typeface="Yu Gothic UI Semilight" panose="020B0400000000000000" pitchFamily="34" charset="-128"/>
                      </a:endParaRPr>
                    </a:p>
                  </a:txBody>
                  <a:tcPr marL="9525" marR="9525" marT="9525" marB="0" anchor="ctr"/>
                </a:tc>
                <a:tc>
                  <a:txBody>
                    <a:bodyPr/>
                    <a:lstStyle/>
                    <a:p>
                      <a:pPr algn="ctr" fontAlgn="b"/>
                      <a:r>
                        <a:rPr lang="pt-BR" sz="1800" b="0" u="none" strike="noStrike" dirty="0">
                          <a:effectLst/>
                          <a:latin typeface="+mn-lt"/>
                        </a:rPr>
                        <a:t>14:00 </a:t>
                      </a:r>
                      <a:r>
                        <a:rPr lang="pt-BR" sz="1800" b="0" u="none" strike="noStrike" dirty="0" smtClean="0">
                          <a:effectLst/>
                          <a:latin typeface="+mn-lt"/>
                        </a:rPr>
                        <a:t>á </a:t>
                      </a:r>
                      <a:r>
                        <a:rPr lang="pt-BR" sz="1800" b="0" u="none" strike="noStrike" dirty="0">
                          <a:effectLst/>
                          <a:latin typeface="+mn-lt"/>
                        </a:rPr>
                        <a:t>01:00</a:t>
                      </a:r>
                      <a:endParaRPr lang="pt-BR" sz="1800" b="0" i="0" u="none" strike="noStrike" dirty="0">
                        <a:solidFill>
                          <a:srgbClr val="000000"/>
                        </a:solidFill>
                        <a:effectLst/>
                        <a:latin typeface="+mn-lt"/>
                        <a:ea typeface="Yu Gothic UI Semilight" panose="020B0400000000000000" pitchFamily="34" charset="-128"/>
                      </a:endParaRPr>
                    </a:p>
                  </a:txBody>
                  <a:tcPr marL="9525" marR="9525" marT="9525" marB="0" anchor="ct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1364178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035176" y="1093187"/>
            <a:ext cx="7073649"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COMPOSTO DE MARKETING</a:t>
            </a:r>
            <a:endParaRPr lang="pt-BR" sz="4000" dirty="0">
              <a:solidFill>
                <a:schemeClr val="accent6">
                  <a:lumMod val="50000"/>
                </a:schemeClr>
              </a:solidFill>
            </a:endParaRPr>
          </a:p>
        </p:txBody>
      </p:sp>
      <p:sp>
        <p:nvSpPr>
          <p:cNvPr id="5" name="CaixaDeTexto 4"/>
          <p:cNvSpPr txBox="1"/>
          <p:nvPr/>
        </p:nvSpPr>
        <p:spPr>
          <a:xfrm>
            <a:off x="622015" y="2256689"/>
            <a:ext cx="3587849" cy="1754326"/>
          </a:xfrm>
          <a:prstGeom prst="rect">
            <a:avLst/>
          </a:prstGeom>
          <a:noFill/>
        </p:spPr>
        <p:txBody>
          <a:bodyPr wrap="square" rtlCol="0">
            <a:spAutoFit/>
          </a:bodyPr>
          <a:lstStyle/>
          <a:p>
            <a:endParaRPr lang="pt-BR" dirty="0" smtClean="0"/>
          </a:p>
          <a:p>
            <a:r>
              <a:rPr lang="pt-BR" dirty="0" smtClean="0"/>
              <a:t>- O boliche está localizado em uma área privilegiada da cidade, possui  fácil acesso e estacionamento amplo;</a:t>
            </a:r>
          </a:p>
          <a:p>
            <a:endParaRPr lang="pt-BR" dirty="0"/>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1165" t="33069" r="25169" b="27496"/>
          <a:stretch/>
        </p:blipFill>
        <p:spPr bwMode="auto">
          <a:xfrm>
            <a:off x="4427983" y="2039607"/>
            <a:ext cx="4456376" cy="417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ângulo 1"/>
          <p:cNvSpPr/>
          <p:nvPr/>
        </p:nvSpPr>
        <p:spPr>
          <a:xfrm>
            <a:off x="5284388" y="4233335"/>
            <a:ext cx="1152000" cy="14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5869684" y="6321855"/>
            <a:ext cx="1512168" cy="307777"/>
          </a:xfrm>
          <a:prstGeom prst="rect">
            <a:avLst/>
          </a:prstGeom>
          <a:noFill/>
        </p:spPr>
        <p:txBody>
          <a:bodyPr wrap="square" rtlCol="0">
            <a:spAutoFit/>
          </a:bodyPr>
          <a:lstStyle/>
          <a:p>
            <a:pPr algn="ctr"/>
            <a:r>
              <a:rPr lang="pt-BR" sz="1400" b="1" i="1" dirty="0" smtClean="0"/>
              <a:t>ULA MAIKA</a:t>
            </a:r>
            <a:endParaRPr lang="pt-BR" sz="1400" b="1" i="1" dirty="0"/>
          </a:p>
        </p:txBody>
      </p:sp>
      <p:sp>
        <p:nvSpPr>
          <p:cNvPr id="3" name="CaixaDeTexto 2"/>
          <p:cNvSpPr txBox="1"/>
          <p:nvPr/>
        </p:nvSpPr>
        <p:spPr>
          <a:xfrm>
            <a:off x="622015" y="2529301"/>
            <a:ext cx="3805968" cy="1754326"/>
          </a:xfrm>
          <a:prstGeom prst="rect">
            <a:avLst/>
          </a:prstGeom>
          <a:noFill/>
        </p:spPr>
        <p:txBody>
          <a:bodyPr wrap="square" rtlCol="0">
            <a:spAutoFit/>
          </a:bodyPr>
          <a:lstStyle/>
          <a:p>
            <a:r>
              <a:rPr lang="pt-BR" dirty="0"/>
              <a:t>- No local o fluxo de pessoas é constante por estar em uma das marginais da cidade e em frente á USP, o que facilita a visualização do prédio por vários estudantes, </a:t>
            </a:r>
            <a:r>
              <a:rPr lang="pt-BR" dirty="0" smtClean="0"/>
              <a:t>trabalhadores, entre outros.</a:t>
            </a:r>
            <a:endParaRPr lang="pt-BR" dirty="0"/>
          </a:p>
        </p:txBody>
      </p:sp>
      <p:sp>
        <p:nvSpPr>
          <p:cNvPr id="8" name="CaixaDeTexto 7"/>
          <p:cNvSpPr txBox="1"/>
          <p:nvPr/>
        </p:nvSpPr>
        <p:spPr>
          <a:xfrm>
            <a:off x="418693" y="2137705"/>
            <a:ext cx="1319913" cy="677108"/>
          </a:xfrm>
          <a:prstGeom prst="rect">
            <a:avLst/>
          </a:prstGeom>
          <a:noFill/>
        </p:spPr>
        <p:txBody>
          <a:bodyPr wrap="none" rtlCol="0">
            <a:spAutoFit/>
          </a:bodyPr>
          <a:lstStyle/>
          <a:p>
            <a:pPr marL="285750" indent="-285750">
              <a:buFont typeface="Wingdings" panose="05000000000000000000" pitchFamily="2" charset="2"/>
              <a:buChar char="q"/>
            </a:pPr>
            <a:r>
              <a:rPr lang="pt-BR" sz="2000" b="1" dirty="0"/>
              <a:t>PRAÇA</a:t>
            </a:r>
          </a:p>
          <a:p>
            <a:endParaRPr lang="pt-BR" dirty="0"/>
          </a:p>
        </p:txBody>
      </p:sp>
      <p:pic>
        <p:nvPicPr>
          <p:cNvPr id="10"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9654" b="55639" l="45280" r="48273"/>
                    </a14:imgEffect>
                  </a14:imgLayer>
                </a14:imgProps>
              </a:ext>
              <a:ext uri="{28A0092B-C50C-407E-A947-70E740481C1C}">
                <a14:useLocalDpi xmlns:a14="http://schemas.microsoft.com/office/drawing/2010/main" val="0"/>
              </a:ext>
            </a:extLst>
          </a:blip>
          <a:srcRect l="44906" t="48906" r="51353" b="43613"/>
          <a:stretch/>
        </p:blipFill>
        <p:spPr bwMode="auto">
          <a:xfrm>
            <a:off x="5690683" y="6101215"/>
            <a:ext cx="360040" cy="5760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846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5"/>
                                        </p:tgtEl>
                                        <p:attrNameLst>
                                          <p:attrName>ppt_w</p:attrName>
                                        </p:attrNameLst>
                                      </p:cBhvr>
                                      <p:tavLst>
                                        <p:tav tm="0">
                                          <p:val>
                                            <p:strVal val="ppt_w"/>
                                          </p:val>
                                        </p:tav>
                                        <p:tav tm="100000">
                                          <p:val>
                                            <p:fltVal val="0"/>
                                          </p:val>
                                        </p:tav>
                                      </p:tavLst>
                                    </p:anim>
                                    <p:anim calcmode="lin" valueType="num">
                                      <p:cBhvr>
                                        <p:cTn id="7" dur="1000"/>
                                        <p:tgtEl>
                                          <p:spTgt spid="5"/>
                                        </p:tgtEl>
                                        <p:attrNameLst>
                                          <p:attrName>ppt_h</p:attrName>
                                        </p:attrNameLst>
                                      </p:cBhvr>
                                      <p:tavLst>
                                        <p:tav tm="0">
                                          <p:val>
                                            <p:strVal val="ppt_h"/>
                                          </p:val>
                                        </p:tav>
                                        <p:tav tm="100000">
                                          <p:val>
                                            <p:fltVal val="0"/>
                                          </p:val>
                                        </p:tav>
                                      </p:tavLst>
                                    </p:anim>
                                    <p:anim calcmode="lin" valueType="num">
                                      <p:cBhvr>
                                        <p:cTn id="8" dur="1000"/>
                                        <p:tgtEl>
                                          <p:spTgt spid="5"/>
                                        </p:tgtEl>
                                        <p:attrNameLst>
                                          <p:attrName>style.rotation</p:attrName>
                                        </p:attrNameLst>
                                      </p:cBhvr>
                                      <p:tavLst>
                                        <p:tav tm="0">
                                          <p:val>
                                            <p:fltVal val="0"/>
                                          </p:val>
                                        </p:tav>
                                        <p:tav tm="100000">
                                          <p:val>
                                            <p:fltVal val="90"/>
                                          </p:val>
                                        </p:tav>
                                      </p:tavLst>
                                    </p:anim>
                                    <p:animEffect transition="out" filter="fade">
                                      <p:cBhvr>
                                        <p:cTn id="9" dur="1000"/>
                                        <p:tgtEl>
                                          <p:spTgt spid="5"/>
                                        </p:tgtEl>
                                      </p:cBhvr>
                                    </p:animEffect>
                                    <p:set>
                                      <p:cBhvr>
                                        <p:cTn id="10" dur="1" fill="hold">
                                          <p:stCondLst>
                                            <p:cond delay="999"/>
                                          </p:stCondLst>
                                        </p:cTn>
                                        <p:tgtEl>
                                          <p:spTgt spid="5"/>
                                        </p:tgtEl>
                                        <p:attrNameLst>
                                          <p:attrName>style.visibility</p:attrName>
                                        </p:attrNameLst>
                                      </p:cBhvr>
                                      <p:to>
                                        <p:strVal val="hidden"/>
                                      </p:to>
                                    </p:set>
                                  </p:childTnLst>
                                </p:cTn>
                              </p:par>
                              <p:par>
                                <p:cTn id="11" presetID="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035176" y="1093187"/>
            <a:ext cx="7073649"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COMPOSTO DE MARKETING</a:t>
            </a:r>
            <a:endParaRPr lang="pt-BR" sz="4000" dirty="0">
              <a:solidFill>
                <a:schemeClr val="accent6">
                  <a:lumMod val="50000"/>
                </a:schemeClr>
              </a:solidFill>
            </a:endParaRPr>
          </a:p>
        </p:txBody>
      </p:sp>
      <p:sp>
        <p:nvSpPr>
          <p:cNvPr id="5" name="CaixaDeTexto 4"/>
          <p:cNvSpPr txBox="1"/>
          <p:nvPr/>
        </p:nvSpPr>
        <p:spPr>
          <a:xfrm>
            <a:off x="344983" y="2532662"/>
            <a:ext cx="8136904" cy="646331"/>
          </a:xfrm>
          <a:prstGeom prst="rect">
            <a:avLst/>
          </a:prstGeom>
          <a:noFill/>
        </p:spPr>
        <p:txBody>
          <a:bodyPr wrap="square" rtlCol="0">
            <a:spAutoFit/>
          </a:bodyPr>
          <a:lstStyle/>
          <a:p>
            <a:r>
              <a:rPr lang="pt-BR" dirty="0" smtClean="0"/>
              <a:t>- Ula maika irá investir nas campanhas publicitárias, através de outdoors, radio, internet e cinema;</a:t>
            </a:r>
            <a:endParaRPr lang="pt-BR" dirty="0"/>
          </a:p>
        </p:txBody>
      </p:sp>
      <p:sp>
        <p:nvSpPr>
          <p:cNvPr id="2" name="CaixaDeTexto 1"/>
          <p:cNvSpPr txBox="1"/>
          <p:nvPr/>
        </p:nvSpPr>
        <p:spPr>
          <a:xfrm>
            <a:off x="344983" y="2141066"/>
            <a:ext cx="2021066" cy="677108"/>
          </a:xfrm>
          <a:prstGeom prst="rect">
            <a:avLst/>
          </a:prstGeom>
          <a:noFill/>
        </p:spPr>
        <p:txBody>
          <a:bodyPr wrap="none" rtlCol="0">
            <a:spAutoFit/>
          </a:bodyPr>
          <a:lstStyle/>
          <a:p>
            <a:pPr marL="285750" indent="-285750">
              <a:buFont typeface="Wingdings" panose="05000000000000000000" pitchFamily="2" charset="2"/>
              <a:buChar char="q"/>
            </a:pPr>
            <a:r>
              <a:rPr lang="pt-BR" sz="2000" b="1" dirty="0"/>
              <a:t>PROMOÇÃO</a:t>
            </a:r>
          </a:p>
          <a:p>
            <a:endParaRPr lang="pt-BR" dirty="0"/>
          </a:p>
        </p:txBody>
      </p:sp>
    </p:spTree>
    <p:extLst>
      <p:ext uri="{BB962C8B-B14F-4D97-AF65-F5344CB8AC3E}">
        <p14:creationId xmlns:p14="http://schemas.microsoft.com/office/powerpoint/2010/main" val="142374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w="165100" prst="coolSlant"/>
          </a:sp3d>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035176" y="1093187"/>
            <a:ext cx="7073649"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COMPOSTO DE MARKETING</a:t>
            </a:r>
            <a:endParaRPr lang="pt-BR" sz="4000" dirty="0">
              <a:solidFill>
                <a:schemeClr val="accent6">
                  <a:lumMod val="50000"/>
                </a:schemeClr>
              </a:solidFill>
            </a:endParaRPr>
          </a:p>
        </p:txBody>
      </p:sp>
      <p:sp>
        <p:nvSpPr>
          <p:cNvPr id="3" name="CaixaDeTexto 2"/>
          <p:cNvSpPr txBox="1"/>
          <p:nvPr/>
        </p:nvSpPr>
        <p:spPr>
          <a:xfrm>
            <a:off x="323528" y="1904400"/>
            <a:ext cx="1243225" cy="369332"/>
          </a:xfrm>
          <a:prstGeom prst="rect">
            <a:avLst/>
          </a:prstGeom>
          <a:noFill/>
        </p:spPr>
        <p:txBody>
          <a:bodyPr wrap="none" rtlCol="0">
            <a:spAutoFit/>
          </a:bodyPr>
          <a:lstStyle/>
          <a:p>
            <a:pPr marL="285750" indent="-285750">
              <a:buFont typeface="Wingdings" pitchFamily="2" charset="2"/>
              <a:buChar char="q"/>
            </a:pPr>
            <a:r>
              <a:rPr lang="pt-BR" dirty="0" smtClean="0"/>
              <a:t>Torneio</a:t>
            </a:r>
            <a:endParaRPr lang="pt-BR" dirty="0"/>
          </a:p>
        </p:txBody>
      </p:sp>
      <p:sp>
        <p:nvSpPr>
          <p:cNvPr id="2" name="CaixaDeTexto 1"/>
          <p:cNvSpPr txBox="1"/>
          <p:nvPr/>
        </p:nvSpPr>
        <p:spPr>
          <a:xfrm>
            <a:off x="254192" y="2197254"/>
            <a:ext cx="3514951" cy="307777"/>
          </a:xfrm>
          <a:prstGeom prst="rect">
            <a:avLst/>
          </a:prstGeom>
          <a:noFill/>
        </p:spPr>
        <p:txBody>
          <a:bodyPr wrap="square" rtlCol="0">
            <a:spAutoFit/>
          </a:bodyPr>
          <a:lstStyle/>
          <a:p>
            <a:pPr marL="285750" indent="-285750">
              <a:buClr>
                <a:schemeClr val="tx1"/>
              </a:buClr>
              <a:buFont typeface="Arial" pitchFamily="34" charset="0"/>
              <a:buChar char="•"/>
            </a:pPr>
            <a:r>
              <a:rPr lang="pt-BR" sz="1400" dirty="0" smtClean="0">
                <a:effectLst>
                  <a:outerShdw blurRad="50800" dist="38100" dir="2700000" algn="tl" rotWithShape="0">
                    <a:prstClr val="black">
                      <a:alpha val="40000"/>
                    </a:prstClr>
                  </a:outerShdw>
                </a:effectLst>
              </a:rPr>
              <a:t>Taxa de inscrição: R$300,00 por equipe.</a:t>
            </a:r>
            <a:endParaRPr lang="pt-BR" dirty="0" smtClean="0"/>
          </a:p>
        </p:txBody>
      </p:sp>
      <p:pic>
        <p:nvPicPr>
          <p:cNvPr id="5" name="Imagem 4"/>
          <p:cNvPicPr>
            <a:picLocks noChangeAspect="1"/>
          </p:cNvPicPr>
          <p:nvPr/>
        </p:nvPicPr>
        <p:blipFill>
          <a:blip r:embed="rId4">
            <a:extLst>
              <a:ext uri="{BEBA8EAE-BF5A-486C-A8C5-ECC9F3942E4B}">
                <a14:imgProps xmlns:a14="http://schemas.microsoft.com/office/drawing/2010/main">
                  <a14:imgLayer r:embed="rId5">
                    <a14:imgEffect>
                      <a14:backgroundRemoval t="4918" b="95738" l="9607" r="89738"/>
                    </a14:imgEffect>
                    <a14:imgEffect>
                      <a14:sharpenSoften amount="25000"/>
                    </a14:imgEffect>
                    <a14:imgEffect>
                      <a14:colorTemperature colorTemp="59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788024" y="4437112"/>
            <a:ext cx="3074925" cy="2047711"/>
          </a:xfrm>
          <a:prstGeom prst="rect">
            <a:avLst/>
          </a:prstGeom>
          <a:effectLst>
            <a:outerShdw blurRad="50800" dist="63500" dir="2700000" algn="tl" rotWithShape="0">
              <a:prstClr val="black">
                <a:alpha val="47000"/>
              </a:prstClr>
            </a:outerShdw>
          </a:effectLst>
        </p:spPr>
      </p:pic>
      <p:pic>
        <p:nvPicPr>
          <p:cNvPr id="9" name="Imagem 8"/>
          <p:cNvPicPr>
            <a:picLocks noChangeAspect="1"/>
          </p:cNvPicPr>
          <p:nvPr/>
        </p:nvPicPr>
        <p:blipFill>
          <a:blip r:embed="rId6">
            <a:extLst>
              <a:ext uri="{BEBA8EAE-BF5A-486C-A8C5-ECC9F3942E4B}">
                <a14:imgProps xmlns:a14="http://schemas.microsoft.com/office/drawing/2010/main">
                  <a14:imgLayer r:embed="rId5">
                    <a14:imgEffect>
                      <a14:backgroundRemoval t="4918" b="95738" l="9607" r="89738"/>
                    </a14:imgEffect>
                    <a14:imgEffect>
                      <a14:sharpenSoften amount="25000"/>
                    </a14:imgEffect>
                    <a14:imgEffect>
                      <a14:colorTemperature colorTemp="72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972775" y="4577636"/>
            <a:ext cx="2834662" cy="1887712"/>
          </a:xfrm>
          <a:prstGeom prst="rect">
            <a:avLst/>
          </a:prstGeom>
          <a:effectLst>
            <a:outerShdw blurRad="50800" dist="63500" dir="2700000" algn="tl" rotWithShape="0">
              <a:prstClr val="black">
                <a:alpha val="47000"/>
              </a:prstClr>
            </a:outerShdw>
          </a:effectLst>
        </p:spPr>
      </p:pic>
      <p:pic>
        <p:nvPicPr>
          <p:cNvPr id="10" name="Imagem 9"/>
          <p:cNvPicPr>
            <a:picLocks noChangeAspect="1"/>
          </p:cNvPicPr>
          <p:nvPr/>
        </p:nvPicPr>
        <p:blipFill>
          <a:blip r:embed="rId7">
            <a:extLst>
              <a:ext uri="{BEBA8EAE-BF5A-486C-A8C5-ECC9F3942E4B}">
                <a14:imgProps xmlns:a14="http://schemas.microsoft.com/office/drawing/2010/main">
                  <a14:imgLayer r:embed="rId5">
                    <a14:imgEffect>
                      <a14:backgroundRemoval t="4918" b="95738" l="9607" r="89738"/>
                    </a14:imgEffect>
                    <a14:imgEffect>
                      <a14:sharpenSoften amount="25000"/>
                    </a14:imgEffect>
                    <a14:imgEffect>
                      <a14:saturation sat="33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7110078" y="4798810"/>
            <a:ext cx="2430474" cy="1618547"/>
          </a:xfrm>
          <a:prstGeom prst="rect">
            <a:avLst/>
          </a:prstGeom>
          <a:effectLst>
            <a:outerShdw blurRad="50800" dist="63500" dir="2700000" algn="tl" rotWithShape="0">
              <a:prstClr val="black">
                <a:alpha val="47000"/>
              </a:prstClr>
            </a:outerShdw>
          </a:effectLst>
        </p:spPr>
      </p:pic>
      <p:sp>
        <p:nvSpPr>
          <p:cNvPr id="11" name="Retângulo 10"/>
          <p:cNvSpPr/>
          <p:nvPr/>
        </p:nvSpPr>
        <p:spPr>
          <a:xfrm>
            <a:off x="6045666" y="6068097"/>
            <a:ext cx="494933" cy="170728"/>
          </a:xfrm>
          <a:prstGeom prst="rect">
            <a:avLst/>
          </a:prstGeom>
          <a:solidFill>
            <a:schemeClr val="bg1"/>
          </a:solidFill>
          <a:ln>
            <a:noFill/>
          </a:ln>
          <a:scene3d>
            <a:camera prst="perspectiveBelow" fov="1800000"/>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 name="Imagem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56119" y="6009814"/>
            <a:ext cx="293140" cy="268206"/>
          </a:xfrm>
          <a:prstGeom prst="rect">
            <a:avLst/>
          </a:prstGeom>
          <a:scene3d>
            <a:camera prst="perspectiveBelow" fov="300000"/>
            <a:lightRig rig="threePt" dir="t"/>
          </a:scene3d>
          <a:sp3d>
            <a:bevelT w="69850"/>
          </a:sp3d>
        </p:spPr>
      </p:pic>
      <p:sp>
        <p:nvSpPr>
          <p:cNvPr id="14" name="Retângulo 13"/>
          <p:cNvSpPr/>
          <p:nvPr/>
        </p:nvSpPr>
        <p:spPr>
          <a:xfrm>
            <a:off x="7133287" y="6070363"/>
            <a:ext cx="438666" cy="170708"/>
          </a:xfrm>
          <a:prstGeom prst="rect">
            <a:avLst/>
          </a:prstGeom>
          <a:solidFill>
            <a:schemeClr val="bg1"/>
          </a:solidFill>
          <a:ln>
            <a:noFill/>
          </a:ln>
          <a:scene3d>
            <a:camera prst="perspectiveBelow" fov="1800000"/>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5" name="Imagem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15238" y="5996604"/>
            <a:ext cx="293140" cy="268206"/>
          </a:xfrm>
          <a:prstGeom prst="rect">
            <a:avLst/>
          </a:prstGeom>
          <a:scene3d>
            <a:camera prst="perspectiveBelow" fov="300000"/>
            <a:lightRig rig="threePt" dir="t"/>
          </a:scene3d>
          <a:sp3d>
            <a:bevelT w="69850"/>
          </a:sp3d>
        </p:spPr>
      </p:pic>
      <p:sp>
        <p:nvSpPr>
          <p:cNvPr id="16" name="Retângulo 15"/>
          <p:cNvSpPr/>
          <p:nvPr/>
        </p:nvSpPr>
        <p:spPr>
          <a:xfrm>
            <a:off x="8074724" y="6089882"/>
            <a:ext cx="438666" cy="113806"/>
          </a:xfrm>
          <a:prstGeom prst="rect">
            <a:avLst/>
          </a:prstGeom>
          <a:solidFill>
            <a:schemeClr val="bg1"/>
          </a:solidFill>
          <a:ln>
            <a:noFill/>
          </a:ln>
          <a:scene3d>
            <a:camera prst="perspectiveBelow" fov="1800000"/>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7" name="Imagem 1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54609" y="5972864"/>
            <a:ext cx="293140" cy="268206"/>
          </a:xfrm>
          <a:prstGeom prst="rect">
            <a:avLst/>
          </a:prstGeom>
          <a:scene3d>
            <a:camera prst="perspectiveBelow" fov="300000"/>
            <a:lightRig rig="threePt" dir="t"/>
          </a:scene3d>
          <a:sp3d>
            <a:bevelT w="69850"/>
          </a:sp3d>
        </p:spPr>
      </p:pic>
      <p:pic>
        <p:nvPicPr>
          <p:cNvPr id="12" name="Imagem 11"/>
          <p:cNvPicPr>
            <a:picLocks noChangeAspect="1"/>
          </p:cNvPicPr>
          <p:nvPr/>
        </p:nvPicPr>
        <p:blipFill rotWithShape="1">
          <a:blip r:embed="rId9" cstate="print">
            <a:extLst>
              <a:ext uri="{28A0092B-C50C-407E-A947-70E740481C1C}">
                <a14:useLocalDpi xmlns:a14="http://schemas.microsoft.com/office/drawing/2010/main" val="0"/>
              </a:ext>
            </a:extLst>
          </a:blip>
          <a:srcRect t="7327"/>
          <a:stretch/>
        </p:blipFill>
        <p:spPr>
          <a:xfrm>
            <a:off x="467544" y="5289241"/>
            <a:ext cx="2069059" cy="9874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Imagem 17"/>
          <p:cNvPicPr>
            <a:picLocks noChangeAspect="1"/>
          </p:cNvPicPr>
          <p:nvPr/>
        </p:nvPicPr>
        <p:blipFill>
          <a:blip r:embed="rId10" cstate="print">
            <a:extLst>
              <a:ext uri="{BEBA8EAE-BF5A-486C-A8C5-ECC9F3942E4B}">
                <a14:imgProps xmlns:a14="http://schemas.microsoft.com/office/drawing/2010/main">
                  <a14:imgLayer r:embed="rId11">
                    <a14:imgEffect>
                      <a14:backgroundRemoval t="0" b="99459" l="0" r="100000"/>
                    </a14:imgEffect>
                  </a14:imgLayer>
                </a14:imgProps>
              </a:ext>
              <a:ext uri="{28A0092B-C50C-407E-A947-70E740481C1C}">
                <a14:useLocalDpi xmlns:a14="http://schemas.microsoft.com/office/drawing/2010/main" val="0"/>
              </a:ext>
            </a:extLst>
          </a:blip>
          <a:stretch>
            <a:fillRect/>
          </a:stretch>
        </p:blipFill>
        <p:spPr>
          <a:xfrm>
            <a:off x="2699792" y="4763446"/>
            <a:ext cx="1406656" cy="1269287"/>
          </a:xfrm>
          <a:prstGeom prst="rect">
            <a:avLst/>
          </a:prstGeom>
        </p:spPr>
      </p:pic>
      <p:pic>
        <p:nvPicPr>
          <p:cNvPr id="19" name="Imagem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95100" y="4744395"/>
            <a:ext cx="1322373" cy="1322373"/>
          </a:xfrm>
          <a:prstGeom prst="rect">
            <a:avLst/>
          </a:prstGeom>
        </p:spPr>
      </p:pic>
      <p:sp>
        <p:nvSpPr>
          <p:cNvPr id="20" name="CaixaDeTexto 19"/>
          <p:cNvSpPr txBox="1"/>
          <p:nvPr/>
        </p:nvSpPr>
        <p:spPr>
          <a:xfrm>
            <a:off x="3017912" y="5950737"/>
            <a:ext cx="751231" cy="338554"/>
          </a:xfrm>
          <a:prstGeom prst="rect">
            <a:avLst/>
          </a:prstGeom>
          <a:noFill/>
        </p:spPr>
        <p:txBody>
          <a:bodyPr wrap="none" rtlCol="0">
            <a:spAutoFit/>
          </a:bodyPr>
          <a:lstStyle/>
          <a:p>
            <a:r>
              <a:rPr lang="pt-BR" sz="1600" dirty="0" smtClean="0"/>
              <a:t>Frente</a:t>
            </a:r>
            <a:endParaRPr lang="pt-BR" dirty="0"/>
          </a:p>
        </p:txBody>
      </p:sp>
      <p:sp>
        <p:nvSpPr>
          <p:cNvPr id="21" name="CaixaDeTexto 20"/>
          <p:cNvSpPr txBox="1"/>
          <p:nvPr/>
        </p:nvSpPr>
        <p:spPr>
          <a:xfrm>
            <a:off x="4455847" y="5970766"/>
            <a:ext cx="762453" cy="338554"/>
          </a:xfrm>
          <a:prstGeom prst="rect">
            <a:avLst/>
          </a:prstGeom>
          <a:noFill/>
        </p:spPr>
        <p:txBody>
          <a:bodyPr wrap="none" rtlCol="0">
            <a:spAutoFit/>
          </a:bodyPr>
          <a:lstStyle/>
          <a:p>
            <a:r>
              <a:rPr lang="pt-BR" sz="1600" dirty="0" smtClean="0"/>
              <a:t>Costas</a:t>
            </a:r>
            <a:endParaRPr lang="pt-BR" sz="1600" dirty="0"/>
          </a:p>
        </p:txBody>
      </p:sp>
      <p:sp>
        <p:nvSpPr>
          <p:cNvPr id="23" name="CaixaDeTexto 22"/>
          <p:cNvSpPr txBox="1"/>
          <p:nvPr/>
        </p:nvSpPr>
        <p:spPr>
          <a:xfrm>
            <a:off x="4521190" y="4999775"/>
            <a:ext cx="651139" cy="276999"/>
          </a:xfrm>
          <a:prstGeom prst="rect">
            <a:avLst/>
          </a:prstGeom>
          <a:noFill/>
        </p:spPr>
        <p:txBody>
          <a:bodyPr wrap="none" rtlCol="0">
            <a:spAutoFit/>
          </a:bodyPr>
          <a:lstStyle/>
          <a:p>
            <a:pPr algn="ctr"/>
            <a:r>
              <a:rPr lang="pt-BR" sz="1200" dirty="0" smtClean="0"/>
              <a:t>Equipe</a:t>
            </a:r>
          </a:p>
        </p:txBody>
      </p:sp>
      <p:sp>
        <p:nvSpPr>
          <p:cNvPr id="25" name="CaixaDeTexto 24"/>
          <p:cNvSpPr txBox="1"/>
          <p:nvPr/>
        </p:nvSpPr>
        <p:spPr>
          <a:xfrm>
            <a:off x="4489680" y="5371829"/>
            <a:ext cx="733214" cy="276999"/>
          </a:xfrm>
          <a:prstGeom prst="rect">
            <a:avLst/>
          </a:prstGeom>
          <a:noFill/>
        </p:spPr>
        <p:txBody>
          <a:bodyPr wrap="none" rtlCol="0">
            <a:spAutoFit/>
          </a:bodyPr>
          <a:lstStyle/>
          <a:p>
            <a:pPr algn="ctr"/>
            <a:r>
              <a:rPr lang="pt-BR" sz="1200" dirty="0" smtClean="0"/>
              <a:t>Numero</a:t>
            </a:r>
          </a:p>
        </p:txBody>
      </p:sp>
      <p:pic>
        <p:nvPicPr>
          <p:cNvPr id="24" name="Imagem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085250" y="5056925"/>
            <a:ext cx="635740" cy="606250"/>
          </a:xfrm>
          <a:prstGeom prst="rect">
            <a:avLst/>
          </a:prstGeom>
        </p:spPr>
      </p:pic>
      <p:sp>
        <p:nvSpPr>
          <p:cNvPr id="28" name="Retângulo 27"/>
          <p:cNvSpPr/>
          <p:nvPr/>
        </p:nvSpPr>
        <p:spPr>
          <a:xfrm rot="2160000">
            <a:off x="2703408" y="5246866"/>
            <a:ext cx="252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Retângulo 29"/>
          <p:cNvSpPr/>
          <p:nvPr/>
        </p:nvSpPr>
        <p:spPr>
          <a:xfrm rot="2160000">
            <a:off x="2730257" y="5204109"/>
            <a:ext cx="252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30"/>
          <p:cNvSpPr/>
          <p:nvPr/>
        </p:nvSpPr>
        <p:spPr>
          <a:xfrm rot="-2280000">
            <a:off x="3845757" y="5240248"/>
            <a:ext cx="252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2" name="Retângulo 31"/>
          <p:cNvSpPr/>
          <p:nvPr/>
        </p:nvSpPr>
        <p:spPr>
          <a:xfrm rot="-2280000">
            <a:off x="3817242" y="5199045"/>
            <a:ext cx="252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3" name="Retângulo 32"/>
          <p:cNvSpPr/>
          <p:nvPr/>
        </p:nvSpPr>
        <p:spPr>
          <a:xfrm rot="1500000">
            <a:off x="4206732" y="5269450"/>
            <a:ext cx="21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4" name="Retângulo 33"/>
          <p:cNvSpPr/>
          <p:nvPr/>
        </p:nvSpPr>
        <p:spPr>
          <a:xfrm rot="1500000">
            <a:off x="4225098" y="5229417"/>
            <a:ext cx="21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5" name="Retângulo 34"/>
          <p:cNvSpPr/>
          <p:nvPr/>
        </p:nvSpPr>
        <p:spPr>
          <a:xfrm rot="20389912">
            <a:off x="5272518" y="5225620"/>
            <a:ext cx="21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Retângulo 35"/>
          <p:cNvSpPr/>
          <p:nvPr/>
        </p:nvSpPr>
        <p:spPr>
          <a:xfrm rot="20389912">
            <a:off x="5287206" y="5268226"/>
            <a:ext cx="216000" cy="3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6" name="Imagem 5"/>
          <p:cNvPicPr>
            <a:picLocks noChangeAspect="1"/>
          </p:cNvPicPr>
          <p:nvPr/>
        </p:nvPicPr>
        <p:blipFill rotWithShape="1">
          <a:blip r:embed="rId14" cstate="print">
            <a:extLst>
              <a:ext uri="{28A0092B-C50C-407E-A947-70E740481C1C}">
                <a14:useLocalDpi xmlns:a14="http://schemas.microsoft.com/office/drawing/2010/main" val="0"/>
              </a:ext>
            </a:extLst>
          </a:blip>
          <a:srcRect l="22750" t="-1152" r="25614"/>
          <a:stretch/>
        </p:blipFill>
        <p:spPr>
          <a:xfrm>
            <a:off x="755575" y="4094667"/>
            <a:ext cx="1311227" cy="10231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8" name="CaixaDeTexto 37"/>
          <p:cNvSpPr txBox="1"/>
          <p:nvPr/>
        </p:nvSpPr>
        <p:spPr>
          <a:xfrm>
            <a:off x="251520" y="2401143"/>
            <a:ext cx="7560840" cy="307777"/>
          </a:xfrm>
          <a:prstGeom prst="rect">
            <a:avLst/>
          </a:prstGeom>
          <a:noFill/>
        </p:spPr>
        <p:txBody>
          <a:bodyPr wrap="square" rtlCol="0">
            <a:spAutoFit/>
          </a:bodyPr>
          <a:lstStyle/>
          <a:p>
            <a:pPr marL="285750" indent="-285750">
              <a:buClr>
                <a:schemeClr val="tx1"/>
              </a:buClr>
              <a:buFont typeface="Arial" pitchFamily="34" charset="0"/>
              <a:buChar char="•"/>
            </a:pPr>
            <a:r>
              <a:rPr lang="pt-BR" sz="1400" dirty="0" smtClean="0">
                <a:effectLst>
                  <a:outerShdw blurRad="50800" dist="38100" dir="2700000" algn="tl" rotWithShape="0">
                    <a:prstClr val="black">
                      <a:alpha val="40000"/>
                    </a:prstClr>
                  </a:outerShdw>
                </a:effectLst>
              </a:rPr>
              <a:t>Numero de inscrições: 12 formada por 6 pessoas (inscrição no local).</a:t>
            </a:r>
            <a:endParaRPr lang="pt-BR" dirty="0" smtClean="0"/>
          </a:p>
        </p:txBody>
      </p:sp>
      <p:sp>
        <p:nvSpPr>
          <p:cNvPr id="39" name="CaixaDeTexto 38"/>
          <p:cNvSpPr txBox="1"/>
          <p:nvPr/>
        </p:nvSpPr>
        <p:spPr>
          <a:xfrm>
            <a:off x="251520" y="2607642"/>
            <a:ext cx="3514951" cy="307777"/>
          </a:xfrm>
          <a:prstGeom prst="rect">
            <a:avLst/>
          </a:prstGeom>
          <a:noFill/>
        </p:spPr>
        <p:txBody>
          <a:bodyPr wrap="square" rtlCol="0">
            <a:spAutoFit/>
          </a:bodyPr>
          <a:lstStyle/>
          <a:p>
            <a:pPr marL="285750" indent="-285750">
              <a:buClr>
                <a:schemeClr val="tx1"/>
              </a:buClr>
              <a:buFont typeface="Arial" pitchFamily="34" charset="0"/>
              <a:buChar char="•"/>
            </a:pPr>
            <a:r>
              <a:rPr lang="pt-BR" sz="1400" dirty="0" smtClean="0">
                <a:effectLst>
                  <a:outerShdw blurRad="50800" dist="38100" dir="2700000" algn="tl" rotWithShape="0">
                    <a:prstClr val="black">
                      <a:alpha val="40000"/>
                    </a:prstClr>
                  </a:outerShdw>
                </a:effectLst>
              </a:rPr>
              <a:t>Período de evento: Trimestral</a:t>
            </a:r>
            <a:endParaRPr lang="pt-BR" dirty="0" smtClean="0"/>
          </a:p>
        </p:txBody>
      </p:sp>
      <p:sp>
        <p:nvSpPr>
          <p:cNvPr id="40" name="CaixaDeTexto 39"/>
          <p:cNvSpPr txBox="1"/>
          <p:nvPr/>
        </p:nvSpPr>
        <p:spPr>
          <a:xfrm>
            <a:off x="251520" y="2819028"/>
            <a:ext cx="8555917" cy="307777"/>
          </a:xfrm>
          <a:prstGeom prst="rect">
            <a:avLst/>
          </a:prstGeom>
          <a:noFill/>
        </p:spPr>
        <p:txBody>
          <a:bodyPr wrap="square" rtlCol="0">
            <a:spAutoFit/>
          </a:bodyPr>
          <a:lstStyle/>
          <a:p>
            <a:pPr marL="285750" indent="-285750">
              <a:buClr>
                <a:schemeClr val="tx1"/>
              </a:buClr>
              <a:buFont typeface="Arial" pitchFamily="34" charset="0"/>
              <a:buChar char="•"/>
            </a:pPr>
            <a:r>
              <a:rPr lang="pt-BR" sz="1400" dirty="0">
                <a:effectLst>
                  <a:outerShdw blurRad="50800" dist="38100" dir="2700000" algn="tl" rotWithShape="0">
                    <a:prstClr val="black">
                      <a:alpha val="40000"/>
                    </a:prstClr>
                  </a:outerShdw>
                </a:effectLst>
              </a:rPr>
              <a:t>Premiação: Troféu, camisas personalizadas, brindes e 1h nos finais de semana por três meses.</a:t>
            </a:r>
          </a:p>
        </p:txBody>
      </p:sp>
      <p:sp>
        <p:nvSpPr>
          <p:cNvPr id="41" name="CaixaDeTexto 40"/>
          <p:cNvSpPr txBox="1"/>
          <p:nvPr/>
        </p:nvSpPr>
        <p:spPr>
          <a:xfrm>
            <a:off x="251520" y="3039690"/>
            <a:ext cx="5904599" cy="307777"/>
          </a:xfrm>
          <a:prstGeom prst="rect">
            <a:avLst/>
          </a:prstGeom>
          <a:noFill/>
        </p:spPr>
        <p:txBody>
          <a:bodyPr wrap="square" rtlCol="0">
            <a:spAutoFit/>
          </a:bodyPr>
          <a:lstStyle/>
          <a:p>
            <a:pPr marL="285750" indent="-285750">
              <a:buClr>
                <a:schemeClr val="tx1"/>
              </a:buClr>
              <a:buFont typeface="Arial" pitchFamily="34" charset="0"/>
              <a:buChar char="•"/>
            </a:pPr>
            <a:r>
              <a:rPr lang="pt-BR" sz="1400" dirty="0">
                <a:effectLst>
                  <a:outerShdw blurRad="50800" dist="38100" dir="2700000" algn="tl" rotWithShape="0">
                    <a:prstClr val="black">
                      <a:alpha val="40000"/>
                    </a:prstClr>
                  </a:outerShdw>
                </a:effectLst>
              </a:rPr>
              <a:t>Projeto social: Parte do valor será doado a instituições carentes. </a:t>
            </a:r>
          </a:p>
        </p:txBody>
      </p:sp>
      <p:sp>
        <p:nvSpPr>
          <p:cNvPr id="42" name="CaixaDeTexto 41"/>
          <p:cNvSpPr txBox="1"/>
          <p:nvPr/>
        </p:nvSpPr>
        <p:spPr>
          <a:xfrm>
            <a:off x="251520" y="3265239"/>
            <a:ext cx="7256858" cy="307777"/>
          </a:xfrm>
          <a:prstGeom prst="rect">
            <a:avLst/>
          </a:prstGeom>
          <a:noFill/>
        </p:spPr>
        <p:txBody>
          <a:bodyPr wrap="square" rtlCol="0">
            <a:spAutoFit/>
          </a:bodyPr>
          <a:lstStyle/>
          <a:p>
            <a:pPr marL="285750" indent="-285750">
              <a:buClr>
                <a:schemeClr val="tx1"/>
              </a:buClr>
              <a:buFont typeface="Arial" pitchFamily="34" charset="0"/>
              <a:buChar char="•"/>
            </a:pPr>
            <a:r>
              <a:rPr lang="pt-BR" sz="1400" dirty="0">
                <a:effectLst>
                  <a:outerShdw blurRad="50800" dist="38100" dir="2700000" algn="tl" rotWithShape="0">
                    <a:prstClr val="black">
                      <a:alpha val="40000"/>
                    </a:prstClr>
                  </a:outerShdw>
                </a:effectLst>
              </a:rPr>
              <a:t>Regulamentação: Conforme a CBBOL ( Confederação Brasileira de Boliche</a:t>
            </a:r>
            <a:r>
              <a:rPr lang="pt-BR" sz="1400" dirty="0" smtClean="0">
                <a:effectLst>
                  <a:outerShdw blurRad="50800" dist="38100" dir="2700000" algn="tl" rotWithShape="0">
                    <a:prstClr val="black">
                      <a:alpha val="40000"/>
                    </a:prstClr>
                  </a:outerShdw>
                </a:effectLst>
              </a:rPr>
              <a:t>).</a:t>
            </a:r>
          </a:p>
        </p:txBody>
      </p:sp>
    </p:spTree>
    <p:extLst>
      <p:ext uri="{BB962C8B-B14F-4D97-AF65-F5344CB8AC3E}">
        <p14:creationId xmlns:p14="http://schemas.microsoft.com/office/powerpoint/2010/main" val="277419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fade">
                                      <p:cBhvr>
                                        <p:cTn id="14" dur="1000"/>
                                        <p:tgtEl>
                                          <p:spTgt spid="38"/>
                                        </p:tgtEl>
                                      </p:cBhvr>
                                    </p:animEffect>
                                    <p:anim calcmode="lin" valueType="num">
                                      <p:cBhvr>
                                        <p:cTn id="15" dur="1000" fill="hold"/>
                                        <p:tgtEl>
                                          <p:spTgt spid="38"/>
                                        </p:tgtEl>
                                        <p:attrNameLst>
                                          <p:attrName>ppt_x</p:attrName>
                                        </p:attrNameLst>
                                      </p:cBhvr>
                                      <p:tavLst>
                                        <p:tav tm="0">
                                          <p:val>
                                            <p:strVal val="#ppt_x"/>
                                          </p:val>
                                        </p:tav>
                                        <p:tav tm="100000">
                                          <p:val>
                                            <p:strVal val="#ppt_x"/>
                                          </p:val>
                                        </p:tav>
                                      </p:tavLst>
                                    </p:anim>
                                    <p:anim calcmode="lin" valueType="num">
                                      <p:cBhvr>
                                        <p:cTn id="16"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1000"/>
                                        <p:tgtEl>
                                          <p:spTgt spid="39"/>
                                        </p:tgtEl>
                                      </p:cBhvr>
                                    </p:animEffect>
                                    <p:anim calcmode="lin" valueType="num">
                                      <p:cBhvr>
                                        <p:cTn id="22" dur="1000" fill="hold"/>
                                        <p:tgtEl>
                                          <p:spTgt spid="39"/>
                                        </p:tgtEl>
                                        <p:attrNameLst>
                                          <p:attrName>ppt_x</p:attrName>
                                        </p:attrNameLst>
                                      </p:cBhvr>
                                      <p:tavLst>
                                        <p:tav tm="0">
                                          <p:val>
                                            <p:strVal val="#ppt_x"/>
                                          </p:val>
                                        </p:tav>
                                        <p:tav tm="100000">
                                          <p:val>
                                            <p:strVal val="#ppt_x"/>
                                          </p:val>
                                        </p:tav>
                                      </p:tavLst>
                                    </p:anim>
                                    <p:anim calcmode="lin" valueType="num">
                                      <p:cBhvr>
                                        <p:cTn id="23"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1000"/>
                                        <p:tgtEl>
                                          <p:spTgt spid="40"/>
                                        </p:tgtEl>
                                      </p:cBhvr>
                                    </p:animEffect>
                                    <p:anim calcmode="lin" valueType="num">
                                      <p:cBhvr>
                                        <p:cTn id="29" dur="1000" fill="hold"/>
                                        <p:tgtEl>
                                          <p:spTgt spid="40"/>
                                        </p:tgtEl>
                                        <p:attrNameLst>
                                          <p:attrName>ppt_x</p:attrName>
                                        </p:attrNameLst>
                                      </p:cBhvr>
                                      <p:tavLst>
                                        <p:tav tm="0">
                                          <p:val>
                                            <p:strVal val="#ppt_x"/>
                                          </p:val>
                                        </p:tav>
                                        <p:tav tm="100000">
                                          <p:val>
                                            <p:strVal val="#ppt_x"/>
                                          </p:val>
                                        </p:tav>
                                      </p:tavLst>
                                    </p:anim>
                                    <p:anim calcmode="lin" valueType="num">
                                      <p:cBhvr>
                                        <p:cTn id="3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fade">
                                      <p:cBhvr>
                                        <p:cTn id="50" dur="1000"/>
                                        <p:tgtEl>
                                          <p:spTgt spid="21"/>
                                        </p:tgtEl>
                                      </p:cBhvr>
                                    </p:animEffect>
                                    <p:anim calcmode="lin" valueType="num">
                                      <p:cBhvr>
                                        <p:cTn id="51" dur="1000" fill="hold"/>
                                        <p:tgtEl>
                                          <p:spTgt spid="21"/>
                                        </p:tgtEl>
                                        <p:attrNameLst>
                                          <p:attrName>ppt_x</p:attrName>
                                        </p:attrNameLst>
                                      </p:cBhvr>
                                      <p:tavLst>
                                        <p:tav tm="0">
                                          <p:val>
                                            <p:strVal val="#ppt_x"/>
                                          </p:val>
                                        </p:tav>
                                        <p:tav tm="100000">
                                          <p:val>
                                            <p:strVal val="#ppt_x"/>
                                          </p:val>
                                        </p:tav>
                                      </p:tavLst>
                                    </p:anim>
                                    <p:anim calcmode="lin" valueType="num">
                                      <p:cBhvr>
                                        <p:cTn id="52" dur="1000" fill="hold"/>
                                        <p:tgtEl>
                                          <p:spTgt spid="2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1000" fill="hold"/>
                                        <p:tgtEl>
                                          <p:spTgt spid="23"/>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000"/>
                                        <p:tgtEl>
                                          <p:spTgt spid="28"/>
                                        </p:tgtEl>
                                      </p:cBhvr>
                                    </p:animEffect>
                                    <p:anim calcmode="lin" valueType="num">
                                      <p:cBhvr>
                                        <p:cTn id="71" dur="1000" fill="hold"/>
                                        <p:tgtEl>
                                          <p:spTgt spid="28"/>
                                        </p:tgtEl>
                                        <p:attrNameLst>
                                          <p:attrName>ppt_x</p:attrName>
                                        </p:attrNameLst>
                                      </p:cBhvr>
                                      <p:tavLst>
                                        <p:tav tm="0">
                                          <p:val>
                                            <p:strVal val="#ppt_x"/>
                                          </p:val>
                                        </p:tav>
                                        <p:tav tm="100000">
                                          <p:val>
                                            <p:strVal val="#ppt_x"/>
                                          </p:val>
                                        </p:tav>
                                      </p:tavLst>
                                    </p:anim>
                                    <p:anim calcmode="lin" valueType="num">
                                      <p:cBhvr>
                                        <p:cTn id="72" dur="1000" fill="hold"/>
                                        <p:tgtEl>
                                          <p:spTgt spid="28"/>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1000"/>
                                        <p:tgtEl>
                                          <p:spTgt spid="30"/>
                                        </p:tgtEl>
                                      </p:cBhvr>
                                    </p:animEffect>
                                    <p:anim calcmode="lin" valueType="num">
                                      <p:cBhvr>
                                        <p:cTn id="76" dur="1000" fill="hold"/>
                                        <p:tgtEl>
                                          <p:spTgt spid="30"/>
                                        </p:tgtEl>
                                        <p:attrNameLst>
                                          <p:attrName>ppt_x</p:attrName>
                                        </p:attrNameLst>
                                      </p:cBhvr>
                                      <p:tavLst>
                                        <p:tav tm="0">
                                          <p:val>
                                            <p:strVal val="#ppt_x"/>
                                          </p:val>
                                        </p:tav>
                                        <p:tav tm="100000">
                                          <p:val>
                                            <p:strVal val="#ppt_x"/>
                                          </p:val>
                                        </p:tav>
                                      </p:tavLst>
                                    </p:anim>
                                    <p:anim calcmode="lin" valueType="num">
                                      <p:cBhvr>
                                        <p:cTn id="77" dur="1000" fill="hold"/>
                                        <p:tgtEl>
                                          <p:spTgt spid="30"/>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1000"/>
                                        <p:tgtEl>
                                          <p:spTgt spid="31"/>
                                        </p:tgtEl>
                                      </p:cBhvr>
                                    </p:animEffect>
                                    <p:anim calcmode="lin" valueType="num">
                                      <p:cBhvr>
                                        <p:cTn id="81" dur="1000" fill="hold"/>
                                        <p:tgtEl>
                                          <p:spTgt spid="31"/>
                                        </p:tgtEl>
                                        <p:attrNameLst>
                                          <p:attrName>ppt_x</p:attrName>
                                        </p:attrNameLst>
                                      </p:cBhvr>
                                      <p:tavLst>
                                        <p:tav tm="0">
                                          <p:val>
                                            <p:strVal val="#ppt_x"/>
                                          </p:val>
                                        </p:tav>
                                        <p:tav tm="100000">
                                          <p:val>
                                            <p:strVal val="#ppt_x"/>
                                          </p:val>
                                        </p:tav>
                                      </p:tavLst>
                                    </p:anim>
                                    <p:anim calcmode="lin" valueType="num">
                                      <p:cBhvr>
                                        <p:cTn id="82" dur="1000" fill="hold"/>
                                        <p:tgtEl>
                                          <p:spTgt spid="31"/>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1000"/>
                                        <p:tgtEl>
                                          <p:spTgt spid="32"/>
                                        </p:tgtEl>
                                      </p:cBhvr>
                                    </p:animEffect>
                                    <p:anim calcmode="lin" valueType="num">
                                      <p:cBhvr>
                                        <p:cTn id="86" dur="1000" fill="hold"/>
                                        <p:tgtEl>
                                          <p:spTgt spid="32"/>
                                        </p:tgtEl>
                                        <p:attrNameLst>
                                          <p:attrName>ppt_x</p:attrName>
                                        </p:attrNameLst>
                                      </p:cBhvr>
                                      <p:tavLst>
                                        <p:tav tm="0">
                                          <p:val>
                                            <p:strVal val="#ppt_x"/>
                                          </p:val>
                                        </p:tav>
                                        <p:tav tm="100000">
                                          <p:val>
                                            <p:strVal val="#ppt_x"/>
                                          </p:val>
                                        </p:tav>
                                      </p:tavLst>
                                    </p:anim>
                                    <p:anim calcmode="lin" valueType="num">
                                      <p:cBhvr>
                                        <p:cTn id="87" dur="1000" fill="hold"/>
                                        <p:tgtEl>
                                          <p:spTgt spid="32"/>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fade">
                                      <p:cBhvr>
                                        <p:cTn id="90" dur="1000"/>
                                        <p:tgtEl>
                                          <p:spTgt spid="33"/>
                                        </p:tgtEl>
                                      </p:cBhvr>
                                    </p:animEffect>
                                    <p:anim calcmode="lin" valueType="num">
                                      <p:cBhvr>
                                        <p:cTn id="91" dur="1000" fill="hold"/>
                                        <p:tgtEl>
                                          <p:spTgt spid="33"/>
                                        </p:tgtEl>
                                        <p:attrNameLst>
                                          <p:attrName>ppt_x</p:attrName>
                                        </p:attrNameLst>
                                      </p:cBhvr>
                                      <p:tavLst>
                                        <p:tav tm="0">
                                          <p:val>
                                            <p:strVal val="#ppt_x"/>
                                          </p:val>
                                        </p:tav>
                                        <p:tav tm="100000">
                                          <p:val>
                                            <p:strVal val="#ppt_x"/>
                                          </p:val>
                                        </p:tav>
                                      </p:tavLst>
                                    </p:anim>
                                    <p:anim calcmode="lin" valueType="num">
                                      <p:cBhvr>
                                        <p:cTn id="92" dur="1000" fill="hold"/>
                                        <p:tgtEl>
                                          <p:spTgt spid="33"/>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34"/>
                                        </p:tgtEl>
                                        <p:attrNameLst>
                                          <p:attrName>style.visibility</p:attrName>
                                        </p:attrNameLst>
                                      </p:cBhvr>
                                      <p:to>
                                        <p:strVal val="visible"/>
                                      </p:to>
                                    </p:set>
                                    <p:animEffect transition="in" filter="fade">
                                      <p:cBhvr>
                                        <p:cTn id="95" dur="1000"/>
                                        <p:tgtEl>
                                          <p:spTgt spid="34"/>
                                        </p:tgtEl>
                                      </p:cBhvr>
                                    </p:animEffect>
                                    <p:anim calcmode="lin" valueType="num">
                                      <p:cBhvr>
                                        <p:cTn id="96" dur="1000" fill="hold"/>
                                        <p:tgtEl>
                                          <p:spTgt spid="34"/>
                                        </p:tgtEl>
                                        <p:attrNameLst>
                                          <p:attrName>ppt_x</p:attrName>
                                        </p:attrNameLst>
                                      </p:cBhvr>
                                      <p:tavLst>
                                        <p:tav tm="0">
                                          <p:val>
                                            <p:strVal val="#ppt_x"/>
                                          </p:val>
                                        </p:tav>
                                        <p:tav tm="100000">
                                          <p:val>
                                            <p:strVal val="#ppt_x"/>
                                          </p:val>
                                        </p:tav>
                                      </p:tavLst>
                                    </p:anim>
                                    <p:anim calcmode="lin" valueType="num">
                                      <p:cBhvr>
                                        <p:cTn id="97" dur="1000" fill="hold"/>
                                        <p:tgtEl>
                                          <p:spTgt spid="34"/>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35"/>
                                        </p:tgtEl>
                                        <p:attrNameLst>
                                          <p:attrName>style.visibility</p:attrName>
                                        </p:attrNameLst>
                                      </p:cBhvr>
                                      <p:to>
                                        <p:strVal val="visible"/>
                                      </p:to>
                                    </p:set>
                                    <p:animEffect transition="in" filter="fade">
                                      <p:cBhvr>
                                        <p:cTn id="100" dur="1000"/>
                                        <p:tgtEl>
                                          <p:spTgt spid="35"/>
                                        </p:tgtEl>
                                      </p:cBhvr>
                                    </p:animEffect>
                                    <p:anim calcmode="lin" valueType="num">
                                      <p:cBhvr>
                                        <p:cTn id="101" dur="1000" fill="hold"/>
                                        <p:tgtEl>
                                          <p:spTgt spid="35"/>
                                        </p:tgtEl>
                                        <p:attrNameLst>
                                          <p:attrName>ppt_x</p:attrName>
                                        </p:attrNameLst>
                                      </p:cBhvr>
                                      <p:tavLst>
                                        <p:tav tm="0">
                                          <p:val>
                                            <p:strVal val="#ppt_x"/>
                                          </p:val>
                                        </p:tav>
                                        <p:tav tm="100000">
                                          <p:val>
                                            <p:strVal val="#ppt_x"/>
                                          </p:val>
                                        </p:tav>
                                      </p:tavLst>
                                    </p:anim>
                                    <p:anim calcmode="lin" valueType="num">
                                      <p:cBhvr>
                                        <p:cTn id="102" dur="1000" fill="hold"/>
                                        <p:tgtEl>
                                          <p:spTgt spid="35"/>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36"/>
                                        </p:tgtEl>
                                        <p:attrNameLst>
                                          <p:attrName>style.visibility</p:attrName>
                                        </p:attrNameLst>
                                      </p:cBhvr>
                                      <p:to>
                                        <p:strVal val="visible"/>
                                      </p:to>
                                    </p:set>
                                    <p:animEffect transition="in" filter="fade">
                                      <p:cBhvr>
                                        <p:cTn id="105" dur="1000"/>
                                        <p:tgtEl>
                                          <p:spTgt spid="36"/>
                                        </p:tgtEl>
                                      </p:cBhvr>
                                    </p:animEffect>
                                    <p:anim calcmode="lin" valueType="num">
                                      <p:cBhvr>
                                        <p:cTn id="106" dur="1000" fill="hold"/>
                                        <p:tgtEl>
                                          <p:spTgt spid="36"/>
                                        </p:tgtEl>
                                        <p:attrNameLst>
                                          <p:attrName>ppt_x</p:attrName>
                                        </p:attrNameLst>
                                      </p:cBhvr>
                                      <p:tavLst>
                                        <p:tav tm="0">
                                          <p:val>
                                            <p:strVal val="#ppt_x"/>
                                          </p:val>
                                        </p:tav>
                                        <p:tav tm="100000">
                                          <p:val>
                                            <p:strVal val="#ppt_x"/>
                                          </p:val>
                                        </p:tav>
                                      </p:tavLst>
                                    </p:anim>
                                    <p:anim calcmode="lin" valueType="num">
                                      <p:cBhvr>
                                        <p:cTn id="107" dur="1000" fill="hold"/>
                                        <p:tgtEl>
                                          <p:spTgt spid="36"/>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5"/>
                                        </p:tgtEl>
                                        <p:attrNameLst>
                                          <p:attrName>style.visibility</p:attrName>
                                        </p:attrNameLst>
                                      </p:cBhvr>
                                      <p:to>
                                        <p:strVal val="visible"/>
                                      </p:to>
                                    </p:set>
                                    <p:animEffect transition="in" filter="fade">
                                      <p:cBhvr>
                                        <p:cTn id="110" dur="1000"/>
                                        <p:tgtEl>
                                          <p:spTgt spid="5"/>
                                        </p:tgtEl>
                                      </p:cBhvr>
                                    </p:animEffect>
                                    <p:anim calcmode="lin" valueType="num">
                                      <p:cBhvr>
                                        <p:cTn id="111" dur="1000" fill="hold"/>
                                        <p:tgtEl>
                                          <p:spTgt spid="5"/>
                                        </p:tgtEl>
                                        <p:attrNameLst>
                                          <p:attrName>ppt_x</p:attrName>
                                        </p:attrNameLst>
                                      </p:cBhvr>
                                      <p:tavLst>
                                        <p:tav tm="0">
                                          <p:val>
                                            <p:strVal val="#ppt_x"/>
                                          </p:val>
                                        </p:tav>
                                        <p:tav tm="100000">
                                          <p:val>
                                            <p:strVal val="#ppt_x"/>
                                          </p:val>
                                        </p:tav>
                                      </p:tavLst>
                                    </p:anim>
                                    <p:anim calcmode="lin" valueType="num">
                                      <p:cBhvr>
                                        <p:cTn id="112" dur="1000" fill="hold"/>
                                        <p:tgtEl>
                                          <p:spTgt spid="5"/>
                                        </p:tgtEl>
                                        <p:attrNameLst>
                                          <p:attrName>ppt_y</p:attrName>
                                        </p:attrNameLst>
                                      </p:cBhvr>
                                      <p:tavLst>
                                        <p:tav tm="0">
                                          <p:val>
                                            <p:strVal val="#ppt_y+.1"/>
                                          </p:val>
                                        </p:tav>
                                        <p:tav tm="100000">
                                          <p:val>
                                            <p:strVal val="#ppt_y"/>
                                          </p:val>
                                        </p:tav>
                                      </p:tavLst>
                                    </p:anim>
                                  </p:childTnLst>
                                </p:cTn>
                              </p:par>
                              <p:par>
                                <p:cTn id="113" presetID="42" presetClass="entr" presetSubtype="0" fill="hold" nodeType="withEffect">
                                  <p:stCondLst>
                                    <p:cond delay="0"/>
                                  </p:stCondLst>
                                  <p:childTnLst>
                                    <p:set>
                                      <p:cBhvr>
                                        <p:cTn id="114" dur="1" fill="hold">
                                          <p:stCondLst>
                                            <p:cond delay="0"/>
                                          </p:stCondLst>
                                        </p:cTn>
                                        <p:tgtEl>
                                          <p:spTgt spid="9"/>
                                        </p:tgtEl>
                                        <p:attrNameLst>
                                          <p:attrName>style.visibility</p:attrName>
                                        </p:attrNameLst>
                                      </p:cBhvr>
                                      <p:to>
                                        <p:strVal val="visible"/>
                                      </p:to>
                                    </p:set>
                                    <p:animEffect transition="in" filter="fade">
                                      <p:cBhvr>
                                        <p:cTn id="115" dur="1000"/>
                                        <p:tgtEl>
                                          <p:spTgt spid="9"/>
                                        </p:tgtEl>
                                      </p:cBhvr>
                                    </p:animEffect>
                                    <p:anim calcmode="lin" valueType="num">
                                      <p:cBhvr>
                                        <p:cTn id="116" dur="1000" fill="hold"/>
                                        <p:tgtEl>
                                          <p:spTgt spid="9"/>
                                        </p:tgtEl>
                                        <p:attrNameLst>
                                          <p:attrName>ppt_x</p:attrName>
                                        </p:attrNameLst>
                                      </p:cBhvr>
                                      <p:tavLst>
                                        <p:tav tm="0">
                                          <p:val>
                                            <p:strVal val="#ppt_x"/>
                                          </p:val>
                                        </p:tav>
                                        <p:tav tm="100000">
                                          <p:val>
                                            <p:strVal val="#ppt_x"/>
                                          </p:val>
                                        </p:tav>
                                      </p:tavLst>
                                    </p:anim>
                                    <p:anim calcmode="lin" valueType="num">
                                      <p:cBhvr>
                                        <p:cTn id="117" dur="1000" fill="hold"/>
                                        <p:tgtEl>
                                          <p:spTgt spid="9"/>
                                        </p:tgtEl>
                                        <p:attrNameLst>
                                          <p:attrName>ppt_y</p:attrName>
                                        </p:attrNameLst>
                                      </p:cBhvr>
                                      <p:tavLst>
                                        <p:tav tm="0">
                                          <p:val>
                                            <p:strVal val="#ppt_y+.1"/>
                                          </p:val>
                                        </p:tav>
                                        <p:tav tm="100000">
                                          <p:val>
                                            <p:strVal val="#ppt_y"/>
                                          </p:val>
                                        </p:tav>
                                      </p:tavLst>
                                    </p:anim>
                                  </p:childTnLst>
                                </p:cTn>
                              </p:par>
                              <p:par>
                                <p:cTn id="118" presetID="42" presetClass="entr" presetSubtype="0" fill="hold" grpId="0" nodeType="with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fade">
                                      <p:cBhvr>
                                        <p:cTn id="120" dur="1000"/>
                                        <p:tgtEl>
                                          <p:spTgt spid="11"/>
                                        </p:tgtEl>
                                      </p:cBhvr>
                                    </p:animEffect>
                                    <p:anim calcmode="lin" valueType="num">
                                      <p:cBhvr>
                                        <p:cTn id="121" dur="1000" fill="hold"/>
                                        <p:tgtEl>
                                          <p:spTgt spid="11"/>
                                        </p:tgtEl>
                                        <p:attrNameLst>
                                          <p:attrName>ppt_x</p:attrName>
                                        </p:attrNameLst>
                                      </p:cBhvr>
                                      <p:tavLst>
                                        <p:tav tm="0">
                                          <p:val>
                                            <p:strVal val="#ppt_x"/>
                                          </p:val>
                                        </p:tav>
                                        <p:tav tm="100000">
                                          <p:val>
                                            <p:strVal val="#ppt_x"/>
                                          </p:val>
                                        </p:tav>
                                      </p:tavLst>
                                    </p:anim>
                                    <p:anim calcmode="lin" valueType="num">
                                      <p:cBhvr>
                                        <p:cTn id="122" dur="1000" fill="hold"/>
                                        <p:tgtEl>
                                          <p:spTgt spid="11"/>
                                        </p:tgtEl>
                                        <p:attrNameLst>
                                          <p:attrName>ppt_y</p:attrName>
                                        </p:attrNameLst>
                                      </p:cBhvr>
                                      <p:tavLst>
                                        <p:tav tm="0">
                                          <p:val>
                                            <p:strVal val="#ppt_y+.1"/>
                                          </p:val>
                                        </p:tav>
                                        <p:tav tm="100000">
                                          <p:val>
                                            <p:strVal val="#ppt_y"/>
                                          </p:val>
                                        </p:tav>
                                      </p:tavLst>
                                    </p:anim>
                                  </p:childTnLst>
                                </p:cTn>
                              </p:par>
                              <p:par>
                                <p:cTn id="123" presetID="42" presetClass="entr" presetSubtype="0" fill="hold" nodeType="withEffect">
                                  <p:stCondLst>
                                    <p:cond delay="0"/>
                                  </p:stCondLst>
                                  <p:childTnLst>
                                    <p:set>
                                      <p:cBhvr>
                                        <p:cTn id="124" dur="1" fill="hold">
                                          <p:stCondLst>
                                            <p:cond delay="0"/>
                                          </p:stCondLst>
                                        </p:cTn>
                                        <p:tgtEl>
                                          <p:spTgt spid="13"/>
                                        </p:tgtEl>
                                        <p:attrNameLst>
                                          <p:attrName>style.visibility</p:attrName>
                                        </p:attrNameLst>
                                      </p:cBhvr>
                                      <p:to>
                                        <p:strVal val="visible"/>
                                      </p:to>
                                    </p:set>
                                    <p:animEffect transition="in" filter="fade">
                                      <p:cBhvr>
                                        <p:cTn id="125" dur="1000"/>
                                        <p:tgtEl>
                                          <p:spTgt spid="13"/>
                                        </p:tgtEl>
                                      </p:cBhvr>
                                    </p:animEffect>
                                    <p:anim calcmode="lin" valueType="num">
                                      <p:cBhvr>
                                        <p:cTn id="126" dur="1000" fill="hold"/>
                                        <p:tgtEl>
                                          <p:spTgt spid="13"/>
                                        </p:tgtEl>
                                        <p:attrNameLst>
                                          <p:attrName>ppt_x</p:attrName>
                                        </p:attrNameLst>
                                      </p:cBhvr>
                                      <p:tavLst>
                                        <p:tav tm="0">
                                          <p:val>
                                            <p:strVal val="#ppt_x"/>
                                          </p:val>
                                        </p:tav>
                                        <p:tav tm="100000">
                                          <p:val>
                                            <p:strVal val="#ppt_x"/>
                                          </p:val>
                                        </p:tav>
                                      </p:tavLst>
                                    </p:anim>
                                    <p:anim calcmode="lin" valueType="num">
                                      <p:cBhvr>
                                        <p:cTn id="127" dur="1000" fill="hold"/>
                                        <p:tgtEl>
                                          <p:spTgt spid="13"/>
                                        </p:tgtEl>
                                        <p:attrNameLst>
                                          <p:attrName>ppt_y</p:attrName>
                                        </p:attrNameLst>
                                      </p:cBhvr>
                                      <p:tavLst>
                                        <p:tav tm="0">
                                          <p:val>
                                            <p:strVal val="#ppt_y+.1"/>
                                          </p:val>
                                        </p:tav>
                                        <p:tav tm="100000">
                                          <p:val>
                                            <p:strVal val="#ppt_y"/>
                                          </p:val>
                                        </p:tav>
                                      </p:tavLst>
                                    </p:anim>
                                  </p:childTnLst>
                                </p:cTn>
                              </p:par>
                              <p:par>
                                <p:cTn id="128" presetID="42" presetClass="entr" presetSubtype="0" fill="hold" grpId="0" nodeType="withEffect">
                                  <p:stCondLst>
                                    <p:cond delay="0"/>
                                  </p:stCondLst>
                                  <p:childTnLst>
                                    <p:set>
                                      <p:cBhvr>
                                        <p:cTn id="129" dur="1" fill="hold">
                                          <p:stCondLst>
                                            <p:cond delay="0"/>
                                          </p:stCondLst>
                                        </p:cTn>
                                        <p:tgtEl>
                                          <p:spTgt spid="14"/>
                                        </p:tgtEl>
                                        <p:attrNameLst>
                                          <p:attrName>style.visibility</p:attrName>
                                        </p:attrNameLst>
                                      </p:cBhvr>
                                      <p:to>
                                        <p:strVal val="visible"/>
                                      </p:to>
                                    </p:set>
                                    <p:animEffect transition="in" filter="fade">
                                      <p:cBhvr>
                                        <p:cTn id="130" dur="1000"/>
                                        <p:tgtEl>
                                          <p:spTgt spid="14"/>
                                        </p:tgtEl>
                                      </p:cBhvr>
                                    </p:animEffect>
                                    <p:anim calcmode="lin" valueType="num">
                                      <p:cBhvr>
                                        <p:cTn id="131" dur="1000" fill="hold"/>
                                        <p:tgtEl>
                                          <p:spTgt spid="14"/>
                                        </p:tgtEl>
                                        <p:attrNameLst>
                                          <p:attrName>ppt_x</p:attrName>
                                        </p:attrNameLst>
                                      </p:cBhvr>
                                      <p:tavLst>
                                        <p:tav tm="0">
                                          <p:val>
                                            <p:strVal val="#ppt_x"/>
                                          </p:val>
                                        </p:tav>
                                        <p:tav tm="100000">
                                          <p:val>
                                            <p:strVal val="#ppt_x"/>
                                          </p:val>
                                        </p:tav>
                                      </p:tavLst>
                                    </p:anim>
                                    <p:anim calcmode="lin" valueType="num">
                                      <p:cBhvr>
                                        <p:cTn id="132" dur="1000" fill="hold"/>
                                        <p:tgtEl>
                                          <p:spTgt spid="14"/>
                                        </p:tgtEl>
                                        <p:attrNameLst>
                                          <p:attrName>ppt_y</p:attrName>
                                        </p:attrNameLst>
                                      </p:cBhvr>
                                      <p:tavLst>
                                        <p:tav tm="0">
                                          <p:val>
                                            <p:strVal val="#ppt_y+.1"/>
                                          </p:val>
                                        </p:tav>
                                        <p:tav tm="100000">
                                          <p:val>
                                            <p:strVal val="#ppt_y"/>
                                          </p:val>
                                        </p:tav>
                                      </p:tavLst>
                                    </p:anim>
                                  </p:childTnLst>
                                </p:cTn>
                              </p:par>
                              <p:par>
                                <p:cTn id="133" presetID="42" presetClass="entr" presetSubtype="0" fill="hold" nodeType="withEffect">
                                  <p:stCondLst>
                                    <p:cond delay="0"/>
                                  </p:stCondLst>
                                  <p:childTnLst>
                                    <p:set>
                                      <p:cBhvr>
                                        <p:cTn id="134" dur="1" fill="hold">
                                          <p:stCondLst>
                                            <p:cond delay="0"/>
                                          </p:stCondLst>
                                        </p:cTn>
                                        <p:tgtEl>
                                          <p:spTgt spid="15"/>
                                        </p:tgtEl>
                                        <p:attrNameLst>
                                          <p:attrName>style.visibility</p:attrName>
                                        </p:attrNameLst>
                                      </p:cBhvr>
                                      <p:to>
                                        <p:strVal val="visible"/>
                                      </p:to>
                                    </p:set>
                                    <p:animEffect transition="in" filter="fade">
                                      <p:cBhvr>
                                        <p:cTn id="135" dur="1000"/>
                                        <p:tgtEl>
                                          <p:spTgt spid="15"/>
                                        </p:tgtEl>
                                      </p:cBhvr>
                                    </p:animEffect>
                                    <p:anim calcmode="lin" valueType="num">
                                      <p:cBhvr>
                                        <p:cTn id="136" dur="1000" fill="hold"/>
                                        <p:tgtEl>
                                          <p:spTgt spid="15"/>
                                        </p:tgtEl>
                                        <p:attrNameLst>
                                          <p:attrName>ppt_x</p:attrName>
                                        </p:attrNameLst>
                                      </p:cBhvr>
                                      <p:tavLst>
                                        <p:tav tm="0">
                                          <p:val>
                                            <p:strVal val="#ppt_x"/>
                                          </p:val>
                                        </p:tav>
                                        <p:tav tm="100000">
                                          <p:val>
                                            <p:strVal val="#ppt_x"/>
                                          </p:val>
                                        </p:tav>
                                      </p:tavLst>
                                    </p:anim>
                                    <p:anim calcmode="lin" valueType="num">
                                      <p:cBhvr>
                                        <p:cTn id="137" dur="1000" fill="hold"/>
                                        <p:tgtEl>
                                          <p:spTgt spid="15"/>
                                        </p:tgtEl>
                                        <p:attrNameLst>
                                          <p:attrName>ppt_y</p:attrName>
                                        </p:attrNameLst>
                                      </p:cBhvr>
                                      <p:tavLst>
                                        <p:tav tm="0">
                                          <p:val>
                                            <p:strVal val="#ppt_y+.1"/>
                                          </p:val>
                                        </p:tav>
                                        <p:tav tm="100000">
                                          <p:val>
                                            <p:strVal val="#ppt_y"/>
                                          </p:val>
                                        </p:tav>
                                      </p:tavLst>
                                    </p:anim>
                                  </p:childTnLst>
                                </p:cTn>
                              </p:par>
                              <p:par>
                                <p:cTn id="138" presetID="42" presetClass="entr" presetSubtype="0" fill="hold" grpId="0" nodeType="withEffect">
                                  <p:stCondLst>
                                    <p:cond delay="0"/>
                                  </p:stCondLst>
                                  <p:childTnLst>
                                    <p:set>
                                      <p:cBhvr>
                                        <p:cTn id="139" dur="1" fill="hold">
                                          <p:stCondLst>
                                            <p:cond delay="0"/>
                                          </p:stCondLst>
                                        </p:cTn>
                                        <p:tgtEl>
                                          <p:spTgt spid="16"/>
                                        </p:tgtEl>
                                        <p:attrNameLst>
                                          <p:attrName>style.visibility</p:attrName>
                                        </p:attrNameLst>
                                      </p:cBhvr>
                                      <p:to>
                                        <p:strVal val="visible"/>
                                      </p:to>
                                    </p:set>
                                    <p:animEffect transition="in" filter="fade">
                                      <p:cBhvr>
                                        <p:cTn id="140" dur="1000"/>
                                        <p:tgtEl>
                                          <p:spTgt spid="16"/>
                                        </p:tgtEl>
                                      </p:cBhvr>
                                    </p:animEffect>
                                    <p:anim calcmode="lin" valueType="num">
                                      <p:cBhvr>
                                        <p:cTn id="141" dur="1000" fill="hold"/>
                                        <p:tgtEl>
                                          <p:spTgt spid="16"/>
                                        </p:tgtEl>
                                        <p:attrNameLst>
                                          <p:attrName>ppt_x</p:attrName>
                                        </p:attrNameLst>
                                      </p:cBhvr>
                                      <p:tavLst>
                                        <p:tav tm="0">
                                          <p:val>
                                            <p:strVal val="#ppt_x"/>
                                          </p:val>
                                        </p:tav>
                                        <p:tav tm="100000">
                                          <p:val>
                                            <p:strVal val="#ppt_x"/>
                                          </p:val>
                                        </p:tav>
                                      </p:tavLst>
                                    </p:anim>
                                    <p:anim calcmode="lin" valueType="num">
                                      <p:cBhvr>
                                        <p:cTn id="142" dur="1000" fill="hold"/>
                                        <p:tgtEl>
                                          <p:spTgt spid="16"/>
                                        </p:tgtEl>
                                        <p:attrNameLst>
                                          <p:attrName>ppt_y</p:attrName>
                                        </p:attrNameLst>
                                      </p:cBhvr>
                                      <p:tavLst>
                                        <p:tav tm="0">
                                          <p:val>
                                            <p:strVal val="#ppt_y+.1"/>
                                          </p:val>
                                        </p:tav>
                                        <p:tav tm="100000">
                                          <p:val>
                                            <p:strVal val="#ppt_y"/>
                                          </p:val>
                                        </p:tav>
                                      </p:tavLst>
                                    </p:anim>
                                  </p:childTnLst>
                                </p:cTn>
                              </p:par>
                              <p:par>
                                <p:cTn id="143" presetID="42" presetClass="entr" presetSubtype="0" fill="hold" nodeType="withEffect">
                                  <p:stCondLst>
                                    <p:cond delay="0"/>
                                  </p:stCondLst>
                                  <p:childTnLst>
                                    <p:set>
                                      <p:cBhvr>
                                        <p:cTn id="144" dur="1" fill="hold">
                                          <p:stCondLst>
                                            <p:cond delay="0"/>
                                          </p:stCondLst>
                                        </p:cTn>
                                        <p:tgtEl>
                                          <p:spTgt spid="17"/>
                                        </p:tgtEl>
                                        <p:attrNameLst>
                                          <p:attrName>style.visibility</p:attrName>
                                        </p:attrNameLst>
                                      </p:cBhvr>
                                      <p:to>
                                        <p:strVal val="visible"/>
                                      </p:to>
                                    </p:set>
                                    <p:animEffect transition="in" filter="fade">
                                      <p:cBhvr>
                                        <p:cTn id="145" dur="1000"/>
                                        <p:tgtEl>
                                          <p:spTgt spid="17"/>
                                        </p:tgtEl>
                                      </p:cBhvr>
                                    </p:animEffect>
                                    <p:anim calcmode="lin" valueType="num">
                                      <p:cBhvr>
                                        <p:cTn id="146" dur="1000" fill="hold"/>
                                        <p:tgtEl>
                                          <p:spTgt spid="17"/>
                                        </p:tgtEl>
                                        <p:attrNameLst>
                                          <p:attrName>ppt_x</p:attrName>
                                        </p:attrNameLst>
                                      </p:cBhvr>
                                      <p:tavLst>
                                        <p:tav tm="0">
                                          <p:val>
                                            <p:strVal val="#ppt_x"/>
                                          </p:val>
                                        </p:tav>
                                        <p:tav tm="100000">
                                          <p:val>
                                            <p:strVal val="#ppt_x"/>
                                          </p:val>
                                        </p:tav>
                                      </p:tavLst>
                                    </p:anim>
                                    <p:anim calcmode="lin" valueType="num">
                                      <p:cBhvr>
                                        <p:cTn id="147" dur="1000" fill="hold"/>
                                        <p:tgtEl>
                                          <p:spTgt spid="17"/>
                                        </p:tgtEl>
                                        <p:attrNameLst>
                                          <p:attrName>ppt_y</p:attrName>
                                        </p:attrNameLst>
                                      </p:cBhvr>
                                      <p:tavLst>
                                        <p:tav tm="0">
                                          <p:val>
                                            <p:strVal val="#ppt_y+.1"/>
                                          </p:val>
                                        </p:tav>
                                        <p:tav tm="100000">
                                          <p:val>
                                            <p:strVal val="#ppt_y"/>
                                          </p:val>
                                        </p:tav>
                                      </p:tavLst>
                                    </p:anim>
                                  </p:childTnLst>
                                </p:cTn>
                              </p:par>
                              <p:par>
                                <p:cTn id="148" presetID="42" presetClass="entr" presetSubtype="0" fill="hold" nodeType="withEffect">
                                  <p:stCondLst>
                                    <p:cond delay="0"/>
                                  </p:stCondLst>
                                  <p:childTnLst>
                                    <p:set>
                                      <p:cBhvr>
                                        <p:cTn id="149" dur="1" fill="hold">
                                          <p:stCondLst>
                                            <p:cond delay="0"/>
                                          </p:stCondLst>
                                        </p:cTn>
                                        <p:tgtEl>
                                          <p:spTgt spid="10"/>
                                        </p:tgtEl>
                                        <p:attrNameLst>
                                          <p:attrName>style.visibility</p:attrName>
                                        </p:attrNameLst>
                                      </p:cBhvr>
                                      <p:to>
                                        <p:strVal val="visible"/>
                                      </p:to>
                                    </p:set>
                                    <p:animEffect transition="in" filter="fade">
                                      <p:cBhvr>
                                        <p:cTn id="150" dur="1000"/>
                                        <p:tgtEl>
                                          <p:spTgt spid="10"/>
                                        </p:tgtEl>
                                      </p:cBhvr>
                                    </p:animEffect>
                                    <p:anim calcmode="lin" valueType="num">
                                      <p:cBhvr>
                                        <p:cTn id="151" dur="1000" fill="hold"/>
                                        <p:tgtEl>
                                          <p:spTgt spid="10"/>
                                        </p:tgtEl>
                                        <p:attrNameLst>
                                          <p:attrName>ppt_x</p:attrName>
                                        </p:attrNameLst>
                                      </p:cBhvr>
                                      <p:tavLst>
                                        <p:tav tm="0">
                                          <p:val>
                                            <p:strVal val="#ppt_x"/>
                                          </p:val>
                                        </p:tav>
                                        <p:tav tm="100000">
                                          <p:val>
                                            <p:strVal val="#ppt_x"/>
                                          </p:val>
                                        </p:tav>
                                      </p:tavLst>
                                    </p:anim>
                                    <p:anim calcmode="lin" valueType="num">
                                      <p:cBhvr>
                                        <p:cTn id="15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42" presetClass="entr" presetSubtype="0" fill="hold" grpId="0" nodeType="clickEffect">
                                  <p:stCondLst>
                                    <p:cond delay="0"/>
                                  </p:stCondLst>
                                  <p:childTnLst>
                                    <p:set>
                                      <p:cBhvr>
                                        <p:cTn id="156" dur="1" fill="hold">
                                          <p:stCondLst>
                                            <p:cond delay="0"/>
                                          </p:stCondLst>
                                        </p:cTn>
                                        <p:tgtEl>
                                          <p:spTgt spid="41"/>
                                        </p:tgtEl>
                                        <p:attrNameLst>
                                          <p:attrName>style.visibility</p:attrName>
                                        </p:attrNameLst>
                                      </p:cBhvr>
                                      <p:to>
                                        <p:strVal val="visible"/>
                                      </p:to>
                                    </p:set>
                                    <p:animEffect transition="in" filter="fade">
                                      <p:cBhvr>
                                        <p:cTn id="157" dur="1000"/>
                                        <p:tgtEl>
                                          <p:spTgt spid="41"/>
                                        </p:tgtEl>
                                      </p:cBhvr>
                                    </p:animEffect>
                                    <p:anim calcmode="lin" valueType="num">
                                      <p:cBhvr>
                                        <p:cTn id="158" dur="1000" fill="hold"/>
                                        <p:tgtEl>
                                          <p:spTgt spid="41"/>
                                        </p:tgtEl>
                                        <p:attrNameLst>
                                          <p:attrName>ppt_x</p:attrName>
                                        </p:attrNameLst>
                                      </p:cBhvr>
                                      <p:tavLst>
                                        <p:tav tm="0">
                                          <p:val>
                                            <p:strVal val="#ppt_x"/>
                                          </p:val>
                                        </p:tav>
                                        <p:tav tm="100000">
                                          <p:val>
                                            <p:strVal val="#ppt_x"/>
                                          </p:val>
                                        </p:tav>
                                      </p:tavLst>
                                    </p:anim>
                                    <p:anim calcmode="lin" valueType="num">
                                      <p:cBhvr>
                                        <p:cTn id="15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60" fill="hold">
                      <p:stCondLst>
                        <p:cond delay="indefinite"/>
                      </p:stCondLst>
                      <p:childTnLst>
                        <p:par>
                          <p:cTn id="161" fill="hold">
                            <p:stCondLst>
                              <p:cond delay="0"/>
                            </p:stCondLst>
                            <p:childTnLst>
                              <p:par>
                                <p:cTn id="162" presetID="42" presetClass="entr" presetSubtype="0" fill="hold" grpId="0" nodeType="clickEffect">
                                  <p:stCondLst>
                                    <p:cond delay="0"/>
                                  </p:stCondLst>
                                  <p:childTnLst>
                                    <p:set>
                                      <p:cBhvr>
                                        <p:cTn id="163" dur="1" fill="hold">
                                          <p:stCondLst>
                                            <p:cond delay="0"/>
                                          </p:stCondLst>
                                        </p:cTn>
                                        <p:tgtEl>
                                          <p:spTgt spid="42"/>
                                        </p:tgtEl>
                                        <p:attrNameLst>
                                          <p:attrName>style.visibility</p:attrName>
                                        </p:attrNameLst>
                                      </p:cBhvr>
                                      <p:to>
                                        <p:strVal val="visible"/>
                                      </p:to>
                                    </p:set>
                                    <p:animEffect transition="in" filter="fade">
                                      <p:cBhvr>
                                        <p:cTn id="164" dur="1000"/>
                                        <p:tgtEl>
                                          <p:spTgt spid="42"/>
                                        </p:tgtEl>
                                      </p:cBhvr>
                                    </p:animEffect>
                                    <p:anim calcmode="lin" valueType="num">
                                      <p:cBhvr>
                                        <p:cTn id="165" dur="1000" fill="hold"/>
                                        <p:tgtEl>
                                          <p:spTgt spid="42"/>
                                        </p:tgtEl>
                                        <p:attrNameLst>
                                          <p:attrName>ppt_x</p:attrName>
                                        </p:attrNameLst>
                                      </p:cBhvr>
                                      <p:tavLst>
                                        <p:tav tm="0">
                                          <p:val>
                                            <p:strVal val="#ppt_x"/>
                                          </p:val>
                                        </p:tav>
                                        <p:tav tm="100000">
                                          <p:val>
                                            <p:strVal val="#ppt_x"/>
                                          </p:val>
                                        </p:tav>
                                      </p:tavLst>
                                    </p:anim>
                                    <p:anim calcmode="lin" valueType="num">
                                      <p:cBhvr>
                                        <p:cTn id="166" dur="1000" fill="hold"/>
                                        <p:tgtEl>
                                          <p:spTgt spid="42"/>
                                        </p:tgtEl>
                                        <p:attrNameLst>
                                          <p:attrName>ppt_y</p:attrName>
                                        </p:attrNameLst>
                                      </p:cBhvr>
                                      <p:tavLst>
                                        <p:tav tm="0">
                                          <p:val>
                                            <p:strVal val="#ppt_y+.1"/>
                                          </p:val>
                                        </p:tav>
                                        <p:tav tm="100000">
                                          <p:val>
                                            <p:strVal val="#ppt_y"/>
                                          </p:val>
                                        </p:tav>
                                      </p:tavLst>
                                    </p:anim>
                                  </p:childTnLst>
                                </p:cTn>
                              </p:par>
                              <p:par>
                                <p:cTn id="167" presetID="42" presetClass="entr" presetSubtype="0" fill="hold" nodeType="withEffect">
                                  <p:stCondLst>
                                    <p:cond delay="0"/>
                                  </p:stCondLst>
                                  <p:childTnLst>
                                    <p:set>
                                      <p:cBhvr>
                                        <p:cTn id="168" dur="1" fill="hold">
                                          <p:stCondLst>
                                            <p:cond delay="0"/>
                                          </p:stCondLst>
                                        </p:cTn>
                                        <p:tgtEl>
                                          <p:spTgt spid="6"/>
                                        </p:tgtEl>
                                        <p:attrNameLst>
                                          <p:attrName>style.visibility</p:attrName>
                                        </p:attrNameLst>
                                      </p:cBhvr>
                                      <p:to>
                                        <p:strVal val="visible"/>
                                      </p:to>
                                    </p:set>
                                    <p:animEffect transition="in" filter="fade">
                                      <p:cBhvr>
                                        <p:cTn id="169" dur="1000"/>
                                        <p:tgtEl>
                                          <p:spTgt spid="6"/>
                                        </p:tgtEl>
                                      </p:cBhvr>
                                    </p:animEffect>
                                    <p:anim calcmode="lin" valueType="num">
                                      <p:cBhvr>
                                        <p:cTn id="170" dur="1000" fill="hold"/>
                                        <p:tgtEl>
                                          <p:spTgt spid="6"/>
                                        </p:tgtEl>
                                        <p:attrNameLst>
                                          <p:attrName>ppt_x</p:attrName>
                                        </p:attrNameLst>
                                      </p:cBhvr>
                                      <p:tavLst>
                                        <p:tav tm="0">
                                          <p:val>
                                            <p:strVal val="#ppt_x"/>
                                          </p:val>
                                        </p:tav>
                                        <p:tav tm="100000">
                                          <p:val>
                                            <p:strVal val="#ppt_x"/>
                                          </p:val>
                                        </p:tav>
                                      </p:tavLst>
                                    </p:anim>
                                    <p:anim calcmode="lin" valueType="num">
                                      <p:cBhvr>
                                        <p:cTn id="171" dur="1000" fill="hold"/>
                                        <p:tgtEl>
                                          <p:spTgt spid="6"/>
                                        </p:tgtEl>
                                        <p:attrNameLst>
                                          <p:attrName>ppt_y</p:attrName>
                                        </p:attrNameLst>
                                      </p:cBhvr>
                                      <p:tavLst>
                                        <p:tav tm="0">
                                          <p:val>
                                            <p:strVal val="#ppt_y+.1"/>
                                          </p:val>
                                        </p:tav>
                                        <p:tav tm="100000">
                                          <p:val>
                                            <p:strVal val="#ppt_y"/>
                                          </p:val>
                                        </p:tav>
                                      </p:tavLst>
                                    </p:anim>
                                  </p:childTnLst>
                                </p:cTn>
                              </p:par>
                              <p:par>
                                <p:cTn id="172" presetID="42" presetClass="entr" presetSubtype="0" fill="hold" nodeType="withEffect">
                                  <p:stCondLst>
                                    <p:cond delay="0"/>
                                  </p:stCondLst>
                                  <p:childTnLst>
                                    <p:set>
                                      <p:cBhvr>
                                        <p:cTn id="173" dur="1" fill="hold">
                                          <p:stCondLst>
                                            <p:cond delay="0"/>
                                          </p:stCondLst>
                                        </p:cTn>
                                        <p:tgtEl>
                                          <p:spTgt spid="12"/>
                                        </p:tgtEl>
                                        <p:attrNameLst>
                                          <p:attrName>style.visibility</p:attrName>
                                        </p:attrNameLst>
                                      </p:cBhvr>
                                      <p:to>
                                        <p:strVal val="visible"/>
                                      </p:to>
                                    </p:set>
                                    <p:animEffect transition="in" filter="fade">
                                      <p:cBhvr>
                                        <p:cTn id="174" dur="1000"/>
                                        <p:tgtEl>
                                          <p:spTgt spid="12"/>
                                        </p:tgtEl>
                                      </p:cBhvr>
                                    </p:animEffect>
                                    <p:anim calcmode="lin" valueType="num">
                                      <p:cBhvr>
                                        <p:cTn id="175" dur="1000" fill="hold"/>
                                        <p:tgtEl>
                                          <p:spTgt spid="12"/>
                                        </p:tgtEl>
                                        <p:attrNameLst>
                                          <p:attrName>ppt_x</p:attrName>
                                        </p:attrNameLst>
                                      </p:cBhvr>
                                      <p:tavLst>
                                        <p:tav tm="0">
                                          <p:val>
                                            <p:strVal val="#ppt_x"/>
                                          </p:val>
                                        </p:tav>
                                        <p:tav tm="100000">
                                          <p:val>
                                            <p:strVal val="#ppt_x"/>
                                          </p:val>
                                        </p:tav>
                                      </p:tavLst>
                                    </p:anim>
                                    <p:anim calcmode="lin" valueType="num">
                                      <p:cBhvr>
                                        <p:cTn id="17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4" grpId="0" animBg="1"/>
      <p:bldP spid="16" grpId="0" animBg="1"/>
      <p:bldP spid="20" grpId="0"/>
      <p:bldP spid="21" grpId="0"/>
      <p:bldP spid="23" grpId="0"/>
      <p:bldP spid="25" grpId="0"/>
      <p:bldP spid="28" grpId="0" animBg="1"/>
      <p:bldP spid="30" grpId="0" animBg="1"/>
      <p:bldP spid="31" grpId="0" animBg="1"/>
      <p:bldP spid="32" grpId="0" animBg="1"/>
      <p:bldP spid="33" grpId="0" animBg="1"/>
      <p:bldP spid="34" grpId="0" animBg="1"/>
      <p:bldP spid="35" grpId="0" animBg="1"/>
      <p:bldP spid="36" grpId="0" animBg="1"/>
      <p:bldP spid="38" grpId="0"/>
      <p:bldP spid="39" grpId="0"/>
      <p:bldP spid="40" grpId="0"/>
      <p:bldP spid="41" grpId="0"/>
      <p:bldP spid="4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035176" y="1093187"/>
            <a:ext cx="7073649"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COMPOSTO DE MARKETING</a:t>
            </a:r>
            <a:endParaRPr lang="pt-BR" sz="4000" dirty="0">
              <a:solidFill>
                <a:schemeClr val="accent6">
                  <a:lumMod val="50000"/>
                </a:schemeClr>
              </a:solidFill>
            </a:endParaRPr>
          </a:p>
        </p:txBody>
      </p:sp>
      <p:sp>
        <p:nvSpPr>
          <p:cNvPr id="2" name="CaixaDeTexto 1"/>
          <p:cNvSpPr txBox="1"/>
          <p:nvPr/>
        </p:nvSpPr>
        <p:spPr>
          <a:xfrm>
            <a:off x="344983" y="2141066"/>
            <a:ext cx="1683474" cy="677108"/>
          </a:xfrm>
          <a:prstGeom prst="rect">
            <a:avLst/>
          </a:prstGeom>
          <a:noFill/>
        </p:spPr>
        <p:txBody>
          <a:bodyPr wrap="none" rtlCol="0">
            <a:spAutoFit/>
          </a:bodyPr>
          <a:lstStyle/>
          <a:p>
            <a:pPr marL="285750" indent="-285750">
              <a:buFont typeface="Wingdings" panose="05000000000000000000" pitchFamily="2" charset="2"/>
              <a:buChar char="q"/>
            </a:pPr>
            <a:r>
              <a:rPr lang="pt-BR" sz="2000" b="1" dirty="0" smtClean="0"/>
              <a:t>BRINDES:</a:t>
            </a:r>
            <a:endParaRPr lang="pt-BR" sz="2000" b="1" dirty="0"/>
          </a:p>
          <a:p>
            <a:endParaRPr lang="pt-BR" dirty="0"/>
          </a:p>
        </p:txBody>
      </p:sp>
      <p:pic>
        <p:nvPicPr>
          <p:cNvPr id="6" name="Imagem 5"/>
          <p:cNvPicPr/>
          <p:nvPr/>
        </p:nvPicPr>
        <p:blipFill>
          <a:blip r:embed="rId4">
            <a:extLst>
              <a:ext uri="{BEBA8EAE-BF5A-486C-A8C5-ECC9F3942E4B}">
                <a14:imgProps xmlns:a14="http://schemas.microsoft.com/office/drawing/2010/main">
                  <a14:imgLayer r:embed="rId5">
                    <a14:imgEffect>
                      <a14:backgroundRemoval t="10000" b="90000" l="612" r="98471"/>
                    </a14:imgEffect>
                  </a14:imgLayer>
                </a14:imgProps>
              </a:ext>
              <a:ext uri="{28A0092B-C50C-407E-A947-70E740481C1C}">
                <a14:useLocalDpi xmlns:a14="http://schemas.microsoft.com/office/drawing/2010/main" val="0"/>
              </a:ext>
            </a:extLst>
          </a:blip>
          <a:stretch>
            <a:fillRect/>
          </a:stretch>
        </p:blipFill>
        <p:spPr>
          <a:xfrm>
            <a:off x="3779912" y="3645024"/>
            <a:ext cx="2003425" cy="2362200"/>
          </a:xfrm>
          <a:prstGeom prst="rect">
            <a:avLst/>
          </a:prstGeom>
          <a:ln>
            <a:noFill/>
          </a:ln>
          <a:effectLst>
            <a:outerShdw blurRad="50800" dist="63500" dir="2700000" algn="tl" rotWithShape="0">
              <a:prstClr val="black">
                <a:alpha val="40000"/>
              </a:prstClr>
            </a:outerShdw>
          </a:effectLst>
        </p:spPr>
      </p:pic>
      <p:pic>
        <p:nvPicPr>
          <p:cNvPr id="3" name="Imagem 2"/>
          <p:cNvPicPr>
            <a:picLocks noChangeAspect="1"/>
          </p:cNvPicPr>
          <p:nvPr/>
        </p:nvPicPr>
        <p:blipFill rotWithShape="1">
          <a:blip r:embed="rId6" cstate="print">
            <a:extLst>
              <a:ext uri="{28A0092B-C50C-407E-A947-70E740481C1C}">
                <a14:useLocalDpi xmlns:a14="http://schemas.microsoft.com/office/drawing/2010/main" val="0"/>
              </a:ext>
            </a:extLst>
          </a:blip>
          <a:srcRect l="28508" t="25000" r="19244" b="9305"/>
          <a:stretch/>
        </p:blipFill>
        <p:spPr>
          <a:xfrm>
            <a:off x="6516216" y="2374400"/>
            <a:ext cx="1670462" cy="2801874"/>
          </a:xfrm>
          <a:prstGeom prst="rect">
            <a:avLst/>
          </a:prstGeom>
        </p:spPr>
      </p:pic>
      <p:pic>
        <p:nvPicPr>
          <p:cNvPr id="8" name="Imagem 7"/>
          <p:cNvPicPr/>
          <p:nvPr/>
        </p:nvPicPr>
        <p:blipFill>
          <a:blip r:embed="rId7">
            <a:extLst>
              <a:ext uri="{BEBA8EAE-BF5A-486C-A8C5-ECC9F3942E4B}">
                <a14:imgProps xmlns:a14="http://schemas.microsoft.com/office/drawing/2010/main">
                  <a14:imgLayer r:embed="rId8">
                    <a14:imgEffect>
                      <a14:backgroundRemoval t="9559" b="94485" l="2924" r="96784"/>
                    </a14:imgEffect>
                  </a14:imgLayer>
                </a14:imgProps>
              </a:ext>
              <a:ext uri="{28A0092B-C50C-407E-A947-70E740481C1C}">
                <a14:useLocalDpi xmlns:a14="http://schemas.microsoft.com/office/drawing/2010/main" val="0"/>
              </a:ext>
            </a:extLst>
          </a:blip>
          <a:srcRect/>
          <a:stretch>
            <a:fillRect/>
          </a:stretch>
        </p:blipFill>
        <p:spPr bwMode="auto">
          <a:xfrm>
            <a:off x="467544" y="2479620"/>
            <a:ext cx="3257550" cy="2591435"/>
          </a:xfrm>
          <a:prstGeom prst="rect">
            <a:avLst/>
          </a:prstGeom>
          <a:noFill/>
          <a:ln>
            <a:noFill/>
          </a:ln>
          <a:effectLst>
            <a:outerShdw blurRad="50800" dist="63500" dir="2700000" algn="tl" rotWithShape="0">
              <a:prstClr val="black">
                <a:alpha val="40000"/>
              </a:prstClr>
            </a:outerShdw>
          </a:effectLst>
        </p:spPr>
      </p:pic>
      <p:sp>
        <p:nvSpPr>
          <p:cNvPr id="9" name="CaixaDeTexto 8"/>
          <p:cNvSpPr txBox="1"/>
          <p:nvPr/>
        </p:nvSpPr>
        <p:spPr>
          <a:xfrm>
            <a:off x="1035176" y="5088511"/>
            <a:ext cx="1475084" cy="369332"/>
          </a:xfrm>
          <a:prstGeom prst="rect">
            <a:avLst/>
          </a:prstGeom>
          <a:noFill/>
        </p:spPr>
        <p:txBody>
          <a:bodyPr wrap="none" rtlCol="0">
            <a:spAutoFit/>
          </a:bodyPr>
          <a:lstStyle/>
          <a:p>
            <a:pPr algn="ctr"/>
            <a:r>
              <a:rPr lang="pt-BR" dirty="0" smtClean="0">
                <a:effectLst>
                  <a:outerShdw blurRad="50800" dist="38100" dir="2700000" algn="tl" rotWithShape="0">
                    <a:prstClr val="black">
                      <a:alpha val="40000"/>
                    </a:prstClr>
                  </a:outerShdw>
                </a:effectLst>
              </a:rPr>
              <a:t>Mini boliche</a:t>
            </a:r>
            <a:endParaRPr lang="pt-BR" dirty="0">
              <a:effectLst>
                <a:outerShdw blurRad="50800" dist="38100" dir="2700000" algn="tl" rotWithShape="0">
                  <a:prstClr val="black">
                    <a:alpha val="40000"/>
                  </a:prstClr>
                </a:outerShdw>
              </a:effectLst>
            </a:endParaRPr>
          </a:p>
        </p:txBody>
      </p:sp>
      <p:sp>
        <p:nvSpPr>
          <p:cNvPr id="11" name="CaixaDeTexto 10"/>
          <p:cNvSpPr txBox="1"/>
          <p:nvPr/>
        </p:nvSpPr>
        <p:spPr>
          <a:xfrm>
            <a:off x="3642314" y="5767397"/>
            <a:ext cx="1821269" cy="369332"/>
          </a:xfrm>
          <a:prstGeom prst="rect">
            <a:avLst/>
          </a:prstGeom>
          <a:noFill/>
        </p:spPr>
        <p:txBody>
          <a:bodyPr wrap="none" rtlCol="0">
            <a:spAutoFit/>
          </a:bodyPr>
          <a:lstStyle/>
          <a:p>
            <a:pPr algn="ctr"/>
            <a:r>
              <a:rPr lang="pt-BR" dirty="0" smtClean="0">
                <a:effectLst>
                  <a:outerShdw blurRad="50800" dist="38100" dir="2700000" algn="tl" rotWithShape="0">
                    <a:prstClr val="black">
                      <a:alpha val="40000"/>
                    </a:prstClr>
                  </a:outerShdw>
                </a:effectLst>
              </a:rPr>
              <a:t>Caneca temática</a:t>
            </a:r>
            <a:endParaRPr lang="pt-BR" dirty="0">
              <a:effectLst>
                <a:outerShdw blurRad="50800" dist="38100" dir="2700000" algn="tl" rotWithShape="0">
                  <a:prstClr val="black">
                    <a:alpha val="40000"/>
                  </a:prstClr>
                </a:outerShdw>
              </a:effectLst>
            </a:endParaRPr>
          </a:p>
        </p:txBody>
      </p:sp>
      <p:sp>
        <p:nvSpPr>
          <p:cNvPr id="12" name="CaixaDeTexto 11"/>
          <p:cNvSpPr txBox="1"/>
          <p:nvPr/>
        </p:nvSpPr>
        <p:spPr>
          <a:xfrm>
            <a:off x="6124701" y="5176274"/>
            <a:ext cx="2453492" cy="369332"/>
          </a:xfrm>
          <a:prstGeom prst="rect">
            <a:avLst/>
          </a:prstGeom>
          <a:noFill/>
        </p:spPr>
        <p:txBody>
          <a:bodyPr wrap="none" rtlCol="0">
            <a:spAutoFit/>
          </a:bodyPr>
          <a:lstStyle/>
          <a:p>
            <a:r>
              <a:rPr lang="pt-BR" dirty="0" smtClean="0">
                <a:effectLst>
                  <a:outerShdw blurRad="50800" dist="38100" dir="2700000" algn="tl" rotWithShape="0">
                    <a:prstClr val="black">
                      <a:alpha val="40000"/>
                    </a:prstClr>
                  </a:outerShdw>
                </a:effectLst>
              </a:rPr>
              <a:t>Capinha personalizada</a:t>
            </a:r>
            <a:endParaRPr lang="pt-BR" dirty="0">
              <a:effectLst>
                <a:outerShdw blurRad="50800" dist="38100" dir="2700000" algn="tl" rotWithShape="0">
                  <a:prstClr val="black">
                    <a:alpha val="40000"/>
                  </a:prstClr>
                </a:outerShdw>
              </a:effectLst>
            </a:endParaRPr>
          </a:p>
        </p:txBody>
      </p:sp>
      <p:pic>
        <p:nvPicPr>
          <p:cNvPr id="10" name="Imagem 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177946" y="4515885"/>
            <a:ext cx="750007" cy="704963"/>
          </a:xfrm>
          <a:prstGeom prst="rect">
            <a:avLst/>
          </a:prstGeom>
        </p:spPr>
      </p:pic>
    </p:spTree>
    <p:extLst>
      <p:ext uri="{BB962C8B-B14F-4D97-AF65-F5344CB8AC3E}">
        <p14:creationId xmlns:p14="http://schemas.microsoft.com/office/powerpoint/2010/main" val="1629818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033882" y="1093187"/>
            <a:ext cx="7076237"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CAMPANHA DE MARKETING</a:t>
            </a:r>
            <a:endParaRPr lang="pt-BR" sz="4000" dirty="0">
              <a:solidFill>
                <a:schemeClr val="accent6">
                  <a:lumMod val="50000"/>
                </a:schemeClr>
              </a:solidFill>
            </a:endParaRPr>
          </a:p>
        </p:txBody>
      </p:sp>
      <p:pic>
        <p:nvPicPr>
          <p:cNvPr id="5" name="Imagem 4"/>
          <p:cNvPicPr>
            <a:picLocks noChangeAspect="1"/>
          </p:cNvPicPr>
          <p:nvPr/>
        </p:nvPicPr>
        <p:blipFill>
          <a:blip r:embed="rId4"/>
          <a:stretch>
            <a:fillRect/>
          </a:stretch>
        </p:blipFill>
        <p:spPr>
          <a:xfrm>
            <a:off x="341582" y="1700808"/>
            <a:ext cx="7768537" cy="432546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736344037"/>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230155" y="1093187"/>
            <a:ext cx="2683690"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PESQUISA</a:t>
            </a:r>
            <a:endParaRPr lang="pt-BR" sz="4000" dirty="0">
              <a:solidFill>
                <a:schemeClr val="accent6">
                  <a:lumMod val="50000"/>
                </a:schemeClr>
              </a:solidFill>
            </a:endParaRPr>
          </a:p>
        </p:txBody>
      </p:sp>
      <p:sp>
        <p:nvSpPr>
          <p:cNvPr id="3" name="CaixaDeTexto 2"/>
          <p:cNvSpPr txBox="1"/>
          <p:nvPr/>
        </p:nvSpPr>
        <p:spPr>
          <a:xfrm>
            <a:off x="162336" y="1750981"/>
            <a:ext cx="2831288" cy="400110"/>
          </a:xfrm>
          <a:prstGeom prst="rect">
            <a:avLst/>
          </a:prstGeom>
          <a:noFill/>
        </p:spPr>
        <p:txBody>
          <a:bodyPr wrap="none" rtlCol="0">
            <a:spAutoFit/>
          </a:bodyPr>
          <a:lstStyle/>
          <a:p>
            <a:pPr marL="285750" indent="-285750">
              <a:buFont typeface="Wingdings" pitchFamily="2" charset="2"/>
              <a:buChar char="q"/>
            </a:pPr>
            <a:r>
              <a:rPr lang="pt-BR" sz="2000" b="1" dirty="0" smtClean="0"/>
              <a:t>Análise de mercado</a:t>
            </a:r>
            <a:endParaRPr lang="pt-BR" sz="2000" b="1" dirty="0"/>
          </a:p>
        </p:txBody>
      </p:sp>
      <p:sp>
        <p:nvSpPr>
          <p:cNvPr id="5" name="CaixaDeTexto 4"/>
          <p:cNvSpPr txBox="1"/>
          <p:nvPr/>
        </p:nvSpPr>
        <p:spPr>
          <a:xfrm>
            <a:off x="179513" y="2193592"/>
            <a:ext cx="8784975" cy="1477328"/>
          </a:xfrm>
          <a:prstGeom prst="rect">
            <a:avLst/>
          </a:prstGeom>
          <a:noFill/>
        </p:spPr>
        <p:txBody>
          <a:bodyPr wrap="square" rtlCol="0">
            <a:spAutoFit/>
          </a:bodyPr>
          <a:lstStyle/>
          <a:p>
            <a:pPr marL="285750" indent="-285750">
              <a:buFont typeface="Courier New" pitchFamily="49" charset="0"/>
              <a:buChar char="o"/>
            </a:pPr>
            <a:r>
              <a:rPr lang="pt-BR" dirty="0"/>
              <a:t>A indústria do entretenimento é o terceiro maior mercado do mundo. Nela se concentram diversos nichos – cinema, teatro, televisão, internet, games, esporte, música – dedicados à satisfação social, momentos de lazer, diversão e bem </a:t>
            </a:r>
            <a:r>
              <a:rPr lang="pt-BR" dirty="0" smtClean="0"/>
              <a:t>estar;</a:t>
            </a:r>
          </a:p>
          <a:p>
            <a:endParaRPr lang="pt-BR" dirty="0" smtClean="0"/>
          </a:p>
          <a:p>
            <a:endParaRPr lang="pt-BR" dirty="0"/>
          </a:p>
        </p:txBody>
      </p:sp>
      <p:pic>
        <p:nvPicPr>
          <p:cNvPr id="5122" name="Picture 2"/>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50" b="96500" l="9077" r="90615"/>
                    </a14:imgEffect>
                  </a14:imgLayer>
                </a14:imgProps>
              </a:ext>
              <a:ext uri="{28A0092B-C50C-407E-A947-70E740481C1C}">
                <a14:useLocalDpi xmlns:a14="http://schemas.microsoft.com/office/drawing/2010/main" val="0"/>
              </a:ext>
            </a:extLst>
          </a:blip>
          <a:srcRect/>
          <a:stretch>
            <a:fillRect/>
          </a:stretch>
        </p:blipFill>
        <p:spPr bwMode="auto">
          <a:xfrm>
            <a:off x="5724128" y="4437112"/>
            <a:ext cx="3095625"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205" b="98494" l="212" r="99153"/>
                    </a14:imgEffect>
                  </a14:imgLayer>
                </a14:imgProps>
              </a:ext>
              <a:ext uri="{28A0092B-C50C-407E-A947-70E740481C1C}">
                <a14:useLocalDpi xmlns:a14="http://schemas.microsoft.com/office/drawing/2010/main" val="0"/>
              </a:ext>
            </a:extLst>
          </a:blip>
          <a:srcRect/>
          <a:stretch>
            <a:fillRect/>
          </a:stretch>
        </p:blipFill>
        <p:spPr bwMode="auto">
          <a:xfrm>
            <a:off x="539552" y="4437112"/>
            <a:ext cx="3144416" cy="221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421" b="98505" l="1330" r="98670"/>
                    </a14:imgEffect>
                  </a14:imgLayer>
                </a14:imgProps>
              </a:ext>
              <a:ext uri="{28A0092B-C50C-407E-A947-70E740481C1C}">
                <a14:useLocalDpi xmlns:a14="http://schemas.microsoft.com/office/drawing/2010/main" val="0"/>
              </a:ext>
            </a:extLst>
          </a:blip>
          <a:srcRect/>
          <a:stretch>
            <a:fillRect/>
          </a:stretch>
        </p:blipFill>
        <p:spPr bwMode="auto">
          <a:xfrm>
            <a:off x="4095464" y="4437112"/>
            <a:ext cx="1818381" cy="2157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129633" y="3176853"/>
            <a:ext cx="8386962" cy="1754326"/>
          </a:xfrm>
          <a:prstGeom prst="rect">
            <a:avLst/>
          </a:prstGeom>
          <a:noFill/>
        </p:spPr>
        <p:txBody>
          <a:bodyPr wrap="square" rtlCol="0">
            <a:spAutoFit/>
          </a:bodyPr>
          <a:lstStyle/>
          <a:p>
            <a:pPr marL="285750" indent="-285750">
              <a:buFont typeface="Courier New" pitchFamily="49" charset="0"/>
              <a:buChar char="o"/>
            </a:pPr>
            <a:r>
              <a:rPr lang="pt-BR" dirty="0"/>
              <a:t>O setor de entretenimento é acostumado a gerar resultados positivos. Segundo dados do </a:t>
            </a:r>
            <a:r>
              <a:rPr lang="pt-BR" dirty="0" err="1"/>
              <a:t>PwC</a:t>
            </a:r>
            <a:r>
              <a:rPr lang="pt-BR" dirty="0"/>
              <a:t>, em 2014 o setor movimentou US$ 42 bilhões e carrega para os próximos cinco anos uma expectativa de 10,2% de crescimento. A estimativa é que em 2019 esta indústria alcance um faturamento de aproximadamente US$ 69 </a:t>
            </a:r>
            <a:r>
              <a:rPr lang="pt-BR" dirty="0" smtClean="0"/>
              <a:t>bilhões</a:t>
            </a:r>
            <a:r>
              <a:rPr lang="pt-BR" dirty="0"/>
              <a:t>;</a:t>
            </a:r>
          </a:p>
          <a:p>
            <a:endParaRPr lang="pt-BR" dirty="0"/>
          </a:p>
        </p:txBody>
      </p:sp>
    </p:spTree>
    <p:extLst>
      <p:ext uri="{BB962C8B-B14F-4D97-AF65-F5344CB8AC3E}">
        <p14:creationId xmlns:p14="http://schemas.microsoft.com/office/powerpoint/2010/main" val="20724475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5125"/>
                                        </p:tgtEl>
                                        <p:attrNameLst>
                                          <p:attrName>style.visibility</p:attrName>
                                        </p:attrNameLst>
                                      </p:cBhvr>
                                      <p:to>
                                        <p:strVal val="visible"/>
                                      </p:to>
                                    </p:set>
                                    <p:anim calcmode="lin" valueType="num">
                                      <p:cBhvr>
                                        <p:cTn id="17" dur="1000" fill="hold"/>
                                        <p:tgtEl>
                                          <p:spTgt spid="5125"/>
                                        </p:tgtEl>
                                        <p:attrNameLst>
                                          <p:attrName>ppt_w</p:attrName>
                                        </p:attrNameLst>
                                      </p:cBhvr>
                                      <p:tavLst>
                                        <p:tav tm="0">
                                          <p:val>
                                            <p:fltVal val="0"/>
                                          </p:val>
                                        </p:tav>
                                        <p:tav tm="100000">
                                          <p:val>
                                            <p:strVal val="#ppt_w"/>
                                          </p:val>
                                        </p:tav>
                                      </p:tavLst>
                                    </p:anim>
                                    <p:anim calcmode="lin" valueType="num">
                                      <p:cBhvr>
                                        <p:cTn id="18" dur="1000" fill="hold"/>
                                        <p:tgtEl>
                                          <p:spTgt spid="5125"/>
                                        </p:tgtEl>
                                        <p:attrNameLst>
                                          <p:attrName>ppt_h</p:attrName>
                                        </p:attrNameLst>
                                      </p:cBhvr>
                                      <p:tavLst>
                                        <p:tav tm="0">
                                          <p:val>
                                            <p:fltVal val="0"/>
                                          </p:val>
                                        </p:tav>
                                        <p:tav tm="100000">
                                          <p:val>
                                            <p:strVal val="#ppt_h"/>
                                          </p:val>
                                        </p:tav>
                                      </p:tavLst>
                                    </p:anim>
                                    <p:anim calcmode="lin" valueType="num">
                                      <p:cBhvr>
                                        <p:cTn id="19" dur="1000" fill="hold"/>
                                        <p:tgtEl>
                                          <p:spTgt spid="5125"/>
                                        </p:tgtEl>
                                        <p:attrNameLst>
                                          <p:attrName>style.rotation</p:attrName>
                                        </p:attrNameLst>
                                      </p:cBhvr>
                                      <p:tavLst>
                                        <p:tav tm="0">
                                          <p:val>
                                            <p:fltVal val="90"/>
                                          </p:val>
                                        </p:tav>
                                        <p:tav tm="100000">
                                          <p:val>
                                            <p:fltVal val="0"/>
                                          </p:val>
                                        </p:tav>
                                      </p:tavLst>
                                    </p:anim>
                                    <p:animEffect transition="in" filter="fade">
                                      <p:cBhvr>
                                        <p:cTn id="20" dur="1000"/>
                                        <p:tgtEl>
                                          <p:spTgt spid="5125"/>
                                        </p:tgtEl>
                                      </p:cBhvr>
                                    </p:animEffect>
                                  </p:childTnLst>
                                </p:cTn>
                              </p:par>
                            </p:childTnLst>
                          </p:cTn>
                        </p:par>
                        <p:par>
                          <p:cTn id="21" fill="hold">
                            <p:stCondLst>
                              <p:cond delay="1500"/>
                            </p:stCondLst>
                            <p:childTnLst>
                              <p:par>
                                <p:cTn id="22" presetID="31" presetClass="entr" presetSubtype="0" fill="hold" nodeType="afterEffect">
                                  <p:stCondLst>
                                    <p:cond delay="0"/>
                                  </p:stCondLst>
                                  <p:childTnLst>
                                    <p:set>
                                      <p:cBhvr>
                                        <p:cTn id="23" dur="1" fill="hold">
                                          <p:stCondLst>
                                            <p:cond delay="0"/>
                                          </p:stCondLst>
                                        </p:cTn>
                                        <p:tgtEl>
                                          <p:spTgt spid="5122"/>
                                        </p:tgtEl>
                                        <p:attrNameLst>
                                          <p:attrName>style.visibility</p:attrName>
                                        </p:attrNameLst>
                                      </p:cBhvr>
                                      <p:to>
                                        <p:strVal val="visible"/>
                                      </p:to>
                                    </p:set>
                                    <p:anim calcmode="lin" valueType="num">
                                      <p:cBhvr>
                                        <p:cTn id="24" dur="1000" fill="hold"/>
                                        <p:tgtEl>
                                          <p:spTgt spid="5122"/>
                                        </p:tgtEl>
                                        <p:attrNameLst>
                                          <p:attrName>ppt_w</p:attrName>
                                        </p:attrNameLst>
                                      </p:cBhvr>
                                      <p:tavLst>
                                        <p:tav tm="0">
                                          <p:val>
                                            <p:fltVal val="0"/>
                                          </p:val>
                                        </p:tav>
                                        <p:tav tm="100000">
                                          <p:val>
                                            <p:strVal val="#ppt_w"/>
                                          </p:val>
                                        </p:tav>
                                      </p:tavLst>
                                    </p:anim>
                                    <p:anim calcmode="lin" valueType="num">
                                      <p:cBhvr>
                                        <p:cTn id="25" dur="1000" fill="hold"/>
                                        <p:tgtEl>
                                          <p:spTgt spid="5122"/>
                                        </p:tgtEl>
                                        <p:attrNameLst>
                                          <p:attrName>ppt_h</p:attrName>
                                        </p:attrNameLst>
                                      </p:cBhvr>
                                      <p:tavLst>
                                        <p:tav tm="0">
                                          <p:val>
                                            <p:fltVal val="0"/>
                                          </p:val>
                                        </p:tav>
                                        <p:tav tm="100000">
                                          <p:val>
                                            <p:strVal val="#ppt_h"/>
                                          </p:val>
                                        </p:tav>
                                      </p:tavLst>
                                    </p:anim>
                                    <p:anim calcmode="lin" valueType="num">
                                      <p:cBhvr>
                                        <p:cTn id="26" dur="1000" fill="hold"/>
                                        <p:tgtEl>
                                          <p:spTgt spid="5122"/>
                                        </p:tgtEl>
                                        <p:attrNameLst>
                                          <p:attrName>style.rotation</p:attrName>
                                        </p:attrNameLst>
                                      </p:cBhvr>
                                      <p:tavLst>
                                        <p:tav tm="0">
                                          <p:val>
                                            <p:fltVal val="90"/>
                                          </p:val>
                                        </p:tav>
                                        <p:tav tm="100000">
                                          <p:val>
                                            <p:fltVal val="0"/>
                                          </p:val>
                                        </p:tav>
                                      </p:tavLst>
                                    </p:anim>
                                    <p:animEffect transition="in" filter="fade">
                                      <p:cBhvr>
                                        <p:cTn id="27"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033882" y="1093187"/>
            <a:ext cx="7076237"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CAMPANHA DE MARKETING</a:t>
            </a:r>
            <a:endParaRPr lang="pt-BR" sz="4000" dirty="0">
              <a:solidFill>
                <a:schemeClr val="accent6">
                  <a:lumMod val="50000"/>
                </a:schemeClr>
              </a:solidFill>
            </a:endParaRPr>
          </a:p>
        </p:txBody>
      </p:sp>
      <p:sp>
        <p:nvSpPr>
          <p:cNvPr id="2" name="CaixaDeTexto 1"/>
          <p:cNvSpPr txBox="1"/>
          <p:nvPr/>
        </p:nvSpPr>
        <p:spPr>
          <a:xfrm>
            <a:off x="202596" y="2132856"/>
            <a:ext cx="1834285" cy="400110"/>
          </a:xfrm>
          <a:prstGeom prst="rect">
            <a:avLst/>
          </a:prstGeom>
          <a:noFill/>
        </p:spPr>
        <p:txBody>
          <a:bodyPr wrap="none" rtlCol="0">
            <a:spAutoFit/>
          </a:bodyPr>
          <a:lstStyle/>
          <a:p>
            <a:pPr marL="285750" indent="-285750">
              <a:buFont typeface="Wingdings" panose="05000000000000000000" pitchFamily="2" charset="2"/>
              <a:buChar char="q"/>
            </a:pPr>
            <a:r>
              <a:rPr lang="pt-BR" sz="2000" b="1" dirty="0" smtClean="0"/>
              <a:t>CONCEITO</a:t>
            </a:r>
            <a:endParaRPr lang="pt-BR" sz="2000" b="1" dirty="0"/>
          </a:p>
        </p:txBody>
      </p:sp>
      <p:sp>
        <p:nvSpPr>
          <p:cNvPr id="3" name="CaixaDeTexto 2"/>
          <p:cNvSpPr txBox="1"/>
          <p:nvPr/>
        </p:nvSpPr>
        <p:spPr>
          <a:xfrm>
            <a:off x="520798" y="2524452"/>
            <a:ext cx="8299674" cy="1200329"/>
          </a:xfrm>
          <a:prstGeom prst="rect">
            <a:avLst/>
          </a:prstGeom>
          <a:noFill/>
        </p:spPr>
        <p:txBody>
          <a:bodyPr wrap="square" rtlCol="0">
            <a:spAutoFit/>
          </a:bodyPr>
          <a:lstStyle/>
          <a:p>
            <a:r>
              <a:rPr lang="pt-BR" dirty="0" smtClean="0"/>
              <a:t>- A campanha Ula Maika propõe um desafio para grandes competidores: mostre sua força, ultrapasse obstáculos, prove quem é o mais bruto, o melhor, mais determinado e vença !</a:t>
            </a:r>
          </a:p>
          <a:p>
            <a:endParaRPr lang="pt-BR" dirty="0" smtClean="0"/>
          </a:p>
        </p:txBody>
      </p:sp>
      <p:sp>
        <p:nvSpPr>
          <p:cNvPr id="7" name="CaixaDeTexto 6"/>
          <p:cNvSpPr txBox="1"/>
          <p:nvPr/>
        </p:nvSpPr>
        <p:spPr>
          <a:xfrm>
            <a:off x="202596" y="2133249"/>
            <a:ext cx="1734706" cy="677108"/>
          </a:xfrm>
          <a:prstGeom prst="rect">
            <a:avLst/>
          </a:prstGeom>
          <a:noFill/>
        </p:spPr>
        <p:txBody>
          <a:bodyPr wrap="none" rtlCol="0">
            <a:spAutoFit/>
          </a:bodyPr>
          <a:lstStyle/>
          <a:p>
            <a:pPr marL="285750" indent="-285750">
              <a:buFont typeface="Wingdings" panose="05000000000000000000" pitchFamily="2" charset="2"/>
              <a:buChar char="q"/>
            </a:pPr>
            <a:r>
              <a:rPr lang="pt-BR" sz="2000" b="1" dirty="0" smtClean="0"/>
              <a:t>OBJETIVO</a:t>
            </a:r>
          </a:p>
          <a:p>
            <a:endParaRPr lang="pt-BR" dirty="0"/>
          </a:p>
        </p:txBody>
      </p:sp>
      <p:sp>
        <p:nvSpPr>
          <p:cNvPr id="6" name="CaixaDeTexto 5"/>
          <p:cNvSpPr txBox="1"/>
          <p:nvPr/>
        </p:nvSpPr>
        <p:spPr>
          <a:xfrm>
            <a:off x="520798" y="2496764"/>
            <a:ext cx="8299673" cy="646331"/>
          </a:xfrm>
          <a:prstGeom prst="rect">
            <a:avLst/>
          </a:prstGeom>
          <a:noFill/>
        </p:spPr>
        <p:txBody>
          <a:bodyPr wrap="square" rtlCol="0">
            <a:spAutoFit/>
          </a:bodyPr>
          <a:lstStyle/>
          <a:p>
            <a:r>
              <a:rPr lang="pt-BR" dirty="0" smtClean="0"/>
              <a:t>- Deste modo o objetivo da campanha é convidar o público a jogar, a competir, mostrando que o bruto se destaca como o melhor .</a:t>
            </a:r>
          </a:p>
        </p:txBody>
      </p:sp>
      <p:pic>
        <p:nvPicPr>
          <p:cNvPr id="5" name="Picture 2" descr="Resultado de imagem para competiç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6709" y="3429000"/>
            <a:ext cx="3110581" cy="3110581"/>
          </a:xfrm>
          <a:prstGeom prst="roundRect">
            <a:avLst>
              <a:gd name="adj" fmla="val 8594"/>
            </a:avLst>
          </a:prstGeom>
          <a:solidFill>
            <a:srgbClr val="FFFFFF">
              <a:shade val="85000"/>
            </a:srgbClr>
          </a:solidFill>
          <a:ln>
            <a:noFill/>
          </a:ln>
          <a:effectLst/>
          <a:extLst/>
        </p:spPr>
      </p:pic>
    </p:spTree>
    <p:extLst>
      <p:ext uri="{BB962C8B-B14F-4D97-AF65-F5344CB8AC3E}">
        <p14:creationId xmlns:p14="http://schemas.microsoft.com/office/powerpoint/2010/main" val="800046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grpId="1" nodeType="clickEffect">
                                  <p:stCondLst>
                                    <p:cond delay="0"/>
                                  </p:stCondLst>
                                  <p:childTnLst>
                                    <p:anim calcmode="lin" valueType="num">
                                      <p:cBhvr additive="base">
                                        <p:cTn id="16" dur="500"/>
                                        <p:tgtEl>
                                          <p:spTgt spid="2"/>
                                        </p:tgtEl>
                                        <p:attrNameLst>
                                          <p:attrName>ppt_x</p:attrName>
                                        </p:attrNameLst>
                                      </p:cBhvr>
                                      <p:tavLst>
                                        <p:tav tm="0">
                                          <p:val>
                                            <p:strVal val="ppt_x"/>
                                          </p:val>
                                        </p:tav>
                                        <p:tav tm="100000">
                                          <p:val>
                                            <p:strVal val="ppt_x"/>
                                          </p:val>
                                        </p:tav>
                                      </p:tavLst>
                                    </p:anim>
                                    <p:anim calcmode="lin" valueType="num">
                                      <p:cBhvr additive="base">
                                        <p:cTn id="17" dur="500"/>
                                        <p:tgtEl>
                                          <p:spTgt spid="2"/>
                                        </p:tgtEl>
                                        <p:attrNameLst>
                                          <p:attrName>ppt_y</p:attrName>
                                        </p:attrNameLst>
                                      </p:cBhvr>
                                      <p:tavLst>
                                        <p:tav tm="0">
                                          <p:val>
                                            <p:strVal val="ppt_y"/>
                                          </p:val>
                                        </p:tav>
                                        <p:tav tm="100000">
                                          <p:val>
                                            <p:strVal val="1+ppt_h/2"/>
                                          </p:val>
                                        </p:tav>
                                      </p:tavLst>
                                    </p:anim>
                                    <p:set>
                                      <p:cBhvr>
                                        <p:cTn id="18" dur="1" fill="hold">
                                          <p:stCondLst>
                                            <p:cond delay="499"/>
                                          </p:stCondLst>
                                        </p:cTn>
                                        <p:tgtEl>
                                          <p:spTgt spid="2"/>
                                        </p:tgtEl>
                                        <p:attrNameLst>
                                          <p:attrName>style.visibility</p:attrName>
                                        </p:attrNameLst>
                                      </p:cBhvr>
                                      <p:to>
                                        <p:strVal val="hidden"/>
                                      </p:to>
                                    </p:set>
                                  </p:childTnLst>
                                </p:cTn>
                              </p:par>
                              <p:par>
                                <p:cTn id="19" presetID="2" presetClass="exit" presetSubtype="4" fill="hold" grpId="1" nodeType="with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7" grpId="0"/>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843615" y="1093187"/>
            <a:ext cx="7456781"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ESTRATÉGIAS DE MARKETING</a:t>
            </a:r>
            <a:endParaRPr lang="pt-BR" sz="4000" dirty="0">
              <a:solidFill>
                <a:schemeClr val="accent6">
                  <a:lumMod val="50000"/>
                </a:schemeClr>
              </a:solidFill>
            </a:endParaRPr>
          </a:p>
        </p:txBody>
      </p:sp>
      <p:sp>
        <p:nvSpPr>
          <p:cNvPr id="5" name="CaixaDeTexto 4"/>
          <p:cNvSpPr txBox="1"/>
          <p:nvPr/>
        </p:nvSpPr>
        <p:spPr>
          <a:xfrm>
            <a:off x="467544" y="2276872"/>
            <a:ext cx="8136904" cy="3970318"/>
          </a:xfrm>
          <a:prstGeom prst="rect">
            <a:avLst/>
          </a:prstGeom>
          <a:noFill/>
        </p:spPr>
        <p:txBody>
          <a:bodyPr wrap="square" rtlCol="0">
            <a:spAutoFit/>
          </a:bodyPr>
          <a:lstStyle/>
          <a:p>
            <a:pPr marL="342900" indent="-342900">
              <a:buFont typeface="Wingdings" pitchFamily="2" charset="2"/>
              <a:buChar char="q"/>
            </a:pPr>
            <a:r>
              <a:rPr lang="pt-BR" dirty="0">
                <a:effectLst>
                  <a:outerShdw blurRad="50800" dist="38100" algn="l" rotWithShape="0">
                    <a:prstClr val="black">
                      <a:alpha val="40000"/>
                    </a:prstClr>
                  </a:outerShdw>
                </a:effectLst>
              </a:rPr>
              <a:t>Estratégia de </a:t>
            </a:r>
            <a:r>
              <a:rPr lang="pt-BR" dirty="0" smtClean="0">
                <a:effectLst>
                  <a:outerShdw blurRad="50800" dist="38100" algn="l" rotWithShape="0">
                    <a:prstClr val="black">
                      <a:alpha val="40000"/>
                    </a:prstClr>
                  </a:outerShdw>
                </a:effectLst>
              </a:rPr>
              <a:t>marketing</a:t>
            </a:r>
          </a:p>
          <a:p>
            <a:r>
              <a:rPr lang="pt-BR" dirty="0" smtClean="0">
                <a:effectLst>
                  <a:outerShdw blurRad="50800" dist="38100" algn="l" rotWithShape="0">
                    <a:prstClr val="black">
                      <a:alpha val="40000"/>
                    </a:prstClr>
                  </a:outerShdw>
                </a:effectLst>
              </a:rPr>
              <a:t>-veículos </a:t>
            </a:r>
            <a:r>
              <a:rPr lang="pt-BR" dirty="0">
                <a:effectLst>
                  <a:outerShdw blurRad="50800" dist="38100" algn="l" rotWithShape="0">
                    <a:prstClr val="black">
                      <a:alpha val="40000"/>
                    </a:prstClr>
                  </a:outerShdw>
                </a:effectLst>
              </a:rPr>
              <a:t>de comunicação</a:t>
            </a:r>
            <a:br>
              <a:rPr lang="pt-BR" dirty="0">
                <a:effectLst>
                  <a:outerShdw blurRad="50800" dist="38100" algn="l" rotWithShape="0">
                    <a:prstClr val="black">
                      <a:alpha val="40000"/>
                    </a:prstClr>
                  </a:outerShdw>
                </a:effectLst>
              </a:rPr>
            </a:br>
            <a:r>
              <a:rPr lang="pt-BR" dirty="0">
                <a:effectLst>
                  <a:outerShdw blurRad="50800" dist="38100" algn="l" rotWithShape="0">
                    <a:prstClr val="black">
                      <a:alpha val="40000"/>
                    </a:prstClr>
                  </a:outerShdw>
                </a:effectLst>
              </a:rPr>
              <a:t>-outdoor</a:t>
            </a:r>
            <a:br>
              <a:rPr lang="pt-BR" dirty="0">
                <a:effectLst>
                  <a:outerShdw blurRad="50800" dist="38100" algn="l" rotWithShape="0">
                    <a:prstClr val="black">
                      <a:alpha val="40000"/>
                    </a:prstClr>
                  </a:outerShdw>
                </a:effectLst>
              </a:rPr>
            </a:br>
            <a:r>
              <a:rPr lang="pt-BR" dirty="0">
                <a:effectLst>
                  <a:outerShdw blurRad="50800" dist="38100" algn="l" rotWithShape="0">
                    <a:prstClr val="black">
                      <a:alpha val="40000"/>
                    </a:prstClr>
                  </a:outerShdw>
                </a:effectLst>
              </a:rPr>
              <a:t>-</a:t>
            </a:r>
            <a:r>
              <a:rPr lang="pt-BR" dirty="0" err="1">
                <a:effectLst>
                  <a:outerShdw blurRad="50800" dist="38100" algn="l" rotWithShape="0">
                    <a:prstClr val="black">
                      <a:alpha val="40000"/>
                    </a:prstClr>
                  </a:outerShdw>
                </a:effectLst>
              </a:rPr>
              <a:t>busdoor</a:t>
            </a:r>
            <a:r>
              <a:rPr lang="pt-BR" dirty="0">
                <a:effectLst>
                  <a:outerShdw blurRad="50800" dist="38100" algn="l" rotWithShape="0">
                    <a:prstClr val="black">
                      <a:alpha val="40000"/>
                    </a:prstClr>
                  </a:outerShdw>
                </a:effectLst>
              </a:rPr>
              <a:t/>
            </a:r>
            <a:br>
              <a:rPr lang="pt-BR" dirty="0">
                <a:effectLst>
                  <a:outerShdw blurRad="50800" dist="38100" algn="l" rotWithShape="0">
                    <a:prstClr val="black">
                      <a:alpha val="40000"/>
                    </a:prstClr>
                  </a:outerShdw>
                </a:effectLst>
              </a:rPr>
            </a:br>
            <a:r>
              <a:rPr lang="pt-BR" dirty="0">
                <a:effectLst>
                  <a:outerShdw blurRad="50800" dist="38100" algn="l" rotWithShape="0">
                    <a:prstClr val="black">
                      <a:alpha val="40000"/>
                    </a:prstClr>
                  </a:outerShdw>
                </a:effectLst>
              </a:rPr>
              <a:t>-panfletos </a:t>
            </a:r>
            <a:br>
              <a:rPr lang="pt-BR" dirty="0">
                <a:effectLst>
                  <a:outerShdw blurRad="50800" dist="38100" algn="l" rotWithShape="0">
                    <a:prstClr val="black">
                      <a:alpha val="40000"/>
                    </a:prstClr>
                  </a:outerShdw>
                </a:effectLst>
              </a:rPr>
            </a:br>
            <a:r>
              <a:rPr lang="pt-BR" dirty="0">
                <a:effectLst>
                  <a:outerShdw blurRad="50800" dist="38100" algn="l" rotWithShape="0">
                    <a:prstClr val="black">
                      <a:alpha val="40000"/>
                    </a:prstClr>
                  </a:outerShdw>
                </a:effectLst>
              </a:rPr>
              <a:t>-rádio</a:t>
            </a:r>
            <a:br>
              <a:rPr lang="pt-BR" dirty="0">
                <a:effectLst>
                  <a:outerShdw blurRad="50800" dist="38100" algn="l" rotWithShape="0">
                    <a:prstClr val="black">
                      <a:alpha val="40000"/>
                    </a:prstClr>
                  </a:outerShdw>
                </a:effectLst>
              </a:rPr>
            </a:br>
            <a:r>
              <a:rPr lang="pt-BR" dirty="0">
                <a:effectLst>
                  <a:outerShdw blurRad="50800" dist="38100" algn="l" rotWithShape="0">
                    <a:prstClr val="black">
                      <a:alpha val="40000"/>
                    </a:prstClr>
                  </a:outerShdw>
                </a:effectLst>
              </a:rPr>
              <a:t>-cinema </a:t>
            </a:r>
            <a:endParaRPr lang="pt-BR" dirty="0" smtClean="0">
              <a:effectLst>
                <a:outerShdw blurRad="50800" dist="38100" algn="l" rotWithShape="0">
                  <a:prstClr val="black">
                    <a:alpha val="40000"/>
                  </a:prstClr>
                </a:outerShdw>
              </a:effectLst>
            </a:endParaRPr>
          </a:p>
          <a:p>
            <a:endParaRPr lang="pt-BR" dirty="0">
              <a:effectLst>
                <a:outerShdw blurRad="50800" dist="38100" algn="l" rotWithShape="0">
                  <a:prstClr val="black">
                    <a:alpha val="40000"/>
                  </a:prstClr>
                </a:outerShdw>
              </a:effectLst>
            </a:endParaRPr>
          </a:p>
          <a:p>
            <a:pPr marL="285750" indent="-285750">
              <a:buFont typeface="Wingdings" pitchFamily="2" charset="2"/>
              <a:buChar char="q"/>
            </a:pPr>
            <a:r>
              <a:rPr lang="pt-BR" dirty="0" smtClean="0">
                <a:effectLst>
                  <a:outerShdw blurRad="50800" dist="38100" algn="l" rotWithShape="0">
                    <a:prstClr val="black">
                      <a:alpha val="40000"/>
                    </a:prstClr>
                  </a:outerShdw>
                </a:effectLst>
              </a:rPr>
              <a:t>Marketing digital</a:t>
            </a:r>
          </a:p>
          <a:p>
            <a:r>
              <a:rPr lang="pt-BR" dirty="0" smtClean="0">
                <a:effectLst>
                  <a:outerShdw blurRad="50800" dist="38100" algn="l" rotWithShape="0">
                    <a:prstClr val="black">
                      <a:alpha val="40000"/>
                    </a:prstClr>
                  </a:outerShdw>
                </a:effectLst>
              </a:rPr>
              <a:t>-site www.ulamaika.com.br</a:t>
            </a:r>
          </a:p>
          <a:p>
            <a:pPr marL="285750" indent="-285750">
              <a:buFont typeface="Wingdings" pitchFamily="2" charset="2"/>
              <a:buChar char="q"/>
            </a:pPr>
            <a:endParaRPr lang="pt-BR" dirty="0" smtClean="0">
              <a:effectLst>
                <a:outerShdw blurRad="50800" dist="38100" algn="l" rotWithShape="0">
                  <a:prstClr val="black">
                    <a:alpha val="40000"/>
                  </a:prstClr>
                </a:outerShdw>
              </a:effectLst>
            </a:endParaRPr>
          </a:p>
          <a:p>
            <a:pPr marL="285750" indent="-285750">
              <a:buFont typeface="Wingdings" pitchFamily="2" charset="2"/>
              <a:buChar char="q"/>
            </a:pPr>
            <a:r>
              <a:rPr lang="pt-BR" dirty="0" smtClean="0">
                <a:effectLst>
                  <a:outerShdw blurRad="50800" dist="38100" algn="l" rotWithShape="0">
                    <a:prstClr val="black">
                      <a:alpha val="40000"/>
                    </a:prstClr>
                  </a:outerShdw>
                </a:effectLst>
              </a:rPr>
              <a:t>Marketing direto</a:t>
            </a:r>
          </a:p>
          <a:p>
            <a:r>
              <a:rPr lang="pt-BR" dirty="0" smtClean="0">
                <a:effectLst>
                  <a:outerShdw blurRad="50800" dist="38100" algn="l" rotWithShape="0">
                    <a:prstClr val="black">
                      <a:alpha val="40000"/>
                    </a:prstClr>
                  </a:outerShdw>
                </a:effectLst>
              </a:rPr>
              <a:t>-promoção </a:t>
            </a:r>
            <a:r>
              <a:rPr lang="pt-BR" dirty="0">
                <a:effectLst>
                  <a:outerShdw blurRad="50800" dist="38100" algn="l" rotWithShape="0">
                    <a:prstClr val="black">
                      <a:alpha val="40000"/>
                    </a:prstClr>
                  </a:outerShdw>
                </a:effectLst>
              </a:rPr>
              <a:t>e descontos</a:t>
            </a:r>
            <a:br>
              <a:rPr lang="pt-BR" dirty="0">
                <a:effectLst>
                  <a:outerShdw blurRad="50800" dist="38100" algn="l" rotWithShape="0">
                    <a:prstClr val="black">
                      <a:alpha val="40000"/>
                    </a:prstClr>
                  </a:outerShdw>
                </a:effectLst>
              </a:rPr>
            </a:br>
            <a:r>
              <a:rPr lang="pt-BR" dirty="0">
                <a:effectLst>
                  <a:outerShdw blurRad="50800" dist="38100" algn="l" rotWithShape="0">
                    <a:prstClr val="black">
                      <a:alpha val="40000"/>
                    </a:prstClr>
                  </a:outerShdw>
                </a:effectLst>
              </a:rPr>
              <a:t>-torneio</a:t>
            </a:r>
          </a:p>
        </p:txBody>
      </p:sp>
      <p:pic>
        <p:nvPicPr>
          <p:cNvPr id="3" name="Image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35995" y="3143814"/>
            <a:ext cx="3921073" cy="2236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453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1033882" y="1093187"/>
            <a:ext cx="7076237"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CAMPANHA DE MARKETING</a:t>
            </a:r>
            <a:endParaRPr lang="pt-BR" sz="4000" dirty="0">
              <a:solidFill>
                <a:schemeClr val="accent6">
                  <a:lumMod val="50000"/>
                </a:schemeClr>
              </a:solidFill>
            </a:endParaRPr>
          </a:p>
        </p:txBody>
      </p:sp>
      <p:sp>
        <p:nvSpPr>
          <p:cNvPr id="2" name="CaixaDeTexto 1"/>
          <p:cNvSpPr txBox="1"/>
          <p:nvPr/>
        </p:nvSpPr>
        <p:spPr>
          <a:xfrm>
            <a:off x="323528" y="2048864"/>
            <a:ext cx="3690947" cy="400110"/>
          </a:xfrm>
          <a:prstGeom prst="rect">
            <a:avLst/>
          </a:prstGeom>
          <a:noFill/>
        </p:spPr>
        <p:txBody>
          <a:bodyPr wrap="none" rtlCol="0">
            <a:spAutoFit/>
          </a:bodyPr>
          <a:lstStyle/>
          <a:p>
            <a:pPr marL="285750" indent="-285750">
              <a:buFont typeface="Wingdings" panose="05000000000000000000" pitchFamily="2" charset="2"/>
              <a:buChar char="q"/>
            </a:pPr>
            <a:r>
              <a:rPr lang="pt-BR" sz="2000" b="1" dirty="0" smtClean="0"/>
              <a:t>Promoção de inauguração:</a:t>
            </a:r>
            <a:endParaRPr lang="pt-BR" sz="2000" b="1" dirty="0"/>
          </a:p>
        </p:txBody>
      </p:sp>
      <p:sp>
        <p:nvSpPr>
          <p:cNvPr id="3" name="CaixaDeTexto 2"/>
          <p:cNvSpPr txBox="1"/>
          <p:nvPr/>
        </p:nvSpPr>
        <p:spPr>
          <a:xfrm>
            <a:off x="503548" y="2852936"/>
            <a:ext cx="8136904" cy="3139321"/>
          </a:xfrm>
          <a:prstGeom prst="rect">
            <a:avLst/>
          </a:prstGeom>
          <a:noFill/>
        </p:spPr>
        <p:txBody>
          <a:bodyPr wrap="square" rtlCol="0">
            <a:spAutoFit/>
          </a:bodyPr>
          <a:lstStyle/>
          <a:p>
            <a:pPr algn="just"/>
            <a:r>
              <a:rPr lang="pt-BR" dirty="0" smtClean="0">
                <a:effectLst>
                  <a:outerShdw blurRad="50800" dist="38100" algn="l" rotWithShape="0">
                    <a:prstClr val="black">
                      <a:alpha val="40000"/>
                    </a:prstClr>
                  </a:outerShdw>
                </a:effectLst>
              </a:rPr>
              <a:t>Panfletagem nos semáforos em diversos pontos da cidade. Os colaboradores de panfletagem estarão vestidos com roupas temáticas para chamar a atenção do público.</a:t>
            </a:r>
          </a:p>
          <a:p>
            <a:pPr marL="285750" indent="-285750" algn="just">
              <a:buFont typeface="Arial" pitchFamily="34" charset="0"/>
              <a:buChar char="•"/>
            </a:pPr>
            <a:endParaRPr lang="pt-BR" dirty="0">
              <a:effectLst>
                <a:outerShdw blurRad="50800" dist="38100" algn="l" rotWithShape="0">
                  <a:prstClr val="black">
                    <a:alpha val="40000"/>
                  </a:prstClr>
                </a:outerShdw>
              </a:effectLst>
            </a:endParaRPr>
          </a:p>
          <a:p>
            <a:pPr marL="285750" indent="-285750" algn="just">
              <a:buFont typeface="Arial" pitchFamily="34" charset="0"/>
              <a:buChar char="•"/>
            </a:pPr>
            <a:r>
              <a:rPr lang="pt-BR" dirty="0" smtClean="0">
                <a:effectLst>
                  <a:outerShdw blurRad="50800" dist="38100" algn="l" rotWithShape="0">
                    <a:prstClr val="black">
                      <a:alpha val="40000"/>
                    </a:prstClr>
                  </a:outerShdw>
                </a:effectLst>
              </a:rPr>
              <a:t>Inauguração dia 5/10/2017 a partir das 18h.</a:t>
            </a:r>
          </a:p>
          <a:p>
            <a:pPr marL="285750" indent="-285750" algn="just">
              <a:buFont typeface="Arial" pitchFamily="34" charset="0"/>
              <a:buChar char="•"/>
            </a:pPr>
            <a:endParaRPr lang="pt-BR" dirty="0" smtClean="0">
              <a:effectLst>
                <a:outerShdw blurRad="50800" dist="38100" algn="l" rotWithShape="0">
                  <a:prstClr val="black">
                    <a:alpha val="40000"/>
                  </a:prstClr>
                </a:outerShdw>
              </a:effectLst>
            </a:endParaRPr>
          </a:p>
          <a:p>
            <a:pPr marL="285750" indent="-285750" algn="just">
              <a:buFont typeface="Arial" pitchFamily="34" charset="0"/>
              <a:buChar char="•"/>
            </a:pPr>
            <a:r>
              <a:rPr lang="pt-BR" dirty="0" smtClean="0">
                <a:effectLst>
                  <a:outerShdw blurRad="50800" dist="38100" algn="l" rotWithShape="0">
                    <a:prstClr val="black">
                      <a:alpha val="40000"/>
                    </a:prstClr>
                  </a:outerShdw>
                </a:effectLst>
              </a:rPr>
              <a:t>Semana de inauguração de 5/10 á 12/10</a:t>
            </a:r>
          </a:p>
          <a:p>
            <a:pPr marL="285750" indent="-285750" algn="just">
              <a:buFont typeface="Arial" pitchFamily="34" charset="0"/>
              <a:buChar char="•"/>
            </a:pPr>
            <a:endParaRPr lang="pt-BR" dirty="0" smtClean="0">
              <a:effectLst>
                <a:outerShdw blurRad="50800" dist="38100" algn="l" rotWithShape="0">
                  <a:prstClr val="black">
                    <a:alpha val="40000"/>
                  </a:prstClr>
                </a:outerShdw>
              </a:effectLst>
            </a:endParaRPr>
          </a:p>
          <a:p>
            <a:pPr marL="285750" indent="-285750" algn="just">
              <a:buFont typeface="Arial" pitchFamily="34" charset="0"/>
              <a:buChar char="•"/>
            </a:pPr>
            <a:r>
              <a:rPr lang="pt-BR" dirty="0" smtClean="0">
                <a:effectLst>
                  <a:outerShdw blurRad="50800" dist="38100" algn="l" rotWithShape="0">
                    <a:prstClr val="black">
                      <a:alpha val="40000"/>
                    </a:prstClr>
                  </a:outerShdw>
                </a:effectLst>
              </a:rPr>
              <a:t>Chopp em dobro</a:t>
            </a:r>
          </a:p>
          <a:p>
            <a:pPr marL="285750" indent="-285750" algn="just">
              <a:buFont typeface="Arial" pitchFamily="34" charset="0"/>
              <a:buChar char="•"/>
            </a:pPr>
            <a:endParaRPr lang="pt-BR" dirty="0" smtClean="0">
              <a:effectLst>
                <a:outerShdw blurRad="50800" dist="38100" algn="l" rotWithShape="0">
                  <a:prstClr val="black">
                    <a:alpha val="40000"/>
                  </a:prstClr>
                </a:outerShdw>
              </a:effectLst>
            </a:endParaRPr>
          </a:p>
          <a:p>
            <a:pPr marL="285750" indent="-285750" algn="just">
              <a:buFont typeface="Arial" pitchFamily="34" charset="0"/>
              <a:buChar char="•"/>
            </a:pPr>
            <a:r>
              <a:rPr lang="pt-BR" dirty="0" smtClean="0">
                <a:effectLst>
                  <a:outerShdw blurRad="50800" dist="38100" algn="l" rotWithShape="0">
                    <a:prstClr val="black">
                      <a:alpha val="40000"/>
                    </a:prstClr>
                  </a:outerShdw>
                </a:effectLst>
              </a:rPr>
              <a:t>Agende sua pista pelo site, a cada 1h ganhe 20min.</a:t>
            </a:r>
            <a:endParaRPr lang="pt-BR" dirty="0">
              <a:effectLst>
                <a:outerShdw blurRad="50800" dist="38100" algn="l" rotWithShape="0">
                  <a:prstClr val="black">
                    <a:alpha val="40000"/>
                  </a:prstClr>
                </a:outerShdw>
              </a:effectLst>
            </a:endParaRPr>
          </a:p>
        </p:txBody>
      </p:sp>
    </p:spTree>
    <p:extLst>
      <p:ext uri="{BB962C8B-B14F-4D97-AF65-F5344CB8AC3E}">
        <p14:creationId xmlns:p14="http://schemas.microsoft.com/office/powerpoint/2010/main" val="2132286172"/>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486" y="-9578"/>
            <a:ext cx="9126513" cy="9706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Image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34" y="2060848"/>
            <a:ext cx="8780953" cy="3838096"/>
          </a:xfrm>
          <a:prstGeom prst="roundRect">
            <a:avLst>
              <a:gd name="adj" fmla="val 8594"/>
            </a:avLst>
          </a:prstGeom>
          <a:solidFill>
            <a:srgbClr val="FFFFFF">
              <a:shade val="85000"/>
            </a:srgbClr>
          </a:solidFill>
          <a:ln>
            <a:noFill/>
          </a:ln>
          <a:effectLst>
            <a:outerShdw blurRad="50800" dist="38100" dir="5400000" sx="101000" sy="101000" algn="t" rotWithShape="0">
              <a:prstClr val="black">
                <a:alpha val="30000"/>
              </a:prstClr>
            </a:outerShdw>
          </a:effectLst>
        </p:spPr>
      </p:pic>
      <p:pic>
        <p:nvPicPr>
          <p:cNvPr id="15" name="Image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9791" y="3460129"/>
            <a:ext cx="710577" cy="667901"/>
          </a:xfrm>
          <a:prstGeom prst="rect">
            <a:avLst/>
          </a:prstGeom>
        </p:spPr>
      </p:pic>
      <p:pic>
        <p:nvPicPr>
          <p:cNvPr id="16" name="Imagem 15"/>
          <p:cNvPicPr>
            <a:picLocks noChangeAspect="1"/>
          </p:cNvPicPr>
          <p:nvPr/>
        </p:nvPicPr>
        <p:blipFill>
          <a:blip r:embed="rId6" cstate="print">
            <a:biLevel thresh="50000"/>
            <a:extLst>
              <a:ext uri="{28A0092B-C50C-407E-A947-70E740481C1C}">
                <a14:useLocalDpi xmlns:a14="http://schemas.microsoft.com/office/drawing/2010/main" val="0"/>
              </a:ext>
            </a:extLst>
          </a:blip>
          <a:stretch>
            <a:fillRect/>
          </a:stretch>
        </p:blipFill>
        <p:spPr>
          <a:xfrm>
            <a:off x="5220072" y="3291504"/>
            <a:ext cx="1302947" cy="1020642"/>
          </a:xfrm>
          <a:prstGeom prst="rect">
            <a:avLst/>
          </a:prstGeom>
        </p:spPr>
      </p:pic>
      <p:pic>
        <p:nvPicPr>
          <p:cNvPr id="17" name="Imagem 16"/>
          <p:cNvPicPr>
            <a:picLocks noChangeAspect="1"/>
          </p:cNvPicPr>
          <p:nvPr/>
        </p:nvPicPr>
        <p:blipFill>
          <a:blip r:embed="rId7" cstate="print">
            <a:biLevel thresh="50000"/>
            <a:extLst>
              <a:ext uri="{28A0092B-C50C-407E-A947-70E740481C1C}">
                <a14:useLocalDpi xmlns:a14="http://schemas.microsoft.com/office/drawing/2010/main" val="0"/>
              </a:ext>
            </a:extLst>
          </a:blip>
          <a:stretch>
            <a:fillRect/>
          </a:stretch>
        </p:blipFill>
        <p:spPr>
          <a:xfrm>
            <a:off x="5148064" y="3861048"/>
            <a:ext cx="456839" cy="456839"/>
          </a:xfrm>
          <a:prstGeom prst="rect">
            <a:avLst/>
          </a:prstGeom>
        </p:spPr>
      </p:pic>
      <p:sp>
        <p:nvSpPr>
          <p:cNvPr id="18" name="Retângulo 17"/>
          <p:cNvSpPr/>
          <p:nvPr/>
        </p:nvSpPr>
        <p:spPr>
          <a:xfrm>
            <a:off x="3290795" y="3645024"/>
            <a:ext cx="2088151" cy="230832"/>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900" b="1" i="0" u="none" strike="noStrike" kern="0" cap="none" spc="0" normalizeH="0" baseline="0" noProof="0" dirty="0" smtClean="0">
                <a:ln w="17780" cmpd="sng">
                  <a:noFill/>
                  <a:prstDash val="solid"/>
                  <a:miter lim="800000"/>
                </a:ln>
                <a:solidFill>
                  <a:sysClr val="window" lastClr="FFFFFF"/>
                </a:solidFill>
                <a:effectLst>
                  <a:outerShdw blurRad="50800" algn="tl" rotWithShape="0">
                    <a:srgbClr val="000000"/>
                  </a:outerShdw>
                </a:effectLst>
                <a:uLnTx/>
                <a:uFillTx/>
                <a:latin typeface="Arial Rounded MT Bold" pitchFamily="34" charset="0"/>
              </a:rPr>
              <a:t>Pista</a:t>
            </a:r>
            <a:r>
              <a:rPr kumimoji="0" lang="pt-BR" sz="900" b="1" i="0" u="none" strike="noStrike" kern="0" cap="none" spc="0" normalizeH="0" noProof="0" dirty="0" smtClean="0">
                <a:ln w="17780" cmpd="sng">
                  <a:noFill/>
                  <a:prstDash val="solid"/>
                  <a:miter lim="800000"/>
                </a:ln>
                <a:solidFill>
                  <a:sysClr val="window" lastClr="FFFFFF"/>
                </a:solidFill>
                <a:effectLst>
                  <a:outerShdw blurRad="50800" algn="tl" rotWithShape="0">
                    <a:srgbClr val="000000"/>
                  </a:outerShdw>
                </a:effectLst>
                <a:uLnTx/>
                <a:uFillTx/>
                <a:latin typeface="Arial Rounded MT Bold" pitchFamily="34" charset="0"/>
              </a:rPr>
              <a:t> de Boliche - Bar</a:t>
            </a:r>
            <a:r>
              <a:rPr kumimoji="0" lang="pt-BR" sz="900" b="1" i="0" u="none" strike="noStrike" kern="0" cap="none" spc="0" normalizeH="0" baseline="0" noProof="0" dirty="0" smtClean="0">
                <a:ln w="17780" cmpd="sng">
                  <a:noFill/>
                  <a:prstDash val="solid"/>
                  <a:miter lim="800000"/>
                </a:ln>
                <a:solidFill>
                  <a:sysClr val="window" lastClr="FFFFFF"/>
                </a:solidFill>
                <a:effectLst>
                  <a:outerShdw blurRad="50800" algn="tl" rotWithShape="0">
                    <a:srgbClr val="000000"/>
                  </a:outerShdw>
                </a:effectLst>
                <a:uLnTx/>
                <a:uFillTx/>
                <a:latin typeface="Arial Rounded MT Bold" pitchFamily="34" charset="0"/>
              </a:rPr>
              <a:t>  </a:t>
            </a:r>
            <a:endParaRPr kumimoji="0" lang="pt-BR" sz="900" b="1" i="0" u="none" strike="noStrike" kern="0" cap="none" spc="0" normalizeH="0" baseline="0" noProof="0" dirty="0">
              <a:ln w="17780" cmpd="sng">
                <a:noFill/>
                <a:prstDash val="solid"/>
                <a:miter lim="800000"/>
              </a:ln>
              <a:solidFill>
                <a:sysClr val="window" lastClr="FFFFFF"/>
              </a:solidFill>
              <a:effectLst>
                <a:outerShdw blurRad="50800" algn="tl" rotWithShape="0">
                  <a:srgbClr val="000000"/>
                </a:outerShdw>
              </a:effectLst>
              <a:uLnTx/>
              <a:uFillTx/>
              <a:latin typeface="Arial Rounded MT Bold" pitchFamily="34" charset="0"/>
            </a:endParaRPr>
          </a:p>
        </p:txBody>
      </p:sp>
      <p:sp>
        <p:nvSpPr>
          <p:cNvPr id="21" name="CaixaDeTexto 20"/>
          <p:cNvSpPr txBox="1"/>
          <p:nvPr/>
        </p:nvSpPr>
        <p:spPr>
          <a:xfrm flipH="1">
            <a:off x="2502818" y="4149080"/>
            <a:ext cx="3600400" cy="246221"/>
          </a:xfrm>
          <a:prstGeom prst="rect">
            <a:avLst/>
          </a:prstGeom>
          <a:noFill/>
        </p:spPr>
        <p:txBody>
          <a:bodyPr wrap="square" rtlCol="0">
            <a:spAutoFit/>
          </a:bodyPr>
          <a:lstStyle/>
          <a:p>
            <a:pPr algn="ctr"/>
            <a:r>
              <a:rPr lang="pt-BR" sz="1000" b="1" dirty="0" smtClean="0">
                <a:effectLst>
                  <a:outerShdw blurRad="50800" algn="tl">
                    <a:srgbClr val="000000"/>
                  </a:outerShdw>
                </a:effectLst>
                <a:latin typeface="Arial" panose="020B0604020202020204" pitchFamily="34" charset="0"/>
                <a:cs typeface="Arial" panose="020B0604020202020204" pitchFamily="34" charset="0"/>
              </a:rPr>
              <a:t>www.ulamaika.com.br</a:t>
            </a:r>
            <a:endParaRPr lang="pt-BR" sz="1000" b="1" dirty="0">
              <a:latin typeface="Arial" panose="020B0604020202020204" pitchFamily="34" charset="0"/>
              <a:cs typeface="Arial" panose="020B0604020202020204" pitchFamily="34" charset="0"/>
            </a:endParaRPr>
          </a:p>
        </p:txBody>
      </p:sp>
      <p:sp>
        <p:nvSpPr>
          <p:cNvPr id="24" name="CaixaDeTexto 23"/>
          <p:cNvSpPr txBox="1"/>
          <p:nvPr/>
        </p:nvSpPr>
        <p:spPr>
          <a:xfrm>
            <a:off x="3702083" y="3777100"/>
            <a:ext cx="1312055" cy="230832"/>
          </a:xfrm>
          <a:prstGeom prst="rect">
            <a:avLst/>
          </a:prstGeom>
          <a:noFill/>
        </p:spPr>
        <p:txBody>
          <a:bodyPr wrap="square" rtlCol="0">
            <a:spAutoFit/>
          </a:bodyPr>
          <a:lstStyle/>
          <a:p>
            <a:r>
              <a:rPr lang="pt-BR" sz="900" b="1" dirty="0" smtClean="0">
                <a:latin typeface="Arial" panose="020B0604020202020204" pitchFamily="34" charset="0"/>
                <a:cs typeface="Arial" panose="020B0604020202020204" pitchFamily="34" charset="0"/>
              </a:rPr>
              <a:t>Fliperama - Snooker</a:t>
            </a:r>
            <a:endParaRPr lang="pt-BR" b="1" dirty="0">
              <a:latin typeface="Arial" panose="020B0604020202020204" pitchFamily="34" charset="0"/>
              <a:cs typeface="Arial" panose="020B0604020202020204" pitchFamily="34" charset="0"/>
            </a:endParaRPr>
          </a:p>
        </p:txBody>
      </p:sp>
      <p:sp>
        <p:nvSpPr>
          <p:cNvPr id="25" name="CaixaDeTexto 24"/>
          <p:cNvSpPr txBox="1"/>
          <p:nvPr/>
        </p:nvSpPr>
        <p:spPr>
          <a:xfrm>
            <a:off x="3213159" y="613402"/>
            <a:ext cx="2717683"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BUSDOOR</a:t>
            </a:r>
            <a:endParaRPr lang="pt-BR" sz="4000" dirty="0">
              <a:solidFill>
                <a:schemeClr val="accent6">
                  <a:lumMod val="50000"/>
                </a:schemeClr>
              </a:solidFill>
            </a:endParaRPr>
          </a:p>
        </p:txBody>
      </p:sp>
      <p:sp>
        <p:nvSpPr>
          <p:cNvPr id="14" name="Retângulo 13"/>
          <p:cNvSpPr/>
          <p:nvPr/>
        </p:nvSpPr>
        <p:spPr>
          <a:xfrm>
            <a:off x="2134577" y="3005830"/>
            <a:ext cx="4574615" cy="400110"/>
          </a:xfrm>
          <a:prstGeom prst="rect">
            <a:avLst/>
          </a:prstGeom>
          <a:no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2000" kern="0" dirty="0" smtClean="0">
                <a:ln w="17780" cmpd="sng">
                  <a:solidFill>
                    <a:sysClr val="window" lastClr="FFFFFF"/>
                  </a:solidFill>
                  <a:prstDash val="solid"/>
                  <a:miter lim="800000"/>
                </a:ln>
                <a:solidFill>
                  <a:sysClr val="window" lastClr="FFFFFF"/>
                </a:solidFill>
                <a:latin typeface="Chiller" pitchFamily="82" charset="0"/>
                <a:cs typeface="FreesiaUPC" pitchFamily="34" charset="-34"/>
              </a:rPr>
              <a:t>MOSTRE SEU LADO BRUTO</a:t>
            </a:r>
            <a:endParaRPr kumimoji="0" lang="pt-BR" sz="2000" b="0" i="0" u="none" strike="noStrike" kern="0" cap="none" spc="0" normalizeH="0" baseline="0" noProof="0" dirty="0" smtClean="0">
              <a:ln w="17780" cmpd="sng">
                <a:solidFill>
                  <a:sysClr val="window" lastClr="FFFFFF"/>
                </a:solidFill>
                <a:prstDash val="solid"/>
                <a:miter lim="800000"/>
              </a:ln>
              <a:solidFill>
                <a:sysClr val="window" lastClr="FFFFFF"/>
              </a:solidFill>
              <a:effectLst/>
              <a:uLnTx/>
              <a:uFillTx/>
              <a:latin typeface="Chiller" pitchFamily="82" charset="0"/>
              <a:cs typeface="FreesiaUPC" pitchFamily="34" charset="-34"/>
            </a:endParaRPr>
          </a:p>
        </p:txBody>
      </p:sp>
      <p:sp>
        <p:nvSpPr>
          <p:cNvPr id="19" name="CaixaDeTexto 18"/>
          <p:cNvSpPr txBox="1"/>
          <p:nvPr/>
        </p:nvSpPr>
        <p:spPr>
          <a:xfrm>
            <a:off x="2490700" y="3275463"/>
            <a:ext cx="3739156" cy="369332"/>
          </a:xfrm>
          <a:prstGeom prst="rect">
            <a:avLst/>
          </a:prstGeom>
          <a:noFill/>
        </p:spPr>
        <p:txBody>
          <a:bodyPr wrap="square" rtlCol="0">
            <a:spAutoFit/>
          </a:bodyPr>
          <a:lstStyle/>
          <a:p>
            <a:pPr algn="ctr"/>
            <a:r>
              <a:rPr lang="pt-BR" b="1" dirty="0" smtClean="0">
                <a:latin typeface="Chiller" pitchFamily="82" charset="0"/>
              </a:rPr>
              <a:t>VENHA FAZER UM STRIKE</a:t>
            </a:r>
            <a:endParaRPr lang="pt-BR" b="1" dirty="0">
              <a:latin typeface="Chiller" pitchFamily="82" charset="0"/>
            </a:endParaRPr>
          </a:p>
        </p:txBody>
      </p:sp>
      <p:sp>
        <p:nvSpPr>
          <p:cNvPr id="20" name="CaixaDeTexto 19"/>
          <p:cNvSpPr txBox="1"/>
          <p:nvPr/>
        </p:nvSpPr>
        <p:spPr>
          <a:xfrm>
            <a:off x="208087" y="1519078"/>
            <a:ext cx="1630575" cy="430887"/>
          </a:xfrm>
          <a:prstGeom prst="rect">
            <a:avLst/>
          </a:prstGeom>
          <a:noFill/>
        </p:spPr>
        <p:txBody>
          <a:bodyPr wrap="none" rtlCol="0">
            <a:spAutoFit/>
          </a:bodyPr>
          <a:lstStyle/>
          <a:p>
            <a:pPr marL="285750" indent="-285750">
              <a:buFont typeface="Wingdings" pitchFamily="2" charset="2"/>
              <a:buChar char="q"/>
            </a:pPr>
            <a:r>
              <a:rPr lang="pt-BR" sz="2200" dirty="0" smtClean="0">
                <a:effectLst>
                  <a:outerShdw blurRad="50800" dist="38100" dir="2700000" algn="tl" rotWithShape="0">
                    <a:prstClr val="black">
                      <a:alpha val="40000"/>
                    </a:prstClr>
                  </a:outerShdw>
                </a:effectLst>
              </a:rPr>
              <a:t>Busdoor: </a:t>
            </a:r>
            <a:endParaRPr lang="pt-BR" sz="22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64090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4" grpId="0"/>
      <p:bldP spid="14" grpId="0"/>
      <p:bldP spid="1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132275" y="1093187"/>
            <a:ext cx="2879451"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OUTDOOR</a:t>
            </a:r>
            <a:endParaRPr lang="pt-BR" sz="4000" dirty="0">
              <a:solidFill>
                <a:schemeClr val="accent6">
                  <a:lumMod val="50000"/>
                </a:schemeClr>
              </a:solidFill>
            </a:endParaRPr>
          </a:p>
        </p:txBody>
      </p:sp>
      <p:pic>
        <p:nvPicPr>
          <p:cNvPr id="2" name="Imagem 1"/>
          <p:cNvPicPr>
            <a:picLocks noChangeAspect="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259632" y="2252775"/>
            <a:ext cx="6642288" cy="4416585"/>
          </a:xfrm>
          <a:prstGeom prst="roundRect">
            <a:avLst>
              <a:gd name="adj" fmla="val 8594"/>
            </a:avLst>
          </a:prstGeom>
          <a:solidFill>
            <a:srgbClr val="FFFFFF">
              <a:shade val="85000"/>
            </a:srgbClr>
          </a:solidFill>
          <a:ln>
            <a:noFill/>
          </a:ln>
          <a:effectLst>
            <a:outerShdw blurRad="50800" dist="38100" algn="l" rotWithShape="0">
              <a:prstClr val="black">
                <a:alpha val="28000"/>
              </a:prstClr>
            </a:outerShdw>
          </a:effectLst>
        </p:spPr>
      </p:pic>
      <p:sp>
        <p:nvSpPr>
          <p:cNvPr id="3" name="Retângulo 2"/>
          <p:cNvSpPr/>
          <p:nvPr/>
        </p:nvSpPr>
        <p:spPr>
          <a:xfrm>
            <a:off x="1988488" y="2922249"/>
            <a:ext cx="5148000" cy="1764000"/>
          </a:xfrm>
          <a:prstGeom prst="rect">
            <a:avLst/>
          </a:prstGeom>
          <a:solidFill>
            <a:schemeClr val="bg1"/>
          </a:solidFill>
          <a:ln>
            <a:noFill/>
          </a:ln>
          <a:effectLst>
            <a:innerShdw blurRad="114300">
              <a:prstClr val="black"/>
            </a:innerShdw>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4" name="Imagem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4037" y="3479263"/>
            <a:ext cx="927014" cy="871338"/>
          </a:xfrm>
          <a:prstGeom prst="rect">
            <a:avLst/>
          </a:prstGeom>
        </p:spPr>
      </p:pic>
      <p:pic>
        <p:nvPicPr>
          <p:cNvPr id="15" name="Imagem 14"/>
          <p:cNvPicPr>
            <a:picLocks noChangeAspect="1"/>
          </p:cNvPicPr>
          <p:nvPr/>
        </p:nvPicPr>
        <p:blipFill>
          <a:blip r:embed="rId7" cstate="print">
            <a:biLevel thresh="50000"/>
            <a:extLst>
              <a:ext uri="{28A0092B-C50C-407E-A947-70E740481C1C}">
                <a14:useLocalDpi xmlns:a14="http://schemas.microsoft.com/office/drawing/2010/main" val="0"/>
              </a:ext>
            </a:extLst>
          </a:blip>
          <a:stretch>
            <a:fillRect/>
          </a:stretch>
        </p:blipFill>
        <p:spPr>
          <a:xfrm>
            <a:off x="5851067" y="3191231"/>
            <a:ext cx="1538021" cy="1204783"/>
          </a:xfrm>
          <a:prstGeom prst="rect">
            <a:avLst/>
          </a:prstGeom>
        </p:spPr>
      </p:pic>
      <p:pic>
        <p:nvPicPr>
          <p:cNvPr id="16" name="Imagem 15"/>
          <p:cNvPicPr>
            <a:picLocks noChangeAspect="1"/>
          </p:cNvPicPr>
          <p:nvPr/>
        </p:nvPicPr>
        <p:blipFill>
          <a:blip r:embed="rId8" cstate="print">
            <a:biLevel thresh="50000"/>
            <a:extLst>
              <a:ext uri="{28A0092B-C50C-407E-A947-70E740481C1C}">
                <a14:useLocalDpi xmlns:a14="http://schemas.microsoft.com/office/drawing/2010/main" val="0"/>
              </a:ext>
            </a:extLst>
          </a:blip>
          <a:stretch>
            <a:fillRect/>
          </a:stretch>
        </p:blipFill>
        <p:spPr>
          <a:xfrm>
            <a:off x="5876920" y="3911311"/>
            <a:ext cx="476324" cy="476324"/>
          </a:xfrm>
          <a:prstGeom prst="rect">
            <a:avLst/>
          </a:prstGeom>
        </p:spPr>
      </p:pic>
      <p:sp>
        <p:nvSpPr>
          <p:cNvPr id="17" name="Retângulo 16"/>
          <p:cNvSpPr/>
          <p:nvPr/>
        </p:nvSpPr>
        <p:spPr>
          <a:xfrm>
            <a:off x="3500737" y="3767295"/>
            <a:ext cx="2088151" cy="276999"/>
          </a:xfrm>
          <a:prstGeom prst="rect">
            <a:avLst/>
          </a:prstGeom>
          <a:noFill/>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pt-BR" sz="1200" b="1" i="0" u="none" strike="noStrike" kern="0" cap="none" spc="0" normalizeH="0" baseline="0" noProof="0" dirty="0" smtClean="0">
                <a:ln w="17780" cmpd="sng">
                  <a:noFill/>
                  <a:prstDash val="solid"/>
                  <a:miter lim="800000"/>
                </a:ln>
                <a:solidFill>
                  <a:sysClr val="window" lastClr="FFFFFF"/>
                </a:solidFill>
                <a:effectLst>
                  <a:outerShdw blurRad="50800" algn="tl" rotWithShape="0">
                    <a:srgbClr val="000000"/>
                  </a:outerShdw>
                </a:effectLst>
                <a:uLnTx/>
                <a:uFillTx/>
                <a:latin typeface="Arial" pitchFamily="34" charset="0"/>
                <a:cs typeface="Arial" pitchFamily="34" charset="0"/>
              </a:rPr>
              <a:t>Pista</a:t>
            </a:r>
            <a:r>
              <a:rPr kumimoji="0" lang="pt-BR" sz="1200" b="1" i="0" u="none" strike="noStrike" kern="0" cap="none" spc="0" normalizeH="0" noProof="0" dirty="0" smtClean="0">
                <a:ln w="17780" cmpd="sng">
                  <a:noFill/>
                  <a:prstDash val="solid"/>
                  <a:miter lim="800000"/>
                </a:ln>
                <a:solidFill>
                  <a:sysClr val="window" lastClr="FFFFFF"/>
                </a:solidFill>
                <a:effectLst>
                  <a:outerShdw blurRad="50800" algn="tl" rotWithShape="0">
                    <a:srgbClr val="000000"/>
                  </a:outerShdw>
                </a:effectLst>
                <a:uLnTx/>
                <a:uFillTx/>
                <a:latin typeface="Arial" pitchFamily="34" charset="0"/>
                <a:cs typeface="Arial" pitchFamily="34" charset="0"/>
              </a:rPr>
              <a:t> de Boliche - Bar</a:t>
            </a:r>
            <a:r>
              <a:rPr kumimoji="0" lang="pt-BR" sz="1200" b="1" i="0" u="none" strike="noStrike" kern="0" cap="none" spc="0" normalizeH="0" baseline="0" noProof="0" dirty="0" smtClean="0">
                <a:ln w="17780" cmpd="sng">
                  <a:noFill/>
                  <a:prstDash val="solid"/>
                  <a:miter lim="800000"/>
                </a:ln>
                <a:solidFill>
                  <a:sysClr val="window" lastClr="FFFFFF"/>
                </a:solidFill>
                <a:effectLst>
                  <a:outerShdw blurRad="50800" algn="tl" rotWithShape="0">
                    <a:srgbClr val="000000"/>
                  </a:outerShdw>
                </a:effectLst>
                <a:uLnTx/>
                <a:uFillTx/>
                <a:latin typeface="Arial" pitchFamily="34" charset="0"/>
                <a:cs typeface="Arial" pitchFamily="34" charset="0"/>
              </a:rPr>
              <a:t>  </a:t>
            </a:r>
            <a:endParaRPr kumimoji="0" lang="pt-BR" sz="1200" b="1" i="0" u="none" strike="noStrike" kern="0" cap="none" spc="0" normalizeH="0" baseline="0" noProof="0" dirty="0">
              <a:ln w="17780" cmpd="sng">
                <a:noFill/>
                <a:prstDash val="solid"/>
                <a:miter lim="800000"/>
              </a:ln>
              <a:solidFill>
                <a:sysClr val="window" lastClr="FFFFFF"/>
              </a:solidFill>
              <a:effectLst>
                <a:outerShdw blurRad="50800" algn="tl" rotWithShape="0">
                  <a:srgbClr val="000000"/>
                </a:outerShdw>
              </a:effectLst>
              <a:uLnTx/>
              <a:uFillTx/>
              <a:latin typeface="Arial" pitchFamily="34" charset="0"/>
              <a:cs typeface="Arial" pitchFamily="34" charset="0"/>
            </a:endParaRPr>
          </a:p>
        </p:txBody>
      </p:sp>
      <p:sp>
        <p:nvSpPr>
          <p:cNvPr id="18" name="Retângulo 17"/>
          <p:cNvSpPr/>
          <p:nvPr/>
        </p:nvSpPr>
        <p:spPr>
          <a:xfrm>
            <a:off x="2274848" y="2975207"/>
            <a:ext cx="4574615" cy="523220"/>
          </a:xfrm>
          <a:prstGeom prst="rect">
            <a:avLst/>
          </a:prstGeom>
          <a:noFill/>
          <a:ln>
            <a:noFill/>
          </a:ln>
        </p:spPr>
        <p:txBody>
          <a:bodyPr wrap="squar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pt-BR" sz="2800" kern="0" dirty="0" smtClean="0">
                <a:ln w="17780" cmpd="sng">
                  <a:solidFill>
                    <a:sysClr val="window" lastClr="FFFFFF"/>
                  </a:solidFill>
                  <a:prstDash val="solid"/>
                  <a:miter lim="800000"/>
                </a:ln>
                <a:solidFill>
                  <a:sysClr val="window" lastClr="FFFFFF"/>
                </a:solidFill>
                <a:latin typeface="Chiller" pitchFamily="82" charset="0"/>
                <a:cs typeface="FreesiaUPC" pitchFamily="34" charset="-34"/>
              </a:rPr>
              <a:t>MOSTRE SEU LADO BRUTO</a:t>
            </a:r>
            <a:endParaRPr kumimoji="0" lang="pt-BR" sz="2800" b="0" i="0" u="none" strike="noStrike" kern="0" cap="none" spc="0" normalizeH="0" baseline="0" noProof="0" dirty="0" smtClean="0">
              <a:ln w="17780" cmpd="sng">
                <a:solidFill>
                  <a:sysClr val="window" lastClr="FFFFFF"/>
                </a:solidFill>
                <a:prstDash val="solid"/>
                <a:miter lim="800000"/>
              </a:ln>
              <a:solidFill>
                <a:sysClr val="window" lastClr="FFFFFF"/>
              </a:solidFill>
              <a:effectLst/>
              <a:uLnTx/>
              <a:uFillTx/>
              <a:latin typeface="Chiller" pitchFamily="82" charset="0"/>
              <a:cs typeface="FreesiaUPC" pitchFamily="34" charset="-34"/>
            </a:endParaRPr>
          </a:p>
        </p:txBody>
      </p:sp>
      <p:sp>
        <p:nvSpPr>
          <p:cNvPr id="19" name="CaixaDeTexto 18"/>
          <p:cNvSpPr txBox="1"/>
          <p:nvPr/>
        </p:nvSpPr>
        <p:spPr>
          <a:xfrm flipH="1">
            <a:off x="1998013" y="4424892"/>
            <a:ext cx="3960440" cy="230832"/>
          </a:xfrm>
          <a:prstGeom prst="rect">
            <a:avLst/>
          </a:prstGeom>
          <a:noFill/>
        </p:spPr>
        <p:txBody>
          <a:bodyPr wrap="square" rtlCol="0">
            <a:spAutoFit/>
          </a:bodyPr>
          <a:lstStyle/>
          <a:p>
            <a:r>
              <a:rPr lang="pt-BR" sz="900" b="1" dirty="0" smtClean="0">
                <a:effectLst>
                  <a:outerShdw blurRad="50800" algn="tl">
                    <a:srgbClr val="000000"/>
                  </a:outerShdw>
                </a:effectLst>
                <a:latin typeface="Arial" panose="020B0604020202020204" pitchFamily="34" charset="0"/>
                <a:cs typeface="Arial" panose="020B0604020202020204" pitchFamily="34" charset="0"/>
              </a:rPr>
              <a:t>Av.Trabalhador São-Carlense</a:t>
            </a:r>
            <a:r>
              <a:rPr lang="pt-BR" sz="900" b="1" dirty="0">
                <a:effectLst>
                  <a:outerShdw blurRad="50800" algn="tl">
                    <a:srgbClr val="000000"/>
                  </a:outerShdw>
                </a:effectLst>
                <a:latin typeface="Arial" panose="020B0604020202020204" pitchFamily="34" charset="0"/>
                <a:cs typeface="Arial" panose="020B0604020202020204" pitchFamily="34" charset="0"/>
              </a:rPr>
              <a:t>, 2001 - Parque Arnold </a:t>
            </a:r>
            <a:r>
              <a:rPr lang="pt-BR" sz="900" b="1" dirty="0" smtClean="0">
                <a:effectLst>
                  <a:outerShdw blurRad="50800" algn="tl">
                    <a:srgbClr val="000000"/>
                  </a:outerShdw>
                </a:effectLst>
                <a:latin typeface="Arial" panose="020B0604020202020204" pitchFamily="34" charset="0"/>
                <a:cs typeface="Arial" panose="020B0604020202020204" pitchFamily="34" charset="0"/>
              </a:rPr>
              <a:t>Schimidt</a:t>
            </a:r>
            <a:endParaRPr lang="pt-BR" sz="900" b="1" dirty="0">
              <a:latin typeface="Arial" panose="020B0604020202020204" pitchFamily="34" charset="0"/>
              <a:cs typeface="Arial" panose="020B0604020202020204" pitchFamily="34" charset="0"/>
            </a:endParaRPr>
          </a:p>
        </p:txBody>
      </p:sp>
      <p:sp>
        <p:nvSpPr>
          <p:cNvPr id="20" name="CaixaDeTexto 19"/>
          <p:cNvSpPr txBox="1"/>
          <p:nvPr/>
        </p:nvSpPr>
        <p:spPr>
          <a:xfrm>
            <a:off x="2478111" y="3346465"/>
            <a:ext cx="4264815" cy="461665"/>
          </a:xfrm>
          <a:prstGeom prst="rect">
            <a:avLst/>
          </a:prstGeom>
          <a:noFill/>
        </p:spPr>
        <p:txBody>
          <a:bodyPr wrap="square" rtlCol="0">
            <a:spAutoFit/>
          </a:bodyPr>
          <a:lstStyle/>
          <a:p>
            <a:pPr algn="ctr"/>
            <a:r>
              <a:rPr lang="pt-BR" sz="2400" b="1" dirty="0" smtClean="0">
                <a:latin typeface="Chiller" pitchFamily="82" charset="0"/>
              </a:rPr>
              <a:t>VENHA FAZER UM STRIKE</a:t>
            </a:r>
            <a:endParaRPr lang="pt-BR" sz="2400" b="1" dirty="0">
              <a:latin typeface="Chiller" pitchFamily="82" charset="0"/>
            </a:endParaRPr>
          </a:p>
        </p:txBody>
      </p:sp>
      <p:sp>
        <p:nvSpPr>
          <p:cNvPr id="21" name="CaixaDeTexto 20"/>
          <p:cNvSpPr txBox="1"/>
          <p:nvPr/>
        </p:nvSpPr>
        <p:spPr>
          <a:xfrm>
            <a:off x="3726809" y="3938738"/>
            <a:ext cx="1762587" cy="276999"/>
          </a:xfrm>
          <a:prstGeom prst="rect">
            <a:avLst/>
          </a:prstGeom>
          <a:noFill/>
        </p:spPr>
        <p:txBody>
          <a:bodyPr wrap="square" rtlCol="0">
            <a:spAutoFit/>
          </a:bodyPr>
          <a:lstStyle/>
          <a:p>
            <a:r>
              <a:rPr lang="pt-BR" sz="1200" b="1" dirty="0" smtClean="0">
                <a:latin typeface="Arial" pitchFamily="34" charset="0"/>
                <a:cs typeface="Arial" pitchFamily="34" charset="0"/>
              </a:rPr>
              <a:t>Fliperama - Snooker</a:t>
            </a:r>
            <a:endParaRPr lang="pt-BR" sz="3200" b="1" dirty="0">
              <a:latin typeface="Arial" pitchFamily="34" charset="0"/>
              <a:cs typeface="Arial" pitchFamily="34" charset="0"/>
            </a:endParaRPr>
          </a:p>
        </p:txBody>
      </p:sp>
      <p:sp>
        <p:nvSpPr>
          <p:cNvPr id="24" name="CaixaDeTexto 23"/>
          <p:cNvSpPr txBox="1"/>
          <p:nvPr/>
        </p:nvSpPr>
        <p:spPr>
          <a:xfrm flipH="1">
            <a:off x="4637926" y="4415367"/>
            <a:ext cx="3600400" cy="230832"/>
          </a:xfrm>
          <a:prstGeom prst="rect">
            <a:avLst/>
          </a:prstGeom>
          <a:noFill/>
        </p:spPr>
        <p:txBody>
          <a:bodyPr wrap="square" rtlCol="0">
            <a:spAutoFit/>
          </a:bodyPr>
          <a:lstStyle/>
          <a:p>
            <a:pPr algn="ctr"/>
            <a:r>
              <a:rPr lang="pt-BR" sz="900" b="1" dirty="0" smtClean="0">
                <a:effectLst>
                  <a:outerShdw blurRad="50800" algn="tl">
                    <a:srgbClr val="000000"/>
                  </a:outerShdw>
                </a:effectLst>
                <a:latin typeface="Arial" panose="020B0604020202020204" pitchFamily="34" charset="0"/>
                <a:cs typeface="Arial" panose="020B0604020202020204" pitchFamily="34" charset="0"/>
              </a:rPr>
              <a:t>www.ulamaika.com.br</a:t>
            </a:r>
            <a:endParaRPr lang="pt-BR" sz="900" b="1" dirty="0">
              <a:latin typeface="Arial" panose="020B0604020202020204" pitchFamily="34" charset="0"/>
              <a:cs typeface="Arial" panose="020B0604020202020204" pitchFamily="34" charset="0"/>
            </a:endParaRPr>
          </a:p>
        </p:txBody>
      </p:sp>
      <p:sp>
        <p:nvSpPr>
          <p:cNvPr id="22" name="CaixaDeTexto 21"/>
          <p:cNvSpPr txBox="1"/>
          <p:nvPr/>
        </p:nvSpPr>
        <p:spPr>
          <a:xfrm>
            <a:off x="208087" y="1845985"/>
            <a:ext cx="1671355" cy="430887"/>
          </a:xfrm>
          <a:prstGeom prst="rect">
            <a:avLst/>
          </a:prstGeom>
          <a:noFill/>
        </p:spPr>
        <p:txBody>
          <a:bodyPr wrap="none" rtlCol="0">
            <a:spAutoFit/>
          </a:bodyPr>
          <a:lstStyle/>
          <a:p>
            <a:pPr marL="285750" indent="-285750">
              <a:buFont typeface="Wingdings" pitchFamily="2" charset="2"/>
              <a:buChar char="q"/>
            </a:pPr>
            <a:r>
              <a:rPr lang="pt-BR" sz="2200" dirty="0" smtClean="0">
                <a:effectLst>
                  <a:outerShdw blurRad="50800" dist="38100" dir="2700000" algn="tl" rotWithShape="0">
                    <a:prstClr val="black">
                      <a:alpha val="40000"/>
                    </a:prstClr>
                  </a:outerShdw>
                </a:effectLst>
              </a:rPr>
              <a:t>Outdoor: </a:t>
            </a:r>
            <a:endParaRPr lang="pt-BR" sz="22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653312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8" grpId="0"/>
      <p:bldP spid="19" grpId="0"/>
      <p:bldP spid="20" grpId="0"/>
      <p:bldP spid="21" grpId="0"/>
      <p:bldP spid="2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623608" y="1093187"/>
            <a:ext cx="1896786"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RÁDIO</a:t>
            </a:r>
            <a:endParaRPr lang="pt-BR" sz="4000" dirty="0">
              <a:solidFill>
                <a:schemeClr val="accent6">
                  <a:lumMod val="50000"/>
                </a:schemeClr>
              </a:solidFill>
            </a:endParaRPr>
          </a:p>
        </p:txBody>
      </p:sp>
      <p:sp>
        <p:nvSpPr>
          <p:cNvPr id="3" name="CaixaDeTexto 2"/>
          <p:cNvSpPr txBox="1"/>
          <p:nvPr/>
        </p:nvSpPr>
        <p:spPr>
          <a:xfrm>
            <a:off x="217612" y="2500441"/>
            <a:ext cx="8650486" cy="2800767"/>
          </a:xfrm>
          <a:prstGeom prst="rect">
            <a:avLst/>
          </a:prstGeom>
          <a:noFill/>
        </p:spPr>
        <p:txBody>
          <a:bodyPr wrap="square" rtlCol="0">
            <a:spAutoFit/>
          </a:bodyPr>
          <a:lstStyle/>
          <a:p>
            <a:pPr algn="just"/>
            <a:r>
              <a:rPr lang="pt-BR" sz="2200" dirty="0" smtClean="0">
                <a:effectLst>
                  <a:outerShdw blurRad="50800" dist="38100" dir="2700000" algn="tl" rotWithShape="0">
                    <a:prstClr val="black">
                      <a:alpha val="40000"/>
                    </a:prstClr>
                  </a:outerShdw>
                </a:effectLst>
              </a:rPr>
              <a:t>E ai ta afim de saber como verdadeiro homem das cavernas se divertia ?</a:t>
            </a:r>
          </a:p>
          <a:p>
            <a:pPr algn="just"/>
            <a:r>
              <a:rPr lang="pt-BR" sz="2200" dirty="0" smtClean="0">
                <a:effectLst>
                  <a:outerShdw blurRad="50800" dist="38100" dir="2700000" algn="tl" rotWithShape="0">
                    <a:prstClr val="black">
                      <a:alpha val="40000"/>
                    </a:prstClr>
                  </a:outerShdw>
                </a:effectLst>
              </a:rPr>
              <a:t>Chega em São Carlos Ula Maika bar e boliche. Lugar moderno e totalmente temático, comidas que irão te surpreender, além daquele chopp a menos de dois graus... Fliperama... Snooker... Boliche... É pura diversão.</a:t>
            </a:r>
          </a:p>
          <a:p>
            <a:pPr algn="just"/>
            <a:r>
              <a:rPr lang="pt-BR" sz="2200" dirty="0" smtClean="0">
                <a:effectLst>
                  <a:outerShdw blurRad="50800" dist="38100" dir="2700000" algn="tl" rotWithShape="0">
                    <a:prstClr val="black">
                      <a:alpha val="40000"/>
                    </a:prstClr>
                  </a:outerShdw>
                </a:effectLst>
              </a:rPr>
              <a:t>Traga seu filho para brincar em nosso espaço kids.</a:t>
            </a:r>
          </a:p>
          <a:p>
            <a:pPr algn="just"/>
            <a:r>
              <a:rPr lang="pt-BR" sz="2200" dirty="0" smtClean="0">
                <a:effectLst>
                  <a:outerShdw blurRad="50800" dist="38100" dir="2700000" algn="tl" rotWithShape="0">
                    <a:prstClr val="black">
                      <a:alpha val="40000"/>
                    </a:prstClr>
                  </a:outerShdw>
                </a:effectLst>
              </a:rPr>
              <a:t>Mostre seu lado bruto, venha fazer um strike !</a:t>
            </a:r>
          </a:p>
          <a:p>
            <a:pPr algn="just"/>
            <a:r>
              <a:rPr lang="pt-BR" sz="2200" dirty="0" smtClean="0">
                <a:effectLst>
                  <a:outerShdw blurRad="50800" dist="38100" dir="2700000" algn="tl" rotWithShape="0">
                    <a:prstClr val="black">
                      <a:alpha val="40000"/>
                    </a:prstClr>
                  </a:outerShdw>
                </a:effectLst>
              </a:rPr>
              <a:t>Maiores informações: www.ulamaika.com.br</a:t>
            </a:r>
          </a:p>
        </p:txBody>
      </p:sp>
      <p:sp>
        <p:nvSpPr>
          <p:cNvPr id="5" name="CaixaDeTexto 4"/>
          <p:cNvSpPr txBox="1"/>
          <p:nvPr/>
        </p:nvSpPr>
        <p:spPr>
          <a:xfrm>
            <a:off x="208087" y="1949965"/>
            <a:ext cx="1305165" cy="430887"/>
          </a:xfrm>
          <a:prstGeom prst="rect">
            <a:avLst/>
          </a:prstGeom>
          <a:noFill/>
        </p:spPr>
        <p:txBody>
          <a:bodyPr wrap="none" rtlCol="0">
            <a:spAutoFit/>
          </a:bodyPr>
          <a:lstStyle/>
          <a:p>
            <a:pPr marL="285750" indent="-285750">
              <a:buFont typeface="Wingdings" pitchFamily="2" charset="2"/>
              <a:buChar char="q"/>
            </a:pPr>
            <a:r>
              <a:rPr lang="pt-BR" sz="2200" dirty="0" smtClean="0">
                <a:effectLst>
                  <a:outerShdw blurRad="50800" dist="38100" dir="2700000" algn="tl" rotWithShape="0">
                    <a:prstClr val="black">
                      <a:alpha val="40000"/>
                    </a:prstClr>
                  </a:outerShdw>
                </a:effectLst>
              </a:rPr>
              <a:t>Spoty: </a:t>
            </a:r>
            <a:endParaRPr lang="pt-BR" sz="2200" dirty="0">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57440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446872" y="1093187"/>
            <a:ext cx="2250264"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CINEMA</a:t>
            </a:r>
            <a:endParaRPr lang="pt-BR" sz="4000" dirty="0">
              <a:solidFill>
                <a:schemeClr val="accent6">
                  <a:lumMod val="50000"/>
                </a:schemeClr>
              </a:solidFill>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1876380"/>
            <a:ext cx="60769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9729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2121647" y="1093187"/>
            <a:ext cx="4900706"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AGRADECIMENTOS</a:t>
            </a:r>
            <a:endParaRPr lang="pt-BR" sz="4000" dirty="0">
              <a:solidFill>
                <a:schemeClr val="accent6">
                  <a:lumMod val="50000"/>
                </a:schemeClr>
              </a:solidFill>
            </a:endParaRPr>
          </a:p>
        </p:txBody>
      </p:sp>
      <p:sp>
        <p:nvSpPr>
          <p:cNvPr id="3" name="CaixaDeTexto 2"/>
          <p:cNvSpPr txBox="1"/>
          <p:nvPr/>
        </p:nvSpPr>
        <p:spPr>
          <a:xfrm>
            <a:off x="861492" y="1988840"/>
            <a:ext cx="7200800" cy="1131079"/>
          </a:xfrm>
          <a:prstGeom prst="rect">
            <a:avLst/>
          </a:prstGeom>
          <a:noFill/>
        </p:spPr>
        <p:txBody>
          <a:bodyPr wrap="square" rtlCol="0">
            <a:spAutoFit/>
          </a:bodyPr>
          <a:lstStyle/>
          <a:p>
            <a:pPr algn="just"/>
            <a:r>
              <a:rPr lang="pt-BR" sz="1650" dirty="0" smtClean="0">
                <a:effectLst>
                  <a:outerShdw blurRad="50800" dist="38100" algn="l" rotWithShape="0">
                    <a:prstClr val="black">
                      <a:alpha val="40000"/>
                    </a:prstClr>
                  </a:outerShdw>
                </a:effectLst>
              </a:rPr>
              <a:t>Agradeço todas as dificuldades que enfrentei, se não fosse por elas eu não teria saído do lugar. As facilidades nos impedem de caminhar. Mesmo as criticas auxiliam muito...</a:t>
            </a:r>
          </a:p>
          <a:p>
            <a:pPr algn="r"/>
            <a:r>
              <a:rPr lang="pt-BR" sz="1650" dirty="0" smtClean="0">
                <a:effectLst>
                  <a:outerShdw blurRad="50800" dist="38100" algn="l" rotWithShape="0">
                    <a:prstClr val="black">
                      <a:alpha val="40000"/>
                    </a:prstClr>
                  </a:outerShdw>
                </a:effectLst>
              </a:rPr>
              <a:t>Chico Xavier</a:t>
            </a:r>
            <a:r>
              <a:rPr lang="pt-BR" dirty="0" smtClean="0">
                <a:effectLst>
                  <a:outerShdw blurRad="50800" dist="38100" algn="l" rotWithShape="0">
                    <a:prstClr val="black">
                      <a:alpha val="40000"/>
                    </a:prstClr>
                  </a:outerShdw>
                </a:effectLst>
              </a:rPr>
              <a:t>.</a:t>
            </a:r>
            <a:endParaRPr lang="pt-BR" dirty="0">
              <a:effectLst>
                <a:outerShdw blurRad="50800" dist="38100" algn="l" rotWithShape="0">
                  <a:prstClr val="black">
                    <a:alpha val="40000"/>
                  </a:prstClr>
                </a:outerShdw>
              </a:effectLst>
            </a:endParaRPr>
          </a:p>
        </p:txBody>
      </p:sp>
      <p:sp>
        <p:nvSpPr>
          <p:cNvPr id="5" name="CaixaDeTexto 4"/>
          <p:cNvSpPr txBox="1"/>
          <p:nvPr/>
        </p:nvSpPr>
        <p:spPr>
          <a:xfrm>
            <a:off x="889112" y="3136776"/>
            <a:ext cx="7173180" cy="2123658"/>
          </a:xfrm>
          <a:prstGeom prst="rect">
            <a:avLst/>
          </a:prstGeom>
          <a:noFill/>
        </p:spPr>
        <p:txBody>
          <a:bodyPr wrap="square" rtlCol="0">
            <a:spAutoFit/>
          </a:bodyPr>
          <a:lstStyle/>
          <a:p>
            <a:pPr algn="just"/>
            <a:r>
              <a:rPr lang="pt-BR" sz="1650" dirty="0" smtClean="0">
                <a:effectLst>
                  <a:outerShdw blurRad="50800" dist="38100" algn="l" rotWithShape="0">
                    <a:prstClr val="black">
                      <a:alpha val="40000"/>
                    </a:prstClr>
                  </a:outerShdw>
                </a:effectLst>
              </a:rPr>
              <a:t>Obrigado em primeiro lugar a oportunidade e o privilégio de participar de um projeto onde desafiamos os nossos próprios limites da inteligência e da criatividade, este momento de aprendizagem já estão guardados em nossa memória e em nossos corações.</a:t>
            </a:r>
          </a:p>
          <a:p>
            <a:pPr algn="just"/>
            <a:r>
              <a:rPr lang="pt-BR" sz="1650" dirty="0" smtClean="0">
                <a:effectLst>
                  <a:outerShdw blurRad="50800" dist="38100" algn="l" rotWithShape="0">
                    <a:prstClr val="black">
                      <a:alpha val="40000"/>
                    </a:prstClr>
                  </a:outerShdw>
                </a:effectLst>
              </a:rPr>
              <a:t>Obrigado ao professor, amigo Rodrigo, por transmitir todo seu conhecimento e pela paciência em todas as horas , ate mesmo nas mais improprias.</a:t>
            </a:r>
          </a:p>
          <a:p>
            <a:pPr algn="just"/>
            <a:r>
              <a:rPr lang="pt-BR" sz="1650" dirty="0" smtClean="0">
                <a:effectLst>
                  <a:outerShdw blurRad="50800" dist="38100" algn="l" rotWithShape="0">
                    <a:prstClr val="black">
                      <a:alpha val="40000"/>
                    </a:prstClr>
                  </a:outerShdw>
                </a:effectLst>
              </a:rPr>
              <a:t>Obrigado aos nossos amigos e familiares que nos ajudaram, contribuindo com a finalização do nosso projeto.</a:t>
            </a:r>
            <a:endParaRPr lang="pt-BR" sz="1650" dirty="0">
              <a:effectLst>
                <a:outerShdw blurRad="50800" dist="38100" algn="l" rotWithShape="0">
                  <a:prstClr val="black">
                    <a:alpha val="40000"/>
                  </a:prstClr>
                </a:outerShdw>
              </a:effectLst>
            </a:endParaRPr>
          </a:p>
        </p:txBody>
      </p:sp>
      <p:sp>
        <p:nvSpPr>
          <p:cNvPr id="6" name="CaixaDeTexto 5"/>
          <p:cNvSpPr txBox="1"/>
          <p:nvPr/>
        </p:nvSpPr>
        <p:spPr>
          <a:xfrm>
            <a:off x="889112" y="5373216"/>
            <a:ext cx="7173180" cy="1107996"/>
          </a:xfrm>
          <a:prstGeom prst="rect">
            <a:avLst/>
          </a:prstGeom>
          <a:noFill/>
        </p:spPr>
        <p:txBody>
          <a:bodyPr wrap="square" rtlCol="0">
            <a:spAutoFit/>
          </a:bodyPr>
          <a:lstStyle/>
          <a:p>
            <a:r>
              <a:rPr lang="pt-BR" sz="1650" dirty="0" smtClean="0">
                <a:effectLst>
                  <a:outerShdw blurRad="50800" dist="38100" algn="l" rotWithShape="0">
                    <a:prstClr val="black">
                      <a:alpha val="40000"/>
                    </a:prstClr>
                  </a:outerShdw>
                </a:effectLst>
              </a:rPr>
              <a:t>Cheguei a seguinte conclusão:</a:t>
            </a:r>
          </a:p>
          <a:p>
            <a:endParaRPr lang="pt-BR" sz="1650" dirty="0">
              <a:effectLst>
                <a:outerShdw blurRad="50800" dist="38100" algn="l" rotWithShape="0">
                  <a:prstClr val="black">
                    <a:alpha val="40000"/>
                  </a:prstClr>
                </a:outerShdw>
              </a:effectLst>
            </a:endParaRPr>
          </a:p>
          <a:p>
            <a:r>
              <a:rPr lang="pt-BR" sz="1650" dirty="0" smtClean="0">
                <a:effectLst>
                  <a:outerShdw blurRad="50800" dist="38100" algn="l" rotWithShape="0">
                    <a:prstClr val="black">
                      <a:alpha val="40000"/>
                    </a:prstClr>
                  </a:outerShdw>
                </a:effectLst>
              </a:rPr>
              <a:t>“...Não adianta conserta o resto, conserta a gente ajuda pra caramba...”</a:t>
            </a:r>
          </a:p>
          <a:p>
            <a:pPr algn="r"/>
            <a:r>
              <a:rPr lang="pt-BR" sz="1650" dirty="0" smtClean="0">
                <a:effectLst>
                  <a:outerShdw blurRad="50800" dist="38100" algn="l" rotWithShape="0">
                    <a:prstClr val="black">
                      <a:alpha val="40000"/>
                    </a:prstClr>
                  </a:outerShdw>
                </a:effectLst>
              </a:rPr>
              <a:t>Renato Russo.</a:t>
            </a:r>
          </a:p>
        </p:txBody>
      </p:sp>
      <p:pic>
        <p:nvPicPr>
          <p:cNvPr id="8" name="Imagem 7"/>
          <p:cNvPicPr>
            <a:picLocks noChangeAspect="1"/>
          </p:cNvPicPr>
          <p:nvPr/>
        </p:nvPicPr>
        <p:blipFill>
          <a:blip r:embed="rId4" cstate="print">
            <a:biLevel thresh="75000"/>
            <a:extLst>
              <a:ext uri="{BEBA8EAE-BF5A-486C-A8C5-ECC9F3942E4B}">
                <a14:imgProps xmlns:a14="http://schemas.microsoft.com/office/drawing/2010/main">
                  <a14:imgLayer r:embed="rId5">
                    <a14:imgEffect>
                      <a14:sharpenSoften amount="25000"/>
                    </a14:imgEffect>
                    <a14:imgEffect>
                      <a14:colorTemperature colorTemp="47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21219735">
            <a:off x="7956376" y="5818956"/>
            <a:ext cx="317190" cy="634380"/>
          </a:xfrm>
          <a:prstGeom prst="rect">
            <a:avLst/>
          </a:prstGeom>
        </p:spPr>
      </p:pic>
    </p:spTree>
    <p:extLst>
      <p:ext uri="{BB962C8B-B14F-4D97-AF65-F5344CB8AC3E}">
        <p14:creationId xmlns:p14="http://schemas.microsoft.com/office/powerpoint/2010/main" val="31856878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677713" y="1093187"/>
            <a:ext cx="7788574"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REFERÊNCIAS BIBLIOGRÁFICAS</a:t>
            </a:r>
            <a:endParaRPr lang="pt-BR" sz="4000" dirty="0">
              <a:solidFill>
                <a:schemeClr val="accent6">
                  <a:lumMod val="50000"/>
                </a:schemeClr>
              </a:solidFill>
            </a:endParaRPr>
          </a:p>
        </p:txBody>
      </p:sp>
      <p:sp>
        <p:nvSpPr>
          <p:cNvPr id="2" name="CaixaDeTexto 1"/>
          <p:cNvSpPr txBox="1"/>
          <p:nvPr/>
        </p:nvSpPr>
        <p:spPr>
          <a:xfrm>
            <a:off x="467544" y="1876380"/>
            <a:ext cx="8208912" cy="5078313"/>
          </a:xfrm>
          <a:prstGeom prst="rect">
            <a:avLst/>
          </a:prstGeom>
          <a:noFill/>
        </p:spPr>
        <p:txBody>
          <a:bodyPr wrap="square" rtlCol="0">
            <a:spAutoFit/>
          </a:bodyPr>
          <a:lstStyle/>
          <a:p>
            <a:r>
              <a:rPr lang="pt-BR" u="sng" dirty="0"/>
              <a:t>http://istoe.com.br/2636_INDUSTRIA+DO+LAZER+SE+PROFISSIONALIZOU</a:t>
            </a:r>
            <a:r>
              <a:rPr lang="pt-BR" u="sng" dirty="0" smtClean="0"/>
              <a:t>/;</a:t>
            </a:r>
          </a:p>
          <a:p>
            <a:endParaRPr lang="pt-BR" u="sng" dirty="0"/>
          </a:p>
          <a:p>
            <a:r>
              <a:rPr lang="pt-BR" u="sng" dirty="0"/>
              <a:t>https://www.negociosrpc.com.br/deolhonomercado/economia/o-show-nao-pode-parar-mercado-de-entretenimento-esta-otimista</a:t>
            </a:r>
            <a:r>
              <a:rPr lang="pt-BR" u="sng" dirty="0" smtClean="0"/>
              <a:t>/;</a:t>
            </a:r>
          </a:p>
          <a:p>
            <a:endParaRPr lang="pt-BR" u="sng" dirty="0"/>
          </a:p>
          <a:p>
            <a:r>
              <a:rPr lang="pt-BR" u="sng" dirty="0"/>
              <a:t>https://www.cursoseprofissoes.com/dicas-e-custos-para-montar-um-boliche</a:t>
            </a:r>
            <a:r>
              <a:rPr lang="pt-BR" u="sng" dirty="0" smtClean="0"/>
              <a:t>/;</a:t>
            </a:r>
          </a:p>
          <a:p>
            <a:endParaRPr lang="pt-BR" u="sng" dirty="0"/>
          </a:p>
          <a:p>
            <a:r>
              <a:rPr lang="pt-BR" u="sng" dirty="0"/>
              <a:t>https://</a:t>
            </a:r>
            <a:r>
              <a:rPr lang="pt-BR" u="sng" dirty="0" smtClean="0"/>
              <a:t>www.sebrae.com.br/sites/PortalSebrae/ideias/como-montar-um-boliche,fb787a51b9105410VgnVCM1000003b74010aRCRD;</a:t>
            </a:r>
          </a:p>
          <a:p>
            <a:endParaRPr lang="pt-BR" u="sng" dirty="0"/>
          </a:p>
          <a:p>
            <a:r>
              <a:rPr lang="pt-BR" u="sng" dirty="0"/>
              <a:t>http://</a:t>
            </a:r>
            <a:r>
              <a:rPr lang="pt-BR" u="sng" dirty="0" smtClean="0"/>
              <a:t>adnews.com.br/negocios/mercado-global-de-midia-e-entretenimento-vai-movimentar-us-223-trilhoes-em-2021.html;</a:t>
            </a:r>
          </a:p>
          <a:p>
            <a:endParaRPr lang="pt-BR" u="sng" dirty="0"/>
          </a:p>
          <a:p>
            <a:r>
              <a:rPr lang="pt-BR" u="sng" dirty="0"/>
              <a:t>http://www1.folha.uol.com.br/mercado/2016/06/1781343-entretenimento-e-midia-vao-crescer-mais-no-brasil-que-no-mundo-diz-pwc.shtml</a:t>
            </a:r>
          </a:p>
          <a:p>
            <a:r>
              <a:rPr lang="pt-BR" u="sng" dirty="0"/>
              <a:t>http://</a:t>
            </a:r>
            <a:r>
              <a:rPr lang="pt-BR" u="sng" dirty="0" smtClean="0"/>
              <a:t>ri.t4f.com.br/timeforfun/web/conteudo_pt.asp?idioma=0&amp;conta=28&amp;tipo=34927.</a:t>
            </a:r>
            <a:endParaRPr lang="pt-BR" u="sng" dirty="0"/>
          </a:p>
          <a:p>
            <a:endParaRPr lang="pt-BR" dirty="0"/>
          </a:p>
        </p:txBody>
      </p:sp>
    </p:spTree>
    <p:extLst>
      <p:ext uri="{BB962C8B-B14F-4D97-AF65-F5344CB8AC3E}">
        <p14:creationId xmlns:p14="http://schemas.microsoft.com/office/powerpoint/2010/main" val="27097299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230155" y="1093187"/>
            <a:ext cx="2683690"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PESQUISA</a:t>
            </a:r>
            <a:endParaRPr lang="pt-BR" sz="4000" dirty="0">
              <a:solidFill>
                <a:schemeClr val="accent6">
                  <a:lumMod val="50000"/>
                </a:schemeClr>
              </a:solidFill>
            </a:endParaRPr>
          </a:p>
        </p:txBody>
      </p:sp>
      <p:sp>
        <p:nvSpPr>
          <p:cNvPr id="9" name="CaixaDeTexto 8"/>
          <p:cNvSpPr txBox="1"/>
          <p:nvPr/>
        </p:nvSpPr>
        <p:spPr>
          <a:xfrm>
            <a:off x="185428" y="1983611"/>
            <a:ext cx="8496944" cy="1477328"/>
          </a:xfrm>
          <a:prstGeom prst="rect">
            <a:avLst/>
          </a:prstGeom>
          <a:noFill/>
        </p:spPr>
        <p:txBody>
          <a:bodyPr wrap="square" rtlCol="0">
            <a:spAutoFit/>
          </a:bodyPr>
          <a:lstStyle/>
          <a:p>
            <a:pPr marL="285750" indent="-285750">
              <a:buFont typeface="Courier New" panose="02070309020205020404" pitchFamily="49" charset="0"/>
              <a:buChar char="o"/>
            </a:pPr>
            <a:r>
              <a:rPr lang="pt-BR" dirty="0"/>
              <a:t>Atualmente os boliches são considerados grandes centros de lazer, que além do próprio jogo, possuem mesas de bilhar, jogos eletrônicos, jogos de mesa, cybercafé, playground, salão de festas, parede de escalada, lanchonetes e restaurantes. Mais importante, é a diversidade de público em busca de divertimento, contribuindo para o aumento do faturamento e bons </a:t>
            </a:r>
            <a:r>
              <a:rPr lang="pt-BR" dirty="0" smtClean="0"/>
              <a:t>lucros;</a:t>
            </a:r>
            <a:endParaRPr lang="pt-BR"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3573016"/>
            <a:ext cx="4830452" cy="275486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962296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230155" y="1093187"/>
            <a:ext cx="2683690"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PESQUISA</a:t>
            </a:r>
            <a:endParaRPr lang="pt-BR" sz="4000" dirty="0">
              <a:solidFill>
                <a:schemeClr val="accent6">
                  <a:lumMod val="50000"/>
                </a:schemeClr>
              </a:solidFill>
            </a:endParaRPr>
          </a:p>
        </p:txBody>
      </p:sp>
      <p:sp>
        <p:nvSpPr>
          <p:cNvPr id="9" name="CaixaDeTexto 8"/>
          <p:cNvSpPr txBox="1"/>
          <p:nvPr/>
        </p:nvSpPr>
        <p:spPr>
          <a:xfrm>
            <a:off x="338336" y="1988840"/>
            <a:ext cx="8496944" cy="1477328"/>
          </a:xfrm>
          <a:prstGeom prst="rect">
            <a:avLst/>
          </a:prstGeom>
          <a:noFill/>
        </p:spPr>
        <p:txBody>
          <a:bodyPr wrap="square" rtlCol="0">
            <a:spAutoFit/>
          </a:bodyPr>
          <a:lstStyle/>
          <a:p>
            <a:pPr marL="285750" indent="-285750">
              <a:buFont typeface="Courier New" panose="02070309020205020404" pitchFamily="49" charset="0"/>
              <a:buChar char="o"/>
            </a:pPr>
            <a:r>
              <a:rPr lang="pt-BR" dirty="0"/>
              <a:t>Pode-se jogar boliche tanto como lazer, entre amigos e familiares, como esporte em importantes competições nacionais e </a:t>
            </a:r>
            <a:r>
              <a:rPr lang="pt-BR" dirty="0" smtClean="0"/>
              <a:t>internacionais</a:t>
            </a:r>
            <a:r>
              <a:rPr lang="pt-BR" dirty="0"/>
              <a:t>;</a:t>
            </a:r>
            <a:endParaRPr lang="pt-BR" dirty="0" smtClean="0"/>
          </a:p>
          <a:p>
            <a:endParaRPr lang="pt-BR" dirty="0" smtClean="0"/>
          </a:p>
          <a:p>
            <a:pPr marL="285750" indent="-285750">
              <a:buFont typeface="Courier New" panose="02070309020205020404" pitchFamily="49" charset="0"/>
              <a:buChar char="o"/>
            </a:pPr>
            <a:r>
              <a:rPr lang="pt-BR" dirty="0" smtClean="0"/>
              <a:t>É </a:t>
            </a:r>
            <a:r>
              <a:rPr lang="pt-BR" dirty="0"/>
              <a:t>um tipo de lazer que pode ser jogado durante toda a vida se a pessoa não tiver nenhum tipo de impedimento </a:t>
            </a:r>
            <a:r>
              <a:rPr lang="pt-BR" dirty="0" smtClean="0"/>
              <a:t>físico;</a:t>
            </a:r>
            <a:endParaRPr lang="pt-BR" dirty="0"/>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544" y="3775586"/>
            <a:ext cx="3954822" cy="25749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4860032" y="3769071"/>
            <a:ext cx="3975248" cy="24885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5303" b="30610"/>
          <a:stretch/>
        </p:blipFill>
        <p:spPr bwMode="auto">
          <a:xfrm>
            <a:off x="1624473" y="3601341"/>
            <a:ext cx="6137078" cy="28240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1884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074"/>
                                        </p:tgtEl>
                                        <p:attrNameLst>
                                          <p:attrName>ppt_w</p:attrName>
                                        </p:attrNameLst>
                                      </p:cBhvr>
                                      <p:tavLst>
                                        <p:tav tm="0">
                                          <p:val>
                                            <p:strVal val="ppt_w"/>
                                          </p:val>
                                        </p:tav>
                                        <p:tav tm="100000">
                                          <p:val>
                                            <p:fltVal val="0"/>
                                          </p:val>
                                        </p:tav>
                                      </p:tavLst>
                                    </p:anim>
                                    <p:anim calcmode="lin" valueType="num">
                                      <p:cBhvr>
                                        <p:cTn id="7" dur="1000"/>
                                        <p:tgtEl>
                                          <p:spTgt spid="3074"/>
                                        </p:tgtEl>
                                        <p:attrNameLst>
                                          <p:attrName>ppt_h</p:attrName>
                                        </p:attrNameLst>
                                      </p:cBhvr>
                                      <p:tavLst>
                                        <p:tav tm="0">
                                          <p:val>
                                            <p:strVal val="ppt_h"/>
                                          </p:val>
                                        </p:tav>
                                        <p:tav tm="100000">
                                          <p:val>
                                            <p:fltVal val="0"/>
                                          </p:val>
                                        </p:tav>
                                      </p:tavLst>
                                    </p:anim>
                                    <p:anim calcmode="lin" valueType="num">
                                      <p:cBhvr>
                                        <p:cTn id="8" dur="1000"/>
                                        <p:tgtEl>
                                          <p:spTgt spid="3074"/>
                                        </p:tgtEl>
                                        <p:attrNameLst>
                                          <p:attrName>style.rotation</p:attrName>
                                        </p:attrNameLst>
                                      </p:cBhvr>
                                      <p:tavLst>
                                        <p:tav tm="0">
                                          <p:val>
                                            <p:fltVal val="0"/>
                                          </p:val>
                                        </p:tav>
                                        <p:tav tm="100000">
                                          <p:val>
                                            <p:fltVal val="90"/>
                                          </p:val>
                                        </p:tav>
                                      </p:tavLst>
                                    </p:anim>
                                    <p:animEffect transition="out" filter="fade">
                                      <p:cBhvr>
                                        <p:cTn id="9" dur="1000"/>
                                        <p:tgtEl>
                                          <p:spTgt spid="3074"/>
                                        </p:tgtEl>
                                      </p:cBhvr>
                                    </p:animEffect>
                                    <p:set>
                                      <p:cBhvr>
                                        <p:cTn id="10" dur="1" fill="hold">
                                          <p:stCondLst>
                                            <p:cond delay="999"/>
                                          </p:stCondLst>
                                        </p:cTn>
                                        <p:tgtEl>
                                          <p:spTgt spid="3074"/>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3075"/>
                                        </p:tgtEl>
                                        <p:attrNameLst>
                                          <p:attrName>ppt_w</p:attrName>
                                        </p:attrNameLst>
                                      </p:cBhvr>
                                      <p:tavLst>
                                        <p:tav tm="0">
                                          <p:val>
                                            <p:strVal val="ppt_w"/>
                                          </p:val>
                                        </p:tav>
                                        <p:tav tm="100000">
                                          <p:val>
                                            <p:fltVal val="0"/>
                                          </p:val>
                                        </p:tav>
                                      </p:tavLst>
                                    </p:anim>
                                    <p:anim calcmode="lin" valueType="num">
                                      <p:cBhvr>
                                        <p:cTn id="13" dur="1000"/>
                                        <p:tgtEl>
                                          <p:spTgt spid="3075"/>
                                        </p:tgtEl>
                                        <p:attrNameLst>
                                          <p:attrName>ppt_h</p:attrName>
                                        </p:attrNameLst>
                                      </p:cBhvr>
                                      <p:tavLst>
                                        <p:tav tm="0">
                                          <p:val>
                                            <p:strVal val="ppt_h"/>
                                          </p:val>
                                        </p:tav>
                                        <p:tav tm="100000">
                                          <p:val>
                                            <p:fltVal val="0"/>
                                          </p:val>
                                        </p:tav>
                                      </p:tavLst>
                                    </p:anim>
                                    <p:anim calcmode="lin" valueType="num">
                                      <p:cBhvr>
                                        <p:cTn id="14" dur="1000"/>
                                        <p:tgtEl>
                                          <p:spTgt spid="3075"/>
                                        </p:tgtEl>
                                        <p:attrNameLst>
                                          <p:attrName>style.rotation</p:attrName>
                                        </p:attrNameLst>
                                      </p:cBhvr>
                                      <p:tavLst>
                                        <p:tav tm="0">
                                          <p:val>
                                            <p:fltVal val="0"/>
                                          </p:val>
                                        </p:tav>
                                        <p:tav tm="100000">
                                          <p:val>
                                            <p:fltVal val="90"/>
                                          </p:val>
                                        </p:tav>
                                      </p:tavLst>
                                    </p:anim>
                                    <p:animEffect transition="out" filter="fade">
                                      <p:cBhvr>
                                        <p:cTn id="15" dur="1000"/>
                                        <p:tgtEl>
                                          <p:spTgt spid="3075"/>
                                        </p:tgtEl>
                                      </p:cBhvr>
                                    </p:animEffect>
                                    <p:set>
                                      <p:cBhvr>
                                        <p:cTn id="16" dur="1" fill="hold">
                                          <p:stCondLst>
                                            <p:cond delay="999"/>
                                          </p:stCondLst>
                                        </p:cTn>
                                        <p:tgtEl>
                                          <p:spTgt spid="3075"/>
                                        </p:tgtEl>
                                        <p:attrNameLst>
                                          <p:attrName>style.visibility</p:attrName>
                                        </p:attrNameLst>
                                      </p:cBhvr>
                                      <p:to>
                                        <p:strVal val="hidden"/>
                                      </p:to>
                                    </p:se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3076"/>
                                        </p:tgtEl>
                                        <p:attrNameLst>
                                          <p:attrName>style.visibility</p:attrName>
                                        </p:attrNameLst>
                                      </p:cBhvr>
                                      <p:to>
                                        <p:strVal val="visible"/>
                                      </p:to>
                                    </p:set>
                                    <p:anim calcmode="lin" valueType="num">
                                      <p:cBhvr>
                                        <p:cTn id="20" dur="500" fill="hold"/>
                                        <p:tgtEl>
                                          <p:spTgt spid="3076"/>
                                        </p:tgtEl>
                                        <p:attrNameLst>
                                          <p:attrName>ppt_w</p:attrName>
                                        </p:attrNameLst>
                                      </p:cBhvr>
                                      <p:tavLst>
                                        <p:tav tm="0">
                                          <p:val>
                                            <p:fltVal val="0"/>
                                          </p:val>
                                        </p:tav>
                                        <p:tav tm="100000">
                                          <p:val>
                                            <p:strVal val="#ppt_w"/>
                                          </p:val>
                                        </p:tav>
                                      </p:tavLst>
                                    </p:anim>
                                    <p:anim calcmode="lin" valueType="num">
                                      <p:cBhvr>
                                        <p:cTn id="21" dur="500" fill="hold"/>
                                        <p:tgtEl>
                                          <p:spTgt spid="3076"/>
                                        </p:tgtEl>
                                        <p:attrNameLst>
                                          <p:attrName>ppt_h</p:attrName>
                                        </p:attrNameLst>
                                      </p:cBhvr>
                                      <p:tavLst>
                                        <p:tav tm="0">
                                          <p:val>
                                            <p:fltVal val="0"/>
                                          </p:val>
                                        </p:tav>
                                        <p:tav tm="100000">
                                          <p:val>
                                            <p:strVal val="#ppt_h"/>
                                          </p:val>
                                        </p:tav>
                                      </p:tavLst>
                                    </p:anim>
                                    <p:animEffect transition="in" filter="fade">
                                      <p:cBhvr>
                                        <p:cTn id="22"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230155" y="1093187"/>
            <a:ext cx="2683690"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PESQUISA</a:t>
            </a:r>
            <a:endParaRPr lang="pt-BR" sz="4000" dirty="0">
              <a:solidFill>
                <a:schemeClr val="accent6">
                  <a:lumMod val="50000"/>
                </a:schemeClr>
              </a:solidFill>
            </a:endParaRPr>
          </a:p>
        </p:txBody>
      </p:sp>
      <p:sp>
        <p:nvSpPr>
          <p:cNvPr id="2" name="CaixaDeTexto 1"/>
          <p:cNvSpPr txBox="1"/>
          <p:nvPr/>
        </p:nvSpPr>
        <p:spPr>
          <a:xfrm>
            <a:off x="276185" y="2058041"/>
            <a:ext cx="8496944" cy="1477328"/>
          </a:xfrm>
          <a:prstGeom prst="rect">
            <a:avLst/>
          </a:prstGeom>
          <a:noFill/>
        </p:spPr>
        <p:txBody>
          <a:bodyPr wrap="square" rtlCol="0">
            <a:spAutoFit/>
          </a:bodyPr>
          <a:lstStyle/>
          <a:p>
            <a:pPr marL="285750" indent="-285750">
              <a:buFont typeface="Courier New" panose="02070309020205020404" pitchFamily="49" charset="0"/>
              <a:buChar char="o"/>
            </a:pPr>
            <a:r>
              <a:rPr lang="pt-BR" dirty="0" smtClean="0"/>
              <a:t>O </a:t>
            </a:r>
            <a:r>
              <a:rPr lang="pt-BR" dirty="0"/>
              <a:t>Brasil possui quase 2 mil pistas de boliche </a:t>
            </a:r>
            <a:r>
              <a:rPr lang="pt-BR" dirty="0" smtClean="0"/>
              <a:t>em 246 centros , sendo </a:t>
            </a:r>
            <a:r>
              <a:rPr lang="pt-BR" dirty="0"/>
              <a:t>o estado de São Paulo </a:t>
            </a:r>
            <a:r>
              <a:rPr lang="pt-BR" dirty="0" smtClean="0"/>
              <a:t>líder </a:t>
            </a:r>
            <a:r>
              <a:rPr lang="pt-BR" dirty="0"/>
              <a:t>nesse quesito, como mais de </a:t>
            </a:r>
            <a:r>
              <a:rPr lang="pt-BR" dirty="0" smtClean="0"/>
              <a:t>72 centros e 760 pistas. </a:t>
            </a:r>
            <a:r>
              <a:rPr lang="pt-BR" dirty="0"/>
              <a:t>Respectivamente, o segundo e terceiro lugar fica com o Rio Grande do </a:t>
            </a:r>
            <a:r>
              <a:rPr lang="pt-BR" dirty="0" smtClean="0"/>
              <a:t>Sul com 43 centros e  186 pistas ,e </a:t>
            </a:r>
            <a:r>
              <a:rPr lang="pt-BR" dirty="0"/>
              <a:t>o Rio de </a:t>
            </a:r>
            <a:r>
              <a:rPr lang="pt-BR" dirty="0" smtClean="0"/>
              <a:t>Janeiro com  23 centros e 193 pistas.</a:t>
            </a:r>
            <a:endParaRPr lang="pt-BR" dirty="0"/>
          </a:p>
          <a:p>
            <a:endParaRPr lang="pt-BR" dirty="0"/>
          </a:p>
        </p:txBody>
      </p:sp>
      <p:pic>
        <p:nvPicPr>
          <p:cNvPr id="6" name="Imagem 5"/>
          <p:cNvPicPr>
            <a:picLocks noChangeAspect="1"/>
          </p:cNvPicPr>
          <p:nvPr/>
        </p:nvPicPr>
        <p:blipFill>
          <a:blip r:embed="rId4">
            <a:extLst>
              <a:ext uri="{BEBA8EAE-BF5A-486C-A8C5-ECC9F3942E4B}">
                <a14:imgProps xmlns:a14="http://schemas.microsoft.com/office/drawing/2010/main">
                  <a14:imgLayer r:embed="rId5">
                    <a14:imgEffect>
                      <a14:backgroundRemoval t="0" b="100000" l="2000" r="100000"/>
                    </a14:imgEffect>
                    <a14:imgEffect>
                      <a14:sharpenSoften amount="25000"/>
                    </a14:imgEffect>
                    <a14:imgEffect>
                      <a14:colorTemperature colorTemp="72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3488054" y="3717030"/>
            <a:ext cx="2280501" cy="1773723"/>
          </a:xfrm>
          <a:prstGeom prst="rect">
            <a:avLst/>
          </a:prstGeom>
          <a:noFill/>
          <a:ln>
            <a:noFill/>
          </a:ln>
          <a:effectLst>
            <a:outerShdw blurRad="50800" dist="38100" dir="2700000" algn="tl" rotWithShape="0">
              <a:prstClr val="black">
                <a:alpha val="40000"/>
              </a:prstClr>
            </a:outerShdw>
          </a:effectLst>
        </p:spPr>
      </p:pic>
      <p:sp>
        <p:nvSpPr>
          <p:cNvPr id="3" name="CaixaDeTexto 2"/>
          <p:cNvSpPr txBox="1"/>
          <p:nvPr/>
        </p:nvSpPr>
        <p:spPr>
          <a:xfrm>
            <a:off x="3926226" y="5433502"/>
            <a:ext cx="1833082" cy="646331"/>
          </a:xfrm>
          <a:prstGeom prst="rect">
            <a:avLst/>
          </a:prstGeom>
          <a:noFill/>
        </p:spPr>
        <p:txBody>
          <a:bodyPr wrap="square" rtlCol="0">
            <a:spAutoFit/>
          </a:bodyPr>
          <a:lstStyle/>
          <a:p>
            <a:pPr algn="ctr"/>
            <a:r>
              <a:rPr lang="pt-BR" b="1" dirty="0" smtClean="0"/>
              <a:t>2º Rio Grande Do Sul</a:t>
            </a:r>
            <a:endParaRPr lang="pt-BR" b="1" dirty="0"/>
          </a:p>
        </p:txBody>
      </p:sp>
      <p:pic>
        <p:nvPicPr>
          <p:cNvPr id="8" name="Imagem 7"/>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Effect>
                      <a14:sharpenSoften amount="25000"/>
                    </a14:imgEffect>
                    <a14:imgEffect>
                      <a14:colorTemperature colorTemp="88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6476788" y="3535369"/>
            <a:ext cx="1846264" cy="1656183"/>
          </a:xfrm>
          <a:prstGeom prst="rect">
            <a:avLst/>
          </a:prstGeom>
          <a:effectLst>
            <a:outerShdw blurRad="50800" dist="38100" dir="2700000" algn="tl" rotWithShape="0">
              <a:prstClr val="black">
                <a:alpha val="40000"/>
              </a:prstClr>
            </a:outerShdw>
          </a:effectLst>
        </p:spPr>
      </p:pic>
      <p:pic>
        <p:nvPicPr>
          <p:cNvPr id="11" name="Imagem 10"/>
          <p:cNvPicPr>
            <a:picLocks noChangeAspect="1"/>
          </p:cNvPicPr>
          <p:nvPr/>
        </p:nvPicPr>
        <p:blipFill rotWithShape="1">
          <a:blip r:embed="rId8">
            <a:extLst>
              <a:ext uri="{BEBA8EAE-BF5A-486C-A8C5-ECC9F3942E4B}">
                <a14:imgProps xmlns:a14="http://schemas.microsoft.com/office/drawing/2010/main">
                  <a14:imgLayer r:embed="rId9">
                    <a14:imgEffect>
                      <a14:backgroundRemoval t="0" b="100000" l="0" r="100000"/>
                    </a14:imgEffect>
                    <a14:imgEffect>
                      <a14:sharpenSoften amount="25000"/>
                    </a14:imgEffect>
                    <a14:imgEffect>
                      <a14:colorTemperature colorTemp="8800"/>
                    </a14:imgEffect>
                    <a14:imgEffect>
                      <a14:saturation sat="66000"/>
                    </a14:imgEffect>
                  </a14:imgLayer>
                </a14:imgProps>
              </a:ext>
              <a:ext uri="{28A0092B-C50C-407E-A947-70E740481C1C}">
                <a14:useLocalDpi xmlns:a14="http://schemas.microsoft.com/office/drawing/2010/main" val="0"/>
              </a:ext>
            </a:extLst>
          </a:blip>
          <a:srcRect l="23050" t="55019" r="59520" b="25738"/>
          <a:stretch/>
        </p:blipFill>
        <p:spPr>
          <a:xfrm>
            <a:off x="7304687" y="4383697"/>
            <a:ext cx="504056" cy="440387"/>
          </a:xfrm>
          <a:prstGeom prst="rect">
            <a:avLst/>
          </a:prstGeom>
        </p:spPr>
      </p:pic>
      <p:sp>
        <p:nvSpPr>
          <p:cNvPr id="12" name="CaixaDeTexto 11"/>
          <p:cNvSpPr txBox="1"/>
          <p:nvPr/>
        </p:nvSpPr>
        <p:spPr>
          <a:xfrm>
            <a:off x="6556465" y="5425897"/>
            <a:ext cx="1745018" cy="646331"/>
          </a:xfrm>
          <a:prstGeom prst="rect">
            <a:avLst/>
          </a:prstGeom>
          <a:noFill/>
        </p:spPr>
        <p:txBody>
          <a:bodyPr wrap="square" rtlCol="0">
            <a:spAutoFit/>
          </a:bodyPr>
          <a:lstStyle/>
          <a:p>
            <a:pPr algn="ctr"/>
            <a:r>
              <a:rPr lang="pt-BR" b="1" dirty="0" smtClean="0"/>
              <a:t>3º Rio de Janeiro</a:t>
            </a:r>
            <a:endParaRPr lang="pt-BR" b="1" dirty="0"/>
          </a:p>
        </p:txBody>
      </p:sp>
      <p:sp>
        <p:nvSpPr>
          <p:cNvPr id="13" name="CaixaDeTexto 12"/>
          <p:cNvSpPr txBox="1"/>
          <p:nvPr/>
        </p:nvSpPr>
        <p:spPr>
          <a:xfrm>
            <a:off x="1249382" y="5361008"/>
            <a:ext cx="1745018" cy="369332"/>
          </a:xfrm>
          <a:prstGeom prst="rect">
            <a:avLst/>
          </a:prstGeom>
          <a:noFill/>
        </p:spPr>
        <p:txBody>
          <a:bodyPr wrap="square" rtlCol="0">
            <a:spAutoFit/>
          </a:bodyPr>
          <a:lstStyle/>
          <a:p>
            <a:pPr algn="ctr"/>
            <a:r>
              <a:rPr lang="pt-BR" b="1" dirty="0" smtClean="0"/>
              <a:t>1º São Paulo</a:t>
            </a:r>
            <a:endParaRPr lang="pt-BR" b="1" dirty="0"/>
          </a:p>
        </p:txBody>
      </p:sp>
      <p:pic>
        <p:nvPicPr>
          <p:cNvPr id="5" name="Imagem 4"/>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colorTemperature colorTemp="72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038358" y="3887600"/>
            <a:ext cx="1956042" cy="12037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7244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par>
                                <p:cTn id="23" presetID="14"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179512" y="113739"/>
            <a:ext cx="8784976" cy="13710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aixaDeTexto 3"/>
          <p:cNvSpPr txBox="1"/>
          <p:nvPr/>
        </p:nvSpPr>
        <p:spPr>
          <a:xfrm>
            <a:off x="3230155" y="1093187"/>
            <a:ext cx="2683690" cy="783193"/>
          </a:xfrm>
          <a:prstGeom prst="round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pPr algn="ctr"/>
            <a:r>
              <a:rPr lang="pt-BR" sz="4000" dirty="0" smtClean="0">
                <a:solidFill>
                  <a:schemeClr val="accent6">
                    <a:lumMod val="50000"/>
                  </a:schemeClr>
                </a:solidFill>
              </a:rPr>
              <a:t>PESQUISA</a:t>
            </a:r>
            <a:endParaRPr lang="pt-BR" sz="4000" dirty="0">
              <a:solidFill>
                <a:schemeClr val="accent6">
                  <a:lumMod val="50000"/>
                </a:schemeClr>
              </a:solidFill>
            </a:endParaRPr>
          </a:p>
        </p:txBody>
      </p:sp>
      <p:sp>
        <p:nvSpPr>
          <p:cNvPr id="2" name="CaixaDeTexto 1"/>
          <p:cNvSpPr txBox="1"/>
          <p:nvPr/>
        </p:nvSpPr>
        <p:spPr>
          <a:xfrm>
            <a:off x="323528" y="2096834"/>
            <a:ext cx="8496944" cy="2862322"/>
          </a:xfrm>
          <a:prstGeom prst="rect">
            <a:avLst/>
          </a:prstGeom>
          <a:noFill/>
        </p:spPr>
        <p:txBody>
          <a:bodyPr wrap="square" rtlCol="0">
            <a:spAutoFit/>
          </a:bodyPr>
          <a:lstStyle/>
          <a:p>
            <a:pPr marL="285750" indent="-285750">
              <a:buFont typeface="Courier New" pitchFamily="49" charset="0"/>
              <a:buChar char="o"/>
            </a:pPr>
            <a:r>
              <a:rPr lang="pt-BR" dirty="0" smtClean="0"/>
              <a:t>Segundo a </a:t>
            </a:r>
            <a:r>
              <a:rPr lang="pt-BR" dirty="0" err="1" smtClean="0"/>
              <a:t>Kopp</a:t>
            </a:r>
            <a:r>
              <a:rPr lang="pt-BR" dirty="0" smtClean="0"/>
              <a:t> , </a:t>
            </a:r>
            <a:r>
              <a:rPr lang="pt-BR" dirty="0"/>
              <a:t>e</a:t>
            </a:r>
            <a:r>
              <a:rPr lang="pt-BR" dirty="0" smtClean="0"/>
              <a:t>stima-se </a:t>
            </a:r>
            <a:r>
              <a:rPr lang="pt-BR" dirty="0"/>
              <a:t>que existam por volta de 56 mil praticantes de Boliche por todo </a:t>
            </a:r>
            <a:r>
              <a:rPr lang="pt-BR" dirty="0" smtClean="0"/>
              <a:t>o país;</a:t>
            </a:r>
          </a:p>
          <a:p>
            <a:endParaRPr lang="pt-BR" dirty="0"/>
          </a:p>
          <a:p>
            <a:pPr marL="285750" indent="-285750">
              <a:buFont typeface="Courier New" pitchFamily="49" charset="0"/>
              <a:buChar char="o"/>
            </a:pPr>
            <a:r>
              <a:rPr lang="pt-BR" dirty="0"/>
              <a:t>A Kopp ressalta que o Boliche propriamente representa 50% do faturamento de um centro de entretenimento (junto com o Boliche entram outros divertimentos como mesas de bilhar, jogos eletrônicos, jogos de mesa, Cyber café, playground, salão de festas, parede de escalada, além de lanchonetes e restaurantes</a:t>
            </a:r>
            <a:r>
              <a:rPr lang="pt-BR" dirty="0" smtClean="0"/>
              <a:t>);</a:t>
            </a:r>
          </a:p>
          <a:p>
            <a:endParaRPr lang="pt-BR" dirty="0"/>
          </a:p>
          <a:p>
            <a:pPr marL="285750" indent="-285750">
              <a:buFont typeface="Courier New" pitchFamily="49" charset="0"/>
              <a:buChar char="o"/>
            </a:pPr>
            <a:r>
              <a:rPr lang="pt-BR" dirty="0"/>
              <a:t>Aliado ao fato de possuir um mercado de lazer bastante explorado, a prática desportiva de boliche é amplamente difundida pelo Brasil e mundo.</a:t>
            </a:r>
          </a:p>
        </p:txBody>
      </p:sp>
      <p:pic>
        <p:nvPicPr>
          <p:cNvPr id="3" name="Imagem 2"/>
          <p:cNvPicPr>
            <a:picLocks noChangeAspect="1"/>
          </p:cNvPicPr>
          <p:nvPr/>
        </p:nvPicPr>
        <p:blipFill>
          <a:blip r:embed="rId4">
            <a:extLst>
              <a:ext uri="{BEBA8EAE-BF5A-486C-A8C5-ECC9F3942E4B}">
                <a14:imgProps xmlns:a14="http://schemas.microsoft.com/office/drawing/2010/main">
                  <a14:imgLayer r:embed="rId5">
                    <a14:imgEffect>
                      <a14:backgroundRemoval t="3213" b="97590" l="3600" r="97600"/>
                    </a14:imgEffect>
                  </a14:imgLayer>
                </a14:imgProps>
              </a:ext>
            </a:extLst>
          </a:blip>
          <a:stretch>
            <a:fillRect/>
          </a:stretch>
        </p:blipFill>
        <p:spPr>
          <a:xfrm>
            <a:off x="2411760" y="5119271"/>
            <a:ext cx="1450666" cy="1444863"/>
          </a:xfrm>
          <a:prstGeom prst="rect">
            <a:avLst/>
          </a:prstGeom>
        </p:spPr>
      </p:pic>
      <p:pic>
        <p:nvPicPr>
          <p:cNvPr id="8" name="Picture 2"/>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6907" l="0" r="100000"/>
                    </a14:imgEffect>
                  </a14:imgLayer>
                </a14:imgProps>
              </a:ext>
              <a:ext uri="{28A0092B-C50C-407E-A947-70E740481C1C}">
                <a14:useLocalDpi xmlns:a14="http://schemas.microsoft.com/office/drawing/2010/main" val="0"/>
              </a:ext>
            </a:extLst>
          </a:blip>
          <a:srcRect/>
          <a:stretch>
            <a:fillRect/>
          </a:stretch>
        </p:blipFill>
        <p:spPr bwMode="auto">
          <a:xfrm>
            <a:off x="5436096" y="5093977"/>
            <a:ext cx="1530705" cy="14847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078133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p:cTn id="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2">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randombar(horizontal)">
                                      <p:cBhvr>
                                        <p:cTn id="1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l">
  <a:themeElements>
    <a:clrScheme name="Escala de Cinz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Papel">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Papel">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2248</TotalTime>
  <Words>2593</Words>
  <Application>Microsoft Office PowerPoint</Application>
  <PresentationFormat>Apresentação na tela (4:3)</PresentationFormat>
  <Paragraphs>426</Paragraphs>
  <Slides>58</Slides>
  <Notes>55</Notes>
  <HiddenSlides>0</HiddenSlides>
  <MMClips>1</MMClips>
  <ScaleCrop>false</ScaleCrop>
  <HeadingPairs>
    <vt:vector size="4" baseType="variant">
      <vt:variant>
        <vt:lpstr>Tema</vt:lpstr>
      </vt:variant>
      <vt:variant>
        <vt:i4>1</vt:i4>
      </vt:variant>
      <vt:variant>
        <vt:lpstr>Títulos de slides</vt:lpstr>
      </vt:variant>
      <vt:variant>
        <vt:i4>58</vt:i4>
      </vt:variant>
    </vt:vector>
  </HeadingPairs>
  <TitlesOfParts>
    <vt:vector size="59" baseType="lpstr">
      <vt:lpstr>Papel</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Gaio</dc:creator>
  <cp:lastModifiedBy>User</cp:lastModifiedBy>
  <cp:revision>267</cp:revision>
  <dcterms:created xsi:type="dcterms:W3CDTF">2017-09-08T21:05:10Z</dcterms:created>
  <dcterms:modified xsi:type="dcterms:W3CDTF">2017-11-18T02:34:35Z</dcterms:modified>
</cp:coreProperties>
</file>