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4" r:id="rId11"/>
    <p:sldId id="263" r:id="rId12"/>
    <p:sldId id="265" r:id="rId13"/>
    <p:sldId id="266" r:id="rId14"/>
    <p:sldId id="267" r:id="rId15"/>
    <p:sldId id="268" r:id="rId16"/>
    <p:sldId id="270" r:id="rId17"/>
    <p:sldId id="269" r:id="rId18"/>
    <p:sldId id="271" r:id="rId19"/>
    <p:sldId id="279" r:id="rId20"/>
    <p:sldId id="272" r:id="rId21"/>
    <p:sldId id="276" r:id="rId22"/>
    <p:sldId id="277" r:id="rId23"/>
    <p:sldId id="273" r:id="rId24"/>
    <p:sldId id="280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3B24296-3034-474C-A97F-88473FA630FD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DE5-F0EB-4863-BA7D-957EBE1A1BB9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3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4296-3034-474C-A97F-88473FA630FD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DE5-F0EB-4863-BA7D-957EBE1A1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35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4296-3034-474C-A97F-88473FA630FD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DE5-F0EB-4863-BA7D-957EBE1A1BB9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26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4296-3034-474C-A97F-88473FA630FD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DE5-F0EB-4863-BA7D-957EBE1A1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69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4296-3034-474C-A97F-88473FA630FD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DE5-F0EB-4863-BA7D-957EBE1A1BB9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6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4296-3034-474C-A97F-88473FA630FD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DE5-F0EB-4863-BA7D-957EBE1A1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74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4296-3034-474C-A97F-88473FA630FD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DE5-F0EB-4863-BA7D-957EBE1A1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19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4296-3034-474C-A97F-88473FA630FD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DE5-F0EB-4863-BA7D-957EBE1A1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81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4296-3034-474C-A97F-88473FA630FD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DE5-F0EB-4863-BA7D-957EBE1A1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03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4296-3034-474C-A97F-88473FA630FD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DE5-F0EB-4863-BA7D-957EBE1A1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65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4296-3034-474C-A97F-88473FA630FD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4DE5-F0EB-4863-BA7D-957EBE1A1BB9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28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3B24296-3034-474C-A97F-88473FA630FD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E5A4DE5-F0EB-4863-BA7D-957EBE1A1BB9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64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7007" y="1911740"/>
            <a:ext cx="9720072" cy="149961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60" y="1169226"/>
            <a:ext cx="4476965" cy="298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099"/>
            <a:ext cx="12191999" cy="166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46" y="41601"/>
            <a:ext cx="17319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022761" y="41601"/>
            <a:ext cx="3747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b="1" dirty="0">
                <a:solidFill>
                  <a:srgbClr val="000000"/>
                </a:solidFill>
                <a:latin typeface="Arial"/>
              </a:rPr>
              <a:t>ANGLOSCHOOL SÃO CARLOS</a:t>
            </a:r>
            <a:endParaRPr lang="pt-BR" dirty="0"/>
          </a:p>
          <a:p>
            <a:pPr algn="ctr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Arial"/>
              </a:rPr>
              <a:t>Curso Técnico em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Gestão Empresarial</a:t>
            </a:r>
            <a:endParaRPr lang="pt-BR" dirty="0"/>
          </a:p>
          <a:p>
            <a:pPr algn="ctr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Arial"/>
              </a:rPr>
              <a:t>Módulo de Marketing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090738" y="563910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b="1" dirty="0">
                <a:solidFill>
                  <a:srgbClr val="000000"/>
                </a:solidFill>
                <a:latin typeface="Arial"/>
              </a:rPr>
              <a:t>Empresa: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831245" y="6008436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rgbClr val="000000"/>
                </a:solidFill>
                <a:latin typeface="Arial"/>
              </a:rPr>
              <a:t>Sorveteria </a:t>
            </a:r>
            <a:r>
              <a:rPr lang="pt-BR" b="1" dirty="0" err="1" smtClean="0">
                <a:solidFill>
                  <a:srgbClr val="000000"/>
                </a:solidFill>
                <a:latin typeface="Arial"/>
              </a:rPr>
              <a:t>Gregoracci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896637" y="52814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b="1">
                <a:solidFill>
                  <a:srgbClr val="000000"/>
                </a:solidFill>
                <a:latin typeface="Arial"/>
              </a:rPr>
              <a:t>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709079" y="546616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ENZO GOMES DA SILVA</a:t>
            </a:r>
          </a:p>
          <a:p>
            <a:r>
              <a:rPr lang="pt-BR" dirty="0"/>
              <a:t>HELOIZA VITÓRIA MARTINS </a:t>
            </a:r>
            <a:r>
              <a:rPr lang="pt-BR" dirty="0" smtClean="0"/>
              <a:t>CAMPOS</a:t>
            </a:r>
          </a:p>
          <a:p>
            <a:r>
              <a:rPr lang="pt-BR" dirty="0" smtClean="0"/>
              <a:t>VICTORIA HELOISA OLIVEIRA SILVEIRA</a:t>
            </a:r>
            <a:endParaRPr lang="pt-BR" dirty="0"/>
          </a:p>
          <a:p>
            <a:r>
              <a:rPr lang="pt-BR" dirty="0"/>
              <a:t>RAYSSA DE MELLO GUIMARÃES</a:t>
            </a:r>
          </a:p>
          <a:p>
            <a:r>
              <a:rPr lang="pt-BR" dirty="0"/>
              <a:t>VITOR BASTOS GREGORACCI</a:t>
            </a:r>
          </a:p>
        </p:txBody>
      </p:sp>
    </p:spTree>
    <p:extLst>
      <p:ext uri="{BB962C8B-B14F-4D97-AF65-F5344CB8AC3E}">
        <p14:creationId xmlns:p14="http://schemas.microsoft.com/office/powerpoint/2010/main" val="6211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>
                <a:latin typeface="Arial Black" panose="020B0A04020102020204" pitchFamily="34" charset="0"/>
              </a:rPr>
              <a:t>Análise de concorrência 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Análise concorrência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 smtClean="0"/>
              <a:t>Concorrente </a:t>
            </a:r>
            <a:r>
              <a:rPr lang="pt-BR" dirty="0"/>
              <a:t>direto</a:t>
            </a:r>
            <a:r>
              <a:rPr lang="pt-BR" dirty="0" smtClean="0"/>
              <a:t>: Borelli.</a:t>
            </a:r>
          </a:p>
          <a:p>
            <a:pPr marL="0" indent="0">
              <a:buNone/>
            </a:pPr>
            <a:r>
              <a:rPr lang="pt-BR" dirty="0" smtClean="0"/>
              <a:t>Concorrentes </a:t>
            </a:r>
            <a:r>
              <a:rPr lang="pt-BR" dirty="0"/>
              <a:t>indiretos</a:t>
            </a:r>
            <a:r>
              <a:rPr lang="pt-BR" dirty="0" smtClean="0"/>
              <a:t>: mercados </a:t>
            </a:r>
            <a:r>
              <a:rPr lang="pt-BR" dirty="0"/>
              <a:t>e lojas do ramo alimentício.</a:t>
            </a:r>
          </a:p>
        </p:txBody>
      </p:sp>
    </p:spTree>
    <p:extLst>
      <p:ext uri="{BB962C8B-B14F-4D97-AF65-F5344CB8AC3E}">
        <p14:creationId xmlns:p14="http://schemas.microsoft.com/office/powerpoint/2010/main" val="38616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>
                <a:latin typeface="Arial Black" panose="020B0A04020102020204" pitchFamily="34" charset="0"/>
              </a:rPr>
              <a:t>Análise de concorrência 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Análise </a:t>
            </a:r>
            <a:r>
              <a:rPr lang="pt-BR" dirty="0" err="1"/>
              <a:t>Borelli:Pontos</a:t>
            </a:r>
            <a:r>
              <a:rPr lang="pt-BR" dirty="0"/>
              <a:t> fortes</a:t>
            </a:r>
            <a:r>
              <a:rPr lang="pt-BR" dirty="0" smtClean="0"/>
              <a:t>:</a:t>
            </a:r>
          </a:p>
          <a:p>
            <a:r>
              <a:rPr lang="pt-BR" dirty="0" smtClean="0"/>
              <a:t>•</a:t>
            </a:r>
            <a:r>
              <a:rPr lang="pt-BR" dirty="0"/>
              <a:t>Contém maior tradição no ramo de </a:t>
            </a:r>
            <a:r>
              <a:rPr lang="pt-BR" dirty="0" err="1"/>
              <a:t>gelatos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•</a:t>
            </a:r>
            <a:r>
              <a:rPr lang="pt-BR" dirty="0"/>
              <a:t>Domínio regional do mercado</a:t>
            </a:r>
            <a:r>
              <a:rPr lang="pt-BR" dirty="0" smtClean="0"/>
              <a:t>.</a:t>
            </a:r>
          </a:p>
          <a:p>
            <a:r>
              <a:rPr lang="pt-BR" dirty="0" smtClean="0"/>
              <a:t>•</a:t>
            </a:r>
            <a:r>
              <a:rPr lang="pt-BR" dirty="0"/>
              <a:t>Referência em sorvetes Premium e de alta </a:t>
            </a:r>
            <a:r>
              <a:rPr lang="pt-BR" dirty="0" smtClean="0"/>
              <a:t>qualidade</a:t>
            </a:r>
          </a:p>
          <a:p>
            <a:r>
              <a:rPr lang="pt-BR" dirty="0" smtClean="0"/>
              <a:t>.</a:t>
            </a:r>
            <a:r>
              <a:rPr lang="pt-BR" dirty="0"/>
              <a:t>Pontos fracos</a:t>
            </a:r>
            <a:r>
              <a:rPr lang="pt-BR" dirty="0" smtClean="0"/>
              <a:t>:</a:t>
            </a:r>
          </a:p>
          <a:p>
            <a:r>
              <a:rPr lang="pt-BR" dirty="0" smtClean="0"/>
              <a:t>•</a:t>
            </a:r>
            <a:r>
              <a:rPr lang="pt-BR" dirty="0"/>
              <a:t>Cardápio não tão acessível</a:t>
            </a:r>
            <a:r>
              <a:rPr lang="pt-BR" dirty="0" smtClean="0"/>
              <a:t>.</a:t>
            </a:r>
          </a:p>
          <a:p>
            <a:r>
              <a:rPr lang="pt-BR" dirty="0" smtClean="0"/>
              <a:t>•</a:t>
            </a:r>
            <a:r>
              <a:rPr lang="pt-BR" dirty="0"/>
              <a:t>No período de inverno a procura por sorvetes apresenta uma </a:t>
            </a:r>
            <a:r>
              <a:rPr lang="pt-BR" dirty="0" smtClean="0"/>
              <a:t>queda</a:t>
            </a:r>
          </a:p>
          <a:p>
            <a:endParaRPr lang="pt-BR" dirty="0" smtClean="0"/>
          </a:p>
          <a:p>
            <a:r>
              <a:rPr lang="pt-BR" dirty="0" smtClean="0"/>
              <a:t>Mercado </a:t>
            </a:r>
            <a:r>
              <a:rPr lang="pt-BR" dirty="0"/>
              <a:t>de sorvetes </a:t>
            </a:r>
            <a:r>
              <a:rPr lang="pt-BR" dirty="0" err="1"/>
              <a:t>premium</a:t>
            </a:r>
            <a:r>
              <a:rPr lang="pt-BR" dirty="0"/>
              <a:t> em São </a:t>
            </a:r>
            <a:r>
              <a:rPr lang="pt-BR" dirty="0" err="1" smtClean="0"/>
              <a:t>Carlos,crescimento:Acompanhando</a:t>
            </a:r>
            <a:r>
              <a:rPr lang="pt-BR" dirty="0" smtClean="0"/>
              <a:t> </a:t>
            </a:r>
            <a:r>
              <a:rPr lang="pt-BR" dirty="0"/>
              <a:t>a tendência nacional, o consumo de sorvetes </a:t>
            </a:r>
            <a:r>
              <a:rPr lang="pt-BR" dirty="0" err="1"/>
              <a:t>premium</a:t>
            </a:r>
            <a:r>
              <a:rPr lang="pt-BR" dirty="0"/>
              <a:t> em São Carlos cresceu 10% em 2022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latin typeface="Arial Black" panose="020B0A04020102020204" pitchFamily="34" charset="0"/>
              </a:rPr>
              <a:t>	Análise de concorrência 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Aumento </a:t>
            </a:r>
            <a:r>
              <a:rPr lang="pt-BR" dirty="0"/>
              <a:t>do poder </a:t>
            </a:r>
            <a:r>
              <a:rPr lang="pt-BR" dirty="0" smtClean="0"/>
              <a:t>aquisitivo</a:t>
            </a:r>
          </a:p>
          <a:p>
            <a:pPr marL="0" indent="0">
              <a:buNone/>
            </a:pPr>
            <a:r>
              <a:rPr lang="pt-BR" dirty="0" smtClean="0"/>
              <a:t>•</a:t>
            </a:r>
            <a:r>
              <a:rPr lang="pt-BR" dirty="0"/>
              <a:t>Conscientização sobre </a:t>
            </a:r>
            <a:r>
              <a:rPr lang="pt-BR" dirty="0" smtClean="0"/>
              <a:t>saúde</a:t>
            </a:r>
          </a:p>
          <a:p>
            <a:pPr marL="0" indent="0">
              <a:buNone/>
            </a:pPr>
            <a:r>
              <a:rPr lang="pt-BR" dirty="0" smtClean="0"/>
              <a:t>•</a:t>
            </a:r>
            <a:r>
              <a:rPr lang="pt-BR" dirty="0"/>
              <a:t>Inovação em sabores e </a:t>
            </a:r>
            <a:r>
              <a:rPr lang="pt-BR" dirty="0" smtClean="0"/>
              <a:t>texturas. </a:t>
            </a:r>
          </a:p>
          <a:p>
            <a:pPr marL="0" indent="0">
              <a:buNone/>
            </a:pPr>
            <a:r>
              <a:rPr lang="pt-BR" dirty="0" smtClean="0"/>
              <a:t>Principais </a:t>
            </a:r>
            <a:r>
              <a:rPr lang="pt-BR" dirty="0"/>
              <a:t>players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 smtClean="0"/>
              <a:t>•</a:t>
            </a:r>
            <a:r>
              <a:rPr lang="pt-BR" dirty="0" err="1" smtClean="0"/>
              <a:t>Haagen-Dazs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•</a:t>
            </a:r>
            <a:r>
              <a:rPr lang="pt-BR" dirty="0"/>
              <a:t>Ben &amp; </a:t>
            </a:r>
            <a:r>
              <a:rPr lang="pt-BR" dirty="0" err="1" smtClean="0"/>
              <a:t>Jerry's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•</a:t>
            </a:r>
            <a:r>
              <a:rPr lang="pt-BR" dirty="0" err="1" smtClean="0"/>
              <a:t>Dreyer's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•</a:t>
            </a:r>
            <a:r>
              <a:rPr lang="pt-BR" dirty="0" err="1" smtClean="0"/>
              <a:t>Breyers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•Nestlé</a:t>
            </a:r>
          </a:p>
          <a:p>
            <a:pPr marL="0" indent="0">
              <a:buNone/>
            </a:pPr>
            <a:r>
              <a:rPr lang="pt-BR" dirty="0" smtClean="0"/>
              <a:t>•Borelli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0" y="2163093"/>
            <a:ext cx="3328115" cy="22187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36" y="4198456"/>
            <a:ext cx="4469724" cy="24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>
                <a:latin typeface="Arial Black" panose="020B0A04020102020204" pitchFamily="34" charset="0"/>
              </a:rPr>
              <a:t>Análise de concorrência 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•</a:t>
            </a:r>
            <a:r>
              <a:rPr lang="pt-BR" dirty="0"/>
              <a:t>Aumento da </a:t>
            </a:r>
            <a:r>
              <a:rPr lang="pt-BR" dirty="0" smtClean="0"/>
              <a:t>competitividade</a:t>
            </a:r>
          </a:p>
          <a:p>
            <a:pPr marL="0" indent="0">
              <a:buNone/>
            </a:pPr>
            <a:r>
              <a:rPr lang="pt-BR" dirty="0" smtClean="0"/>
              <a:t>•</a:t>
            </a:r>
            <a:r>
              <a:rPr lang="pt-BR" dirty="0"/>
              <a:t>Investimento em marketing e </a:t>
            </a:r>
            <a:r>
              <a:rPr lang="pt-BR" dirty="0" smtClean="0"/>
              <a:t>inovação e Tendências:</a:t>
            </a:r>
          </a:p>
          <a:p>
            <a:pPr marL="0" indent="0">
              <a:buNone/>
            </a:pPr>
            <a:r>
              <a:rPr lang="pt-BR" dirty="0" smtClean="0"/>
              <a:t>•</a:t>
            </a:r>
            <a:r>
              <a:rPr lang="pt-BR" dirty="0"/>
              <a:t>Crescimento de sorvetes </a:t>
            </a:r>
            <a:r>
              <a:rPr lang="pt-BR" dirty="0" err="1"/>
              <a:t>veganos</a:t>
            </a:r>
            <a:r>
              <a:rPr lang="pt-BR" dirty="0"/>
              <a:t> e </a:t>
            </a:r>
            <a:r>
              <a:rPr lang="pt-BR" dirty="0" smtClean="0"/>
              <a:t>personalizados</a:t>
            </a:r>
          </a:p>
          <a:p>
            <a:pPr marL="0" indent="0">
              <a:buNone/>
            </a:pPr>
            <a:r>
              <a:rPr lang="pt-BR" dirty="0" smtClean="0"/>
              <a:t>•</a:t>
            </a:r>
            <a:r>
              <a:rPr lang="pt-BR" dirty="0"/>
              <a:t>Aumento do consumo de sorvetes de </a:t>
            </a:r>
            <a:r>
              <a:rPr lang="pt-BR" dirty="0" smtClean="0"/>
              <a:t>luxo. </a:t>
            </a:r>
          </a:p>
          <a:p>
            <a:pPr marL="0" indent="0">
              <a:buNone/>
            </a:pPr>
            <a:r>
              <a:rPr lang="pt-BR" dirty="0" smtClean="0"/>
              <a:t>Conclusão:</a:t>
            </a:r>
          </a:p>
          <a:p>
            <a:pPr marL="0" indent="0">
              <a:buNone/>
            </a:pPr>
            <a:r>
              <a:rPr lang="pt-BR" dirty="0" smtClean="0"/>
              <a:t>•</a:t>
            </a:r>
            <a:r>
              <a:rPr lang="pt-BR" dirty="0"/>
              <a:t>O mercado de sorvetes </a:t>
            </a:r>
            <a:r>
              <a:rPr lang="pt-BR" dirty="0" err="1"/>
              <a:t>premium</a:t>
            </a:r>
            <a:r>
              <a:rPr lang="pt-BR" dirty="0"/>
              <a:t> em São Carlos tem grande potencial de crescimento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•</a:t>
            </a:r>
            <a:r>
              <a:rPr lang="pt-BR" dirty="0"/>
              <a:t>As empresas que atendem às necessidades dos consumidores e investem em inovação prosperarão.</a:t>
            </a:r>
          </a:p>
        </p:txBody>
      </p:sp>
    </p:spTree>
    <p:extLst>
      <p:ext uri="{BB962C8B-B14F-4D97-AF65-F5344CB8AC3E}">
        <p14:creationId xmlns:p14="http://schemas.microsoft.com/office/powerpoint/2010/main" val="38014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latin typeface="Arial Black" panose="020B0A04020102020204" pitchFamily="34" charset="0"/>
              </a:rPr>
              <a:t>Marca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Defesa do nome: o nome de nossa empresa é sorveteria </a:t>
            </a:r>
            <a:r>
              <a:rPr lang="pt-BR" dirty="0" err="1" smtClean="0"/>
              <a:t>Gregoracci</a:t>
            </a:r>
            <a:r>
              <a:rPr lang="pt-BR" dirty="0" smtClean="0"/>
              <a:t>, pois o dono da empresa tem como sobrenome </a:t>
            </a:r>
            <a:r>
              <a:rPr lang="pt-BR" dirty="0" err="1" smtClean="0"/>
              <a:t>Gregoracci</a:t>
            </a:r>
            <a:r>
              <a:rPr lang="pt-BR" dirty="0" smtClean="0"/>
              <a:t> e também porque ele é descendente de italianos de onde vem os sorvetes ou </a:t>
            </a:r>
            <a:r>
              <a:rPr lang="pt-BR" dirty="0" err="1" smtClean="0"/>
              <a:t>gelatos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Slogan: ‘’Sorveteria </a:t>
            </a:r>
            <a:r>
              <a:rPr lang="pt-BR" dirty="0" err="1" smtClean="0"/>
              <a:t>Gregoracci</a:t>
            </a:r>
            <a:r>
              <a:rPr lang="pt-BR" dirty="0" smtClean="0"/>
              <a:t>, a tradição da família italiana’’</a:t>
            </a:r>
          </a:p>
          <a:p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Logo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06" y="2286000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24400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Defesa do logo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Defesa do logo: O logo</a:t>
            </a:r>
            <a:r>
              <a:rPr lang="pt-BR" dirty="0" smtClean="0"/>
              <a:t>, por </a:t>
            </a:r>
            <a:r>
              <a:rPr lang="pt-BR" dirty="0"/>
              <a:t>sua vez, contém uma taça de sorvete ao meio indicando a especialidade da família </a:t>
            </a:r>
            <a:r>
              <a:rPr lang="pt-BR" dirty="0" err="1"/>
              <a:t>Gregoracci</a:t>
            </a:r>
            <a:r>
              <a:rPr lang="pt-BR" dirty="0"/>
              <a:t>. Estando ele reluzente, indicando sua magnitude em sabor e tradição. Suas folhas alaranjadas dos lados indicam a qualidade e quesito Premium no mercado de </a:t>
            </a:r>
            <a:r>
              <a:rPr lang="pt-BR" dirty="0" err="1"/>
              <a:t>gelatos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0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Defesa das cores</a:t>
            </a:r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Defesa das cores do logo: Azul claro ou celeste: é visto como um símbolo de serenidade, proteção, calma, paz e confiança. Representa a amizade e simpatia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cor laranja significa alegria, vitalidade, prosperidade e sucesso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cor amarela significa luz, calor, descontração, otimismo e alegria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O amarelo simboliza o sol, o verão, a prosperidade e a felicidade. É uma cor inspiradora e que desperta a criatividade. Estimula as atividades mentais e o </a:t>
            </a:r>
            <a:r>
              <a:rPr lang="pt-BR" dirty="0" smtClean="0"/>
              <a:t>raciocínio</a:t>
            </a:r>
          </a:p>
          <a:p>
            <a:pPr marL="0" indent="0">
              <a:buNone/>
            </a:pPr>
            <a:r>
              <a:rPr lang="pt-BR" dirty="0" smtClean="0"/>
              <a:t>Azul </a:t>
            </a:r>
            <a:r>
              <a:rPr lang="pt-BR" dirty="0"/>
              <a:t>escuro: é associado aos conceitos de verdade, estabilidade e seriedade</a:t>
            </a:r>
          </a:p>
        </p:txBody>
      </p:sp>
    </p:spTree>
    <p:extLst>
      <p:ext uri="{BB962C8B-B14F-4D97-AF65-F5344CB8AC3E}">
        <p14:creationId xmlns:p14="http://schemas.microsoft.com/office/powerpoint/2010/main" val="11509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fachada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13" y="2286000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3981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pt-BR" dirty="0" smtClean="0"/>
              <a:t>Sorveteria por dentro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13" y="2286000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138473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Sorveteria </a:t>
            </a:r>
            <a:r>
              <a:rPr lang="pt-BR" dirty="0" err="1" smtClean="0"/>
              <a:t>Gregoracci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ENZO GOMES DA SILVA</a:t>
            </a:r>
          </a:p>
          <a:p>
            <a:r>
              <a:rPr lang="pt-BR" dirty="0" smtClean="0"/>
              <a:t>HELOIZA VITÓRIA MARTINS CAMPOS</a:t>
            </a:r>
          </a:p>
          <a:p>
            <a:r>
              <a:rPr lang="pt-BR" dirty="0" smtClean="0"/>
              <a:t>RAYSSA DE MELLO </a:t>
            </a:r>
            <a:r>
              <a:rPr lang="pt-BR" dirty="0" smtClean="0"/>
              <a:t>GUIMARÃES</a:t>
            </a:r>
          </a:p>
          <a:p>
            <a:r>
              <a:rPr lang="pt-BR" dirty="0" smtClean="0"/>
              <a:t>VICTORIA HELOISA OLIVEIRA SILVEIRA</a:t>
            </a:r>
            <a:endParaRPr lang="pt-BR" dirty="0" smtClean="0"/>
          </a:p>
          <a:p>
            <a:r>
              <a:rPr lang="pt-BR" dirty="0" smtClean="0"/>
              <a:t>VITOR BASTOS GREGORACCI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69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uniforme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69" y="1335024"/>
            <a:ext cx="3386221" cy="5492839"/>
          </a:xfrm>
        </p:spPr>
      </p:pic>
    </p:spTree>
    <p:extLst>
      <p:ext uri="{BB962C8B-B14F-4D97-AF65-F5344CB8AC3E}">
        <p14:creationId xmlns:p14="http://schemas.microsoft.com/office/powerpoint/2010/main" val="3159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frota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23" y="2414789"/>
            <a:ext cx="4798682" cy="4022725"/>
          </a:xfrm>
        </p:spPr>
      </p:pic>
    </p:spTree>
    <p:extLst>
      <p:ext uri="{BB962C8B-B14F-4D97-AF65-F5344CB8AC3E}">
        <p14:creationId xmlns:p14="http://schemas.microsoft.com/office/powerpoint/2010/main" val="2952129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BR" dirty="0" smtClean="0"/>
              <a:t>brindes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65" y="1335024"/>
            <a:ext cx="3026535" cy="5496165"/>
          </a:xfrm>
        </p:spPr>
      </p:pic>
    </p:spTree>
    <p:extLst>
      <p:ext uri="{BB962C8B-B14F-4D97-AF65-F5344CB8AC3E}">
        <p14:creationId xmlns:p14="http://schemas.microsoft.com/office/powerpoint/2010/main" val="2344408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Mídia escolhida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Conceitos- </a:t>
            </a:r>
            <a:r>
              <a:rPr lang="pt-BR" dirty="0" err="1"/>
              <a:t>propaganda:A</a:t>
            </a:r>
            <a:r>
              <a:rPr lang="pt-BR" dirty="0"/>
              <a:t> propaganda seria feita através do rádio sendo no formato spot(falado),a ideia seria um spot na qual seria falado sobre os valores que a sorveteria </a:t>
            </a:r>
            <a:r>
              <a:rPr lang="pt-BR" dirty="0" err="1"/>
              <a:t>gregoracci</a:t>
            </a:r>
            <a:r>
              <a:rPr lang="pt-BR" dirty="0"/>
              <a:t> te </a:t>
            </a:r>
            <a:r>
              <a:rPr lang="pt-BR" dirty="0" err="1"/>
              <a:t>proporciona,contando</a:t>
            </a:r>
            <a:r>
              <a:rPr lang="pt-BR" dirty="0"/>
              <a:t> a felicidade e o acolhimento que a família recebe quando frequentam o local.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3843712"/>
            <a:ext cx="4444692" cy="26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Propaganda spot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Que tal um sorvete nesse calor? Aqui na sorveteria </a:t>
            </a:r>
            <a:r>
              <a:rPr lang="pt-BR" dirty="0" err="1"/>
              <a:t>gregoracci</a:t>
            </a:r>
            <a:r>
              <a:rPr lang="pt-BR" dirty="0"/>
              <a:t>, temos muitas opções, diretamente da Itália para seu paladar. O sabor que você só encontra aqui. O sorvete mais gostoso, na quinze de novembro centro São Carlos. Venha saborear você </a:t>
            </a:r>
            <a:r>
              <a:rPr lang="pt-BR" dirty="0" err="1"/>
              <a:t>também,o</a:t>
            </a:r>
            <a:r>
              <a:rPr lang="pt-BR" dirty="0"/>
              <a:t> mais gostoso </a:t>
            </a:r>
            <a:r>
              <a:rPr lang="pt-BR" dirty="0" err="1"/>
              <a:t>gelato</a:t>
            </a:r>
            <a:r>
              <a:rPr lang="pt-BR" dirty="0"/>
              <a:t> italiano, traga sua família e amigos. Sorveteria </a:t>
            </a:r>
            <a:r>
              <a:rPr lang="pt-BR" dirty="0" err="1"/>
              <a:t>Gregoracci</a:t>
            </a:r>
            <a:r>
              <a:rPr lang="pt-BR" dirty="0"/>
              <a:t>:"a tradição da família italiana".</a:t>
            </a:r>
          </a:p>
        </p:txBody>
      </p:sp>
    </p:spTree>
    <p:extLst>
      <p:ext uri="{BB962C8B-B14F-4D97-AF65-F5344CB8AC3E}">
        <p14:creationId xmlns:p14="http://schemas.microsoft.com/office/powerpoint/2010/main" val="417125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latin typeface="Arial Black" panose="020B0A04020102020204" pitchFamily="34" charset="0"/>
              </a:rPr>
              <a:t>Sorveteria GREGORACCI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Segmento: Sorveteria</a:t>
            </a:r>
          </a:p>
          <a:p>
            <a:endParaRPr lang="pt-BR" dirty="0" smtClean="0"/>
          </a:p>
          <a:p>
            <a:r>
              <a:rPr lang="pt-BR" dirty="0" smtClean="0"/>
              <a:t>Mercado de atuação: São Carlos e região</a:t>
            </a:r>
          </a:p>
          <a:p>
            <a:endParaRPr lang="pt-BR" dirty="0" smtClean="0"/>
          </a:p>
          <a:p>
            <a:r>
              <a:rPr lang="pt-BR" dirty="0" smtClean="0"/>
              <a:t>Localização: Praça XV de Novembro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28" y="3391695"/>
            <a:ext cx="4678250" cy="31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latin typeface="Arial Black" panose="020B0A04020102020204" pitchFamily="34" charset="0"/>
              </a:rPr>
              <a:t>Missão e Visão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Missão: Fabricar e comercializar sorvetes de extrema qualidade para um público seleto de pessoas, garantindo excelência naquilo que fazemos. </a:t>
            </a:r>
          </a:p>
          <a:p>
            <a:endParaRPr lang="pt-BR" dirty="0"/>
          </a:p>
          <a:p>
            <a:r>
              <a:rPr lang="pt-BR" dirty="0" smtClean="0"/>
              <a:t>Visão: estar entre as principais sorveterias do mercado </a:t>
            </a:r>
            <a:r>
              <a:rPr lang="pt-BR" dirty="0" err="1" smtClean="0"/>
              <a:t>regional,oferecendo</a:t>
            </a:r>
            <a:r>
              <a:rPr lang="pt-BR" dirty="0" smtClean="0"/>
              <a:t> </a:t>
            </a:r>
            <a:r>
              <a:rPr lang="pt-BR" dirty="0" err="1" smtClean="0"/>
              <a:t>qualidade,bom</a:t>
            </a:r>
            <a:r>
              <a:rPr lang="pt-BR" dirty="0" smtClean="0"/>
              <a:t> atendimento e sendo referência na questão sorvetes </a:t>
            </a:r>
            <a:r>
              <a:rPr lang="pt-BR" dirty="0" err="1" smtClean="0"/>
              <a:t>premium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95" y="4306050"/>
            <a:ext cx="3834897" cy="25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>
                <a:latin typeface="Arial Black" panose="020B0A04020102020204" pitchFamily="34" charset="0"/>
              </a:rPr>
              <a:t>Valores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sorveteria tem como seus valores: a tradição familiar, a qualidade, o servir bem, a sustentabilidade, a autenticidade e o bem-estar dos consumidores.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03" y="3065721"/>
            <a:ext cx="5486400" cy="35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PÚBLICO </a:t>
            </a:r>
            <a:r>
              <a:rPr lang="pt-BR" dirty="0" err="1" smtClean="0"/>
              <a:t>aLVO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Temos como público alvo pessoas acima dos 30 anos, que estejam entre as classes A e B e queiram se deliciar com um sorvete de extrema qualidade e cremosidade.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96" y="3145241"/>
            <a:ext cx="6493904" cy="37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>
                <a:latin typeface="Arial Black" panose="020B0A04020102020204" pitchFamily="34" charset="0"/>
              </a:rPr>
              <a:t>Mix de produtos/serviços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principais produtos e serviços da sorveteria são sorvetes de diversos sabores, </a:t>
            </a:r>
            <a:r>
              <a:rPr lang="pt-BR" dirty="0" err="1" smtClean="0"/>
              <a:t>milkshakes</a:t>
            </a:r>
            <a:r>
              <a:rPr lang="pt-BR" dirty="0" smtClean="0"/>
              <a:t>, sundae, casquinhas, picolés e também podem oferecer serviço de delivery. Além dos produtos mencionados, também oferecemos opções de sorvetes sem lactose ou </a:t>
            </a:r>
            <a:r>
              <a:rPr lang="pt-BR" dirty="0" err="1" smtClean="0"/>
              <a:t>veganos</a:t>
            </a:r>
            <a:r>
              <a:rPr lang="pt-BR" dirty="0" smtClean="0"/>
              <a:t>, sorvetes artesanais feitos com ingredientes naturais e de qualidade, opções de sobremesas geladas como tortas de sorvete ou banana </a:t>
            </a:r>
            <a:r>
              <a:rPr lang="pt-BR" dirty="0" err="1" smtClean="0"/>
              <a:t>split</a:t>
            </a:r>
            <a:r>
              <a:rPr lang="pt-BR" dirty="0" smtClean="0"/>
              <a:t>, e até mesmo a criação de sabores personalizados para eventos especiais. Além disso, temos área de lazer para as crianças. Durante o tempo frio, temos opções de sorvetes quentes, como sorvete quente com cobertura de chocolate derretido ou sorvetes em forma de sobremesas quentes, como </a:t>
            </a:r>
            <a:r>
              <a:rPr lang="pt-BR" dirty="0" err="1" smtClean="0"/>
              <a:t>brownies</a:t>
            </a:r>
            <a:r>
              <a:rPr lang="pt-BR" dirty="0" smtClean="0"/>
              <a:t> com sorvete. Além disso, oferecemos bebidas quentes, como café ou chocolate quente, e opções de sobremesas quentes, como </a:t>
            </a:r>
            <a:r>
              <a:rPr lang="pt-BR" dirty="0" err="1" smtClean="0"/>
              <a:t>waffles</a:t>
            </a:r>
            <a:r>
              <a:rPr lang="pt-BR" dirty="0" smtClean="0"/>
              <a:t> com sorvete.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50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latin typeface="Arial Black" panose="020B0A04020102020204" pitchFamily="34" charset="0"/>
              </a:rPr>
              <a:t>Análise </a:t>
            </a:r>
            <a:r>
              <a:rPr lang="pt-BR" dirty="0" err="1" smtClean="0">
                <a:latin typeface="Arial Black" panose="020B0A04020102020204" pitchFamily="34" charset="0"/>
              </a:rPr>
              <a:t>Swot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Análise </a:t>
            </a:r>
            <a:r>
              <a:rPr lang="pt-BR" dirty="0" err="1" smtClean="0"/>
              <a:t>Swot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Forças:</a:t>
            </a:r>
          </a:p>
          <a:p>
            <a:r>
              <a:rPr lang="pt-BR" dirty="0" smtClean="0"/>
              <a:t>•Autenticidade, por conta do sorvete ser produzido pela própria marca.</a:t>
            </a:r>
          </a:p>
          <a:p>
            <a:r>
              <a:rPr lang="pt-BR" dirty="0" smtClean="0"/>
              <a:t>•Qualidade, sorvetes </a:t>
            </a:r>
            <a:r>
              <a:rPr lang="pt-BR" dirty="0" err="1" smtClean="0"/>
              <a:t>premium</a:t>
            </a:r>
            <a:r>
              <a:rPr lang="pt-BR" dirty="0" smtClean="0"/>
              <a:t>, qualidade superior a maioria das marcas do atual mercado.</a:t>
            </a:r>
          </a:p>
          <a:p>
            <a:r>
              <a:rPr lang="pt-BR" dirty="0" smtClean="0"/>
              <a:t>•Referência em qualidade, por conta da falta de concorrência no ramo de sorvetes </a:t>
            </a:r>
            <a:r>
              <a:rPr lang="pt-BR" dirty="0" err="1" smtClean="0"/>
              <a:t>premium</a:t>
            </a:r>
            <a:r>
              <a:rPr lang="pt-BR" dirty="0" smtClean="0"/>
              <a:t> na região.</a:t>
            </a:r>
          </a:p>
          <a:p>
            <a:r>
              <a:rPr lang="pt-BR" dirty="0" smtClean="0"/>
              <a:t>•Variedade, por conta de várias opções no cardápio como </a:t>
            </a:r>
            <a:r>
              <a:rPr lang="pt-BR" dirty="0" err="1" smtClean="0"/>
              <a:t>Brownie</a:t>
            </a:r>
            <a:r>
              <a:rPr lang="pt-BR" dirty="0" smtClean="0"/>
              <a:t>, sorvete quente, banana Split, dentre outros produtos.</a:t>
            </a:r>
          </a:p>
        </p:txBody>
      </p:sp>
    </p:spTree>
    <p:extLst>
      <p:ext uri="{BB962C8B-B14F-4D97-AF65-F5344CB8AC3E}">
        <p14:creationId xmlns:p14="http://schemas.microsoft.com/office/powerpoint/2010/main" val="11063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ANÁLISE SWOT</a:t>
            </a:r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Fraquezas</a:t>
            </a:r>
            <a:r>
              <a:rPr lang="pt-BR" dirty="0" smtClean="0"/>
              <a:t>:</a:t>
            </a:r>
          </a:p>
          <a:p>
            <a:r>
              <a:rPr lang="pt-BR" dirty="0" smtClean="0"/>
              <a:t>•</a:t>
            </a:r>
            <a:r>
              <a:rPr lang="pt-BR" dirty="0"/>
              <a:t>Cardápio não tão acessível</a:t>
            </a:r>
            <a:r>
              <a:rPr lang="pt-BR" dirty="0" smtClean="0"/>
              <a:t>.</a:t>
            </a:r>
          </a:p>
          <a:p>
            <a:r>
              <a:rPr lang="pt-BR" dirty="0" smtClean="0"/>
              <a:t>•</a:t>
            </a:r>
            <a:r>
              <a:rPr lang="pt-BR" dirty="0"/>
              <a:t>Estar em ação em uma pequena região ao invés de atuar no Brasil </a:t>
            </a:r>
            <a:r>
              <a:rPr lang="pt-BR" dirty="0" smtClean="0"/>
              <a:t>inteiro</a:t>
            </a:r>
          </a:p>
          <a:p>
            <a:r>
              <a:rPr lang="pt-BR" dirty="0" smtClean="0"/>
              <a:t>.</a:t>
            </a:r>
            <a:r>
              <a:rPr lang="pt-BR" dirty="0"/>
              <a:t>Oportunidade</a:t>
            </a:r>
            <a:r>
              <a:rPr lang="pt-BR" dirty="0" smtClean="0"/>
              <a:t>:</a:t>
            </a:r>
          </a:p>
          <a:p>
            <a:r>
              <a:rPr lang="pt-BR" dirty="0" smtClean="0"/>
              <a:t>•</a:t>
            </a:r>
            <a:r>
              <a:rPr lang="pt-BR" dirty="0"/>
              <a:t>Por conta da localização na XV de novembro a maior movimentação de clientes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•</a:t>
            </a:r>
            <a:r>
              <a:rPr lang="pt-BR" dirty="0"/>
              <a:t>Aumento na procura por sorvete, por conta do aumento da temperatura</a:t>
            </a:r>
            <a:r>
              <a:rPr lang="pt-BR" dirty="0" smtClean="0"/>
              <a:t>.</a:t>
            </a:r>
          </a:p>
          <a:p>
            <a:r>
              <a:rPr lang="pt-BR" dirty="0" smtClean="0"/>
              <a:t>Ameaças:</a:t>
            </a:r>
          </a:p>
          <a:p>
            <a:r>
              <a:rPr lang="pt-BR" dirty="0" smtClean="0"/>
              <a:t>•</a:t>
            </a:r>
            <a:r>
              <a:rPr lang="pt-BR" dirty="0"/>
              <a:t>No inverno a uma queda na procura por sorvetes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•</a:t>
            </a:r>
            <a:r>
              <a:rPr lang="pt-BR" dirty="0"/>
              <a:t>Muitos possíveis clientes podem preferir sorveterias como a Borelli por conta do tradicionalismo.</a:t>
            </a:r>
          </a:p>
        </p:txBody>
      </p:sp>
    </p:spTree>
    <p:extLst>
      <p:ext uri="{BB962C8B-B14F-4D97-AF65-F5344CB8AC3E}">
        <p14:creationId xmlns:p14="http://schemas.microsoft.com/office/powerpoint/2010/main" val="8294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173</TotalTime>
  <Words>1027</Words>
  <Application>Microsoft Office PowerPoint</Application>
  <PresentationFormat>Widescreen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Tw Cen MT</vt:lpstr>
      <vt:lpstr>Tw Cen MT Condensed</vt:lpstr>
      <vt:lpstr>Wingdings 3</vt:lpstr>
      <vt:lpstr>Integral</vt:lpstr>
      <vt:lpstr>Apresentação do PowerPoint</vt:lpstr>
      <vt:lpstr>Sorveteria Gregoracci</vt:lpstr>
      <vt:lpstr>Sorveteria GREGORACCI</vt:lpstr>
      <vt:lpstr>Missão e Visão</vt:lpstr>
      <vt:lpstr>Valores</vt:lpstr>
      <vt:lpstr>PÚBLICO aLVO</vt:lpstr>
      <vt:lpstr>Mix de produtos/serviços</vt:lpstr>
      <vt:lpstr>Análise Swot</vt:lpstr>
      <vt:lpstr>ANÁLISE SWOT</vt:lpstr>
      <vt:lpstr>Análise de concorrência </vt:lpstr>
      <vt:lpstr>Análise de concorrência </vt:lpstr>
      <vt:lpstr> Análise de concorrência </vt:lpstr>
      <vt:lpstr>Análise de concorrência </vt:lpstr>
      <vt:lpstr>Marca</vt:lpstr>
      <vt:lpstr>Logo</vt:lpstr>
      <vt:lpstr>Defesa do logo</vt:lpstr>
      <vt:lpstr>Defesa das cores</vt:lpstr>
      <vt:lpstr>fachada</vt:lpstr>
      <vt:lpstr>Sorveteria por dentro</vt:lpstr>
      <vt:lpstr>uniforme</vt:lpstr>
      <vt:lpstr>frota</vt:lpstr>
      <vt:lpstr>brindes</vt:lpstr>
      <vt:lpstr>Mídia escolhida</vt:lpstr>
      <vt:lpstr>Propaganda spot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18</cp:revision>
  <dcterms:created xsi:type="dcterms:W3CDTF">2024-02-06T18:44:55Z</dcterms:created>
  <dcterms:modified xsi:type="dcterms:W3CDTF">2024-02-22T18:34:54Z</dcterms:modified>
</cp:coreProperties>
</file>