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BA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86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29F20-6266-408A-9C96-390E0E9F9F0E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29FFD-0E26-4475-9767-824471E48A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499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29FFD-0E26-4475-9767-824471E48A2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7332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317781-C274-4812-8C9E-175289AEB265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363B06-2456-42F0-824C-655BA2B06BD1}" type="slidenum">
              <a:rPr lang="pt-BR" smtClean="0"/>
              <a:t>‹nº›</a:t>
            </a:fld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7781-C274-4812-8C9E-175289AEB265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3B06-2456-42F0-824C-655BA2B06BD1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7781-C274-4812-8C9E-175289AEB265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3B06-2456-42F0-824C-655BA2B06BD1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7781-C274-4812-8C9E-175289AEB265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3B06-2456-42F0-824C-655BA2B06BD1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7781-C274-4812-8C9E-175289AEB265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3B06-2456-42F0-824C-655BA2B06BD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7781-C274-4812-8C9E-175289AEB265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3B06-2456-42F0-824C-655BA2B06BD1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7781-C274-4812-8C9E-175289AEB265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3B06-2456-42F0-824C-655BA2B06BD1}" type="slidenum">
              <a:rPr lang="pt-BR" smtClean="0"/>
              <a:t>‹nº›</a:t>
            </a:fld>
            <a:endParaRPr lang="pt-B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7781-C274-4812-8C9E-175289AEB265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3B06-2456-42F0-824C-655BA2B06BD1}" type="slidenum">
              <a:rPr lang="pt-BR" smtClean="0"/>
              <a:t>‹nº›</a:t>
            </a:fld>
            <a:endParaRPr lang="pt-B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7781-C274-4812-8C9E-175289AEB265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3B06-2456-42F0-824C-655BA2B06BD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7781-C274-4812-8C9E-175289AEB265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3B06-2456-42F0-824C-655BA2B06BD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7781-C274-4812-8C9E-175289AEB265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3B06-2456-42F0-824C-655BA2B06BD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0317781-C274-4812-8C9E-175289AEB265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3363B06-2456-42F0-824C-655BA2B06BD1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5.png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4.xml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 /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4.xml" /><Relationship Id="rId5" Type="http://schemas.openxmlformats.org/officeDocument/2006/relationships/image" Target="../media/image17.jpeg" /><Relationship Id="rId4" Type="http://schemas.openxmlformats.org/officeDocument/2006/relationships/image" Target="../media/image16.jpe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 /><Relationship Id="rId3" Type="http://schemas.openxmlformats.org/officeDocument/2006/relationships/image" Target="../media/image21.jpeg" /><Relationship Id="rId7" Type="http://schemas.openxmlformats.org/officeDocument/2006/relationships/image" Target="../media/image25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4.png" /><Relationship Id="rId5" Type="http://schemas.openxmlformats.org/officeDocument/2006/relationships/image" Target="../media/image23.png" /><Relationship Id="rId4" Type="http://schemas.openxmlformats.org/officeDocument/2006/relationships/image" Target="../media/image22.jpeg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2448272" cy="648071"/>
          </a:xfrm>
        </p:spPr>
        <p:txBody>
          <a:bodyPr/>
          <a:lstStyle/>
          <a:p>
            <a:r>
              <a:rPr lang="pt-BR" sz="1800" dirty="0"/>
              <a:t>Empresa:</a:t>
            </a:r>
            <a:br>
              <a:rPr lang="pt-BR" sz="1800" dirty="0"/>
            </a:br>
            <a:r>
              <a:rPr lang="pt-BR" sz="1800" dirty="0"/>
              <a:t>MIMOS DA VOVÓ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7807" y="6093296"/>
            <a:ext cx="6400800" cy="504055"/>
          </a:xfrm>
        </p:spPr>
        <p:txBody>
          <a:bodyPr>
            <a:noAutofit/>
          </a:bodyPr>
          <a:lstStyle/>
          <a:p>
            <a:r>
              <a:rPr lang="pt-BR" sz="1800" b="1" dirty="0">
                <a:solidFill>
                  <a:schemeClr val="bg1"/>
                </a:solidFill>
                <a:latin typeface="Lucida Calligraphy" pitchFamily="66" charset="0"/>
              </a:rPr>
              <a:t>PROJETO EXPERIMENTAL</a:t>
            </a:r>
          </a:p>
          <a:p>
            <a:r>
              <a:rPr lang="pt-BR" sz="1400" b="1" dirty="0">
                <a:solidFill>
                  <a:schemeClr val="bg1"/>
                </a:solidFill>
                <a:latin typeface="Lucida Calligraphy" pitchFamily="66" charset="0"/>
              </a:rPr>
              <a:t>Plano  de  Marketing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180567"/>
            <a:ext cx="1840607" cy="14077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945" y="3861049"/>
            <a:ext cx="2900523" cy="20162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CaixaDeTexto 9"/>
          <p:cNvSpPr txBox="1"/>
          <p:nvPr/>
        </p:nvSpPr>
        <p:spPr>
          <a:xfrm>
            <a:off x="-3420888" y="5852495"/>
            <a:ext cx="183569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-180528" y="2007351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Devlyn</a:t>
            </a:r>
            <a:endParaRPr lang="pt-BR" dirty="0"/>
          </a:p>
          <a:p>
            <a:pPr algn="ctr"/>
            <a:r>
              <a:rPr lang="pt-BR" dirty="0"/>
              <a:t>Igor</a:t>
            </a:r>
          </a:p>
          <a:p>
            <a:pPr algn="ctr"/>
            <a:r>
              <a:rPr lang="pt-BR" dirty="0"/>
              <a:t>Jessica</a:t>
            </a:r>
          </a:p>
          <a:p>
            <a:pPr algn="ctr"/>
            <a:r>
              <a:rPr lang="pt-BR" dirty="0" err="1"/>
              <a:t>Lorraine</a:t>
            </a:r>
            <a:endParaRPr lang="pt-BR" dirty="0"/>
          </a:p>
          <a:p>
            <a:pPr algn="ctr"/>
            <a:r>
              <a:rPr lang="pt-BR" dirty="0"/>
              <a:t>Sabrina</a:t>
            </a:r>
          </a:p>
          <a:p>
            <a:pPr algn="ctr"/>
            <a:r>
              <a:rPr lang="pt-BR" dirty="0"/>
              <a:t>Silvia</a:t>
            </a:r>
          </a:p>
          <a:p>
            <a:pPr algn="ctr"/>
            <a:r>
              <a:rPr lang="pt-BR" dirty="0" err="1"/>
              <a:t>Walisson</a:t>
            </a:r>
            <a:endParaRPr lang="pt-BR" dirty="0"/>
          </a:p>
          <a:p>
            <a:pPr algn="ctr"/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724128" y="648866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 orientador: Rodrigo Rodrigues</a:t>
            </a:r>
          </a:p>
        </p:txBody>
      </p:sp>
    </p:spTree>
    <p:extLst>
      <p:ext uri="{BB962C8B-B14F-4D97-AF65-F5344CB8AC3E}">
        <p14:creationId xmlns:p14="http://schemas.microsoft.com/office/powerpoint/2010/main" val="3161881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27584" y="260648"/>
            <a:ext cx="7776864" cy="6912768"/>
          </a:xfrm>
        </p:spPr>
        <p:txBody>
          <a:bodyPr>
            <a:normAutofit lnSpcReduction="10000"/>
          </a:bodyPr>
          <a:lstStyle/>
          <a:p>
            <a:r>
              <a:rPr lang="pt-BR" dirty="0">
                <a:solidFill>
                  <a:srgbClr val="FFC000"/>
                </a:solidFill>
              </a:rPr>
              <a:t>Visão:</a:t>
            </a:r>
            <a:br>
              <a:rPr lang="pt-BR" dirty="0"/>
            </a:br>
            <a:r>
              <a:rPr lang="pt-BR" dirty="0"/>
              <a:t>Tornar uma referência em bolos caseiros e atender 60% dos condomínios de São Carlos</a:t>
            </a:r>
            <a:br>
              <a:rPr lang="pt-BR" dirty="0"/>
            </a:br>
            <a:br>
              <a:rPr lang="pt-BR" dirty="0">
                <a:solidFill>
                  <a:srgbClr val="FFC000"/>
                </a:solidFill>
              </a:rPr>
            </a:br>
            <a:r>
              <a:rPr lang="pt-BR" dirty="0">
                <a:solidFill>
                  <a:srgbClr val="FFC000"/>
                </a:solidFill>
              </a:rPr>
              <a:t>Valores:</a:t>
            </a:r>
            <a:br>
              <a:rPr lang="pt-BR" dirty="0"/>
            </a:br>
            <a:r>
              <a:rPr lang="pt-BR" dirty="0"/>
              <a:t>Oferecer ao cliente um produto de qualidade  e um tratamento de vó para com os netos</a:t>
            </a:r>
            <a:br>
              <a:rPr lang="pt-BR" dirty="0"/>
            </a:br>
            <a:br>
              <a:rPr lang="pt-BR" dirty="0"/>
            </a:br>
            <a:r>
              <a:rPr lang="pt-BR" sz="3600" dirty="0">
                <a:solidFill>
                  <a:srgbClr val="FFC000"/>
                </a:solidFill>
              </a:rPr>
              <a:t>Estrutura Organizacional:</a:t>
            </a:r>
            <a:br>
              <a:rPr lang="pt-BR" sz="3600" dirty="0">
                <a:solidFill>
                  <a:srgbClr val="FFC000"/>
                </a:solidFill>
              </a:rPr>
            </a:br>
            <a:br>
              <a:rPr lang="pt-BR" sz="3600" dirty="0">
                <a:solidFill>
                  <a:srgbClr val="FFC000"/>
                </a:solidFill>
              </a:rPr>
            </a:br>
            <a:r>
              <a:rPr lang="pt-BR" dirty="0">
                <a:solidFill>
                  <a:srgbClr val="FFC000"/>
                </a:solidFill>
              </a:rPr>
              <a:t>Pessoal: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2 confeiteiros;</a:t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>1 Auxiliar;</a:t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>1 Vendedor Externo (</a:t>
            </a:r>
            <a:r>
              <a:rPr lang="pt-BR" dirty="0" err="1">
                <a:solidFill>
                  <a:schemeClr val="tx1"/>
                </a:solidFill>
              </a:rPr>
              <a:t>Food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Truck</a:t>
            </a:r>
            <a:r>
              <a:rPr lang="pt-BR" dirty="0">
                <a:solidFill>
                  <a:schemeClr val="tx1"/>
                </a:solidFill>
              </a:rPr>
              <a:t>);</a:t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>1 Representante Comercial (Prospecção Comercial).</a:t>
            </a:r>
            <a:br>
              <a:rPr lang="pt-BR" dirty="0">
                <a:solidFill>
                  <a:srgbClr val="FFC000"/>
                </a:solidFill>
              </a:rPr>
            </a:br>
            <a:br>
              <a:rPr lang="pt-BR" dirty="0">
                <a:solidFill>
                  <a:srgbClr val="FFC000"/>
                </a:solidFill>
              </a:rPr>
            </a:br>
            <a:r>
              <a:rPr lang="pt-BR" dirty="0">
                <a:solidFill>
                  <a:srgbClr val="FFC000"/>
                </a:solidFill>
              </a:rPr>
              <a:t> 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2486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56263" cy="1054250"/>
          </a:xfrm>
        </p:spPr>
        <p:txBody>
          <a:bodyPr/>
          <a:lstStyle/>
          <a:p>
            <a:pPr algn="l"/>
            <a:r>
              <a:rPr lang="pt-BR" sz="2800" dirty="0">
                <a:solidFill>
                  <a:srgbClr val="FFC000"/>
                </a:solidFill>
              </a:rPr>
              <a:t>Equipamentos: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467544" y="1412776"/>
            <a:ext cx="4022160" cy="4680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>
                <a:solidFill>
                  <a:srgbClr val="FFC000"/>
                </a:solidFill>
              </a:rPr>
              <a:t>Fábrica: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Assadeiras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Balança Digital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Batedeira Profissional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err="1">
                <a:solidFill>
                  <a:srgbClr val="FFC000"/>
                </a:solidFill>
              </a:rPr>
              <a:t>Truck</a:t>
            </a:r>
            <a:r>
              <a:rPr lang="pt-BR" dirty="0">
                <a:solidFill>
                  <a:srgbClr val="FFC000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Forno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Geladeira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Balcão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Armário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Câmera de crescimento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4"/>
          </p:nvPr>
        </p:nvSpPr>
        <p:spPr>
          <a:xfrm>
            <a:off x="4644008" y="1772816"/>
            <a:ext cx="3803904" cy="416508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/>
              <a:t>Formas 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Fornos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Câmera de Crescimento</a:t>
            </a:r>
            <a:br>
              <a:rPr lang="pt-BR" dirty="0"/>
            </a:br>
            <a:br>
              <a:rPr lang="pt-BR" dirty="0"/>
            </a:br>
            <a:endParaRPr lang="pt-BR" dirty="0"/>
          </a:p>
          <a:p>
            <a:pPr>
              <a:buFont typeface="Arial" pitchFamily="34" charset="0"/>
              <a:buChar char="•"/>
            </a:pPr>
            <a:r>
              <a:rPr lang="pt-BR" dirty="0"/>
              <a:t>Estufa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Formas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Assadeira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Balança Digital</a:t>
            </a:r>
          </a:p>
          <a:p>
            <a:pPr>
              <a:buFont typeface="Arial" pitchFamily="34" charset="0"/>
              <a:buChar char="•"/>
            </a:pP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239" y="27536"/>
            <a:ext cx="2831737" cy="23933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2706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699247" y="332657"/>
            <a:ext cx="7761185" cy="1224135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pt-BR" sz="2800" dirty="0">
                <a:solidFill>
                  <a:srgbClr val="FFC000"/>
                </a:solidFill>
              </a:rPr>
              <a:t>Equipamentos</a:t>
            </a:r>
            <a:r>
              <a:rPr lang="pt-BR" dirty="0">
                <a:solidFill>
                  <a:srgbClr val="FFC000"/>
                </a:solidFill>
              </a:rPr>
              <a:t>:</a:t>
            </a:r>
            <a:br>
              <a:rPr lang="pt-BR" dirty="0">
                <a:solidFill>
                  <a:srgbClr val="FFC000"/>
                </a:solidFill>
              </a:rPr>
            </a:br>
            <a:br>
              <a:rPr lang="pt-BR" dirty="0">
                <a:solidFill>
                  <a:srgbClr val="FFC000"/>
                </a:solidFill>
              </a:rPr>
            </a:br>
            <a:r>
              <a:rPr lang="pt-BR" sz="2200" dirty="0">
                <a:solidFill>
                  <a:srgbClr val="FFC000"/>
                </a:solidFill>
              </a:rPr>
              <a:t>Escritório:</a:t>
            </a: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11560" y="1196752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>
              <a:solidFill>
                <a:srgbClr val="C00000"/>
              </a:solidFill>
            </a:endParaRPr>
          </a:p>
          <a:p>
            <a:endParaRPr lang="pt-BR" sz="2400" dirty="0">
              <a:solidFill>
                <a:srgbClr val="C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>
                <a:solidFill>
                  <a:srgbClr val="C00000"/>
                </a:solidFill>
              </a:rPr>
              <a:t> </a:t>
            </a:r>
            <a:r>
              <a:rPr lang="pt-BR" sz="2400" dirty="0"/>
              <a:t>Computador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>
                <a:solidFill>
                  <a:srgbClr val="C00000"/>
                </a:solidFill>
              </a:rPr>
              <a:t> </a:t>
            </a:r>
            <a:r>
              <a:rPr lang="pt-BR" sz="2400" dirty="0"/>
              <a:t>Impressora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>
                <a:solidFill>
                  <a:srgbClr val="C00000"/>
                </a:solidFill>
              </a:rPr>
              <a:t> </a:t>
            </a:r>
            <a:r>
              <a:rPr lang="pt-BR" sz="2400" dirty="0"/>
              <a:t>Telefone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226844" y="1750750"/>
            <a:ext cx="4917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400" dirty="0">
                <a:solidFill>
                  <a:srgbClr val="C00000"/>
                </a:solidFill>
              </a:rPr>
              <a:t> </a:t>
            </a:r>
            <a:r>
              <a:rPr lang="pt-BR" sz="2400" dirty="0"/>
              <a:t>Mesa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>
                <a:solidFill>
                  <a:srgbClr val="C00000"/>
                </a:solidFill>
              </a:rPr>
              <a:t> </a:t>
            </a:r>
            <a:r>
              <a:rPr lang="pt-BR" sz="2400" dirty="0"/>
              <a:t>Cadeira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>
                <a:solidFill>
                  <a:srgbClr val="C00000"/>
                </a:solidFill>
              </a:rPr>
              <a:t> </a:t>
            </a:r>
            <a:r>
              <a:rPr lang="pt-BR" sz="2400" dirty="0"/>
              <a:t>Armário</a:t>
            </a:r>
            <a:r>
              <a:rPr lang="pt-BR" sz="2400" dirty="0">
                <a:solidFill>
                  <a:srgbClr val="C00000"/>
                </a:solidFill>
              </a:rPr>
              <a:t> </a:t>
            </a:r>
            <a:r>
              <a:rPr lang="pt-BR" sz="2400" dirty="0"/>
              <a:t>para</a:t>
            </a:r>
            <a:r>
              <a:rPr lang="pt-BR" sz="2400" dirty="0">
                <a:solidFill>
                  <a:srgbClr val="C00000"/>
                </a:solidFill>
              </a:rPr>
              <a:t> </a:t>
            </a:r>
            <a:r>
              <a:rPr lang="pt-BR" sz="2400" dirty="0"/>
              <a:t>escritório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34585" y="3175796"/>
            <a:ext cx="77602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C000"/>
                </a:solidFill>
              </a:rPr>
              <a:t>Estrutura Organizacional:</a:t>
            </a:r>
          </a:p>
          <a:p>
            <a:endParaRPr lang="pt-BR" sz="2800" dirty="0">
              <a:solidFill>
                <a:srgbClr val="FFC000"/>
              </a:solidFill>
            </a:endParaRPr>
          </a:p>
          <a:p>
            <a:r>
              <a:rPr lang="pt-BR" sz="2400" dirty="0">
                <a:solidFill>
                  <a:srgbClr val="FFC000"/>
                </a:solidFill>
              </a:rPr>
              <a:t>Estrutura Física:</a:t>
            </a:r>
          </a:p>
          <a:p>
            <a:endParaRPr lang="pt-BR" sz="2400" dirty="0">
              <a:solidFill>
                <a:srgbClr val="FFC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>
                <a:solidFill>
                  <a:srgbClr val="C00000"/>
                </a:solidFill>
              </a:rPr>
              <a:t> </a:t>
            </a:r>
            <a:r>
              <a:rPr lang="pt-BR" sz="2400" dirty="0"/>
              <a:t>Fábrica - Área de 250m² para produção, estoque de matéria-prima e escritório.</a:t>
            </a:r>
            <a:endParaRPr lang="pt-BR" sz="2400" dirty="0">
              <a:solidFill>
                <a:srgbClr val="C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>
                <a:solidFill>
                  <a:srgbClr val="C00000"/>
                </a:solidFill>
              </a:rPr>
              <a:t>  </a:t>
            </a:r>
            <a:r>
              <a:rPr lang="pt-BR" sz="2400" dirty="0" err="1"/>
              <a:t>Food</a:t>
            </a:r>
            <a:r>
              <a:rPr lang="pt-BR" sz="2400" dirty="0"/>
              <a:t> </a:t>
            </a:r>
            <a:r>
              <a:rPr lang="pt-BR" sz="2400" dirty="0" err="1"/>
              <a:t>Truck</a:t>
            </a:r>
            <a:r>
              <a:rPr lang="pt-BR" sz="2400" dirty="0"/>
              <a:t> -  Área móvel de 04mx02m² para distribuição do produto final.</a:t>
            </a:r>
            <a:endParaRPr lang="pt-BR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126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8134672" cy="6000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dirty="0">
                <a:solidFill>
                  <a:srgbClr val="FFC000"/>
                </a:solidFill>
              </a:rPr>
              <a:t>Mix de Produtos:</a:t>
            </a:r>
            <a:br>
              <a:rPr lang="pt-BR" sz="4400" dirty="0"/>
            </a:br>
            <a:r>
              <a:rPr lang="pt-BR" sz="4400" dirty="0"/>
              <a:t>Pães, bolos, roscas e </a:t>
            </a:r>
            <a:r>
              <a:rPr lang="pt-BR" sz="4400" dirty="0" err="1"/>
              <a:t>cupcakes</a:t>
            </a:r>
            <a:r>
              <a:rPr lang="pt-BR" sz="4400" dirty="0"/>
              <a:t>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85683"/>
            <a:ext cx="2661644" cy="22322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046710"/>
            <a:ext cx="2880320" cy="23042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49171"/>
            <a:ext cx="3151182" cy="22465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186" y="4449170"/>
            <a:ext cx="2684229" cy="23116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73090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50419" y="2924944"/>
            <a:ext cx="7745505" cy="1612701"/>
          </a:xfrm>
        </p:spPr>
        <p:txBody>
          <a:bodyPr>
            <a:normAutofit fontScale="55000" lnSpcReduction="20000"/>
          </a:bodyPr>
          <a:lstStyle/>
          <a:p>
            <a:endParaRPr lang="pt-BR" sz="9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9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3.Identidade Visual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-30654"/>
            <a:ext cx="2262584" cy="17879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895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83568" y="2132856"/>
            <a:ext cx="7745505" cy="4209330"/>
          </a:xfrm>
        </p:spPr>
        <p:txBody>
          <a:bodyPr>
            <a:normAutofit/>
          </a:bodyPr>
          <a:lstStyle/>
          <a:p>
            <a:r>
              <a:rPr lang="pt-BR" sz="2800" dirty="0"/>
              <a:t>O nome propõe remeter nossos clientes aos tempos e lembranças relativos ao carinho e amor com que nossas avós preparavam nossos mimos, tendo relação também com os cuidados e atenção singular com que nosso atendimento será realizado, sempre pensando no melhor para o cliente e para bem servi-lo.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8644"/>
          </a:xfrm>
        </p:spPr>
        <p:txBody>
          <a:bodyPr/>
          <a:lstStyle/>
          <a:p>
            <a:pPr algn="l"/>
            <a:r>
              <a:rPr lang="pt-BR" sz="3200" dirty="0">
                <a:solidFill>
                  <a:srgbClr val="FFC000"/>
                </a:solidFill>
              </a:rPr>
              <a:t>Defesa do Nome:</a:t>
            </a:r>
          </a:p>
        </p:txBody>
      </p:sp>
    </p:spTree>
    <p:extLst>
      <p:ext uri="{BB962C8B-B14F-4D97-AF65-F5344CB8AC3E}">
        <p14:creationId xmlns:p14="http://schemas.microsoft.com/office/powerpoint/2010/main" val="3451970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11560" y="2060848"/>
            <a:ext cx="7905201" cy="4276997"/>
          </a:xfrm>
        </p:spPr>
        <p:txBody>
          <a:bodyPr>
            <a:normAutofit/>
          </a:bodyPr>
          <a:lstStyle/>
          <a:p>
            <a:r>
              <a:rPr lang="pt-BR" sz="3200" dirty="0"/>
              <a:t>Trazer o carinho da vó no atendimento e o amor no alimento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C000"/>
                </a:solidFill>
              </a:rPr>
              <a:t>Posicionamento :</a:t>
            </a:r>
          </a:p>
        </p:txBody>
      </p:sp>
    </p:spTree>
    <p:extLst>
      <p:ext uri="{BB962C8B-B14F-4D97-AF65-F5344CB8AC3E}">
        <p14:creationId xmlns:p14="http://schemas.microsoft.com/office/powerpoint/2010/main" val="2474353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55576" y="5297592"/>
            <a:ext cx="7977209" cy="7814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400" b="1" dirty="0">
                <a:solidFill>
                  <a:schemeClr val="tx1"/>
                </a:solidFill>
              </a:rPr>
              <a:t>“Todo mundo quer.”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>
                <a:solidFill>
                  <a:srgbClr val="FFC000"/>
                </a:solidFill>
              </a:rPr>
              <a:t>Slogam</a:t>
            </a:r>
            <a:r>
              <a:rPr lang="pt-BR" dirty="0">
                <a:solidFill>
                  <a:srgbClr val="FFC000"/>
                </a:solidFill>
              </a:rPr>
              <a:t>: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132856"/>
            <a:ext cx="3744416" cy="3164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052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/>
              <a:t>Para o desenvolvimento do logo, foram escolhidas imagens que façam referência aos produtos que serão vendidos, em harmonia com as cores e fonte, os quais foram selecionados de maneira a lembrar as coberturas, recheios e formatos presentes em nossos produtos.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C000"/>
                </a:solidFill>
              </a:rPr>
              <a:t>Defesa do Logotipo:</a:t>
            </a:r>
          </a:p>
        </p:txBody>
      </p:sp>
    </p:spTree>
    <p:extLst>
      <p:ext uri="{BB962C8B-B14F-4D97-AF65-F5344CB8AC3E}">
        <p14:creationId xmlns:p14="http://schemas.microsoft.com/office/powerpoint/2010/main" val="2872419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C000"/>
                </a:solidFill>
              </a:rPr>
              <a:t>Defesa das Cores: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/>
          </a:p>
          <a:p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F4364D6-F5B1-2646-94BB-E3E624ED72D1}"/>
              </a:ext>
            </a:extLst>
          </p:cNvPr>
          <p:cNvSpPr txBox="1"/>
          <p:nvPr/>
        </p:nvSpPr>
        <p:spPr>
          <a:xfrm>
            <a:off x="931069" y="2690336"/>
            <a:ext cx="28432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200"/>
              <a:t>Vermelho</a:t>
            </a:r>
          </a:p>
          <a:p>
            <a:pPr algn="l"/>
            <a:r>
              <a:rPr lang="pt-BR" sz="3200"/>
              <a:t>Branco</a:t>
            </a:r>
          </a:p>
          <a:p>
            <a:pPr algn="l"/>
            <a:r>
              <a:rPr lang="pt-BR" sz="3200"/>
              <a:t>Rosa</a:t>
            </a:r>
          </a:p>
          <a:p>
            <a:pPr algn="l"/>
            <a:endParaRPr lang="pt-BR" sz="3200"/>
          </a:p>
          <a:p>
            <a:pPr algn="l"/>
            <a:endParaRPr lang="pt-BR" sz="3200"/>
          </a:p>
        </p:txBody>
      </p:sp>
    </p:spTree>
    <p:extLst>
      <p:ext uri="{BB962C8B-B14F-4D97-AF65-F5344CB8AC3E}">
        <p14:creationId xmlns:p14="http://schemas.microsoft.com/office/powerpoint/2010/main" val="1457564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83568" y="3068960"/>
            <a:ext cx="7745505" cy="1612701"/>
          </a:xfrm>
        </p:spPr>
        <p:txBody>
          <a:bodyPr>
            <a:normAutofit/>
          </a:bodyPr>
          <a:lstStyle/>
          <a:p>
            <a:r>
              <a:rPr lang="pt-BR" sz="9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1.Pesquisa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3528" y="18937"/>
            <a:ext cx="7756263" cy="105425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-30654"/>
            <a:ext cx="2262584" cy="17879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3921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C000"/>
                </a:solidFill>
              </a:rPr>
              <a:t>Fachada: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98837"/>
            <a:ext cx="6445728" cy="4464496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149080"/>
            <a:ext cx="1008112" cy="8520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120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C000"/>
                </a:solidFill>
              </a:rPr>
              <a:t>Uniformes:</a:t>
            </a: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76475"/>
            <a:ext cx="3803650" cy="3803650"/>
          </a:xfrm>
          <a:prstGeom prst="ellipse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12500"/>
          </a:effectLst>
        </p:spPr>
      </p:pic>
      <p:pic>
        <p:nvPicPr>
          <p:cNvPr id="8" name="Espaço Reservado para Conteúdo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276475"/>
            <a:ext cx="3803650" cy="3803650"/>
          </a:xfrm>
          <a:prstGeom prst="ellipse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12500"/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997" y="4509120"/>
            <a:ext cx="1110457" cy="9385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682" y="3705045"/>
            <a:ext cx="610566" cy="5160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679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82" y="2240868"/>
            <a:ext cx="4189310" cy="35407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C000"/>
                </a:solidFill>
              </a:rPr>
              <a:t>Brinde: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763688" y="4190852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 </a:t>
            </a:r>
            <a:r>
              <a:rPr lang="pt-BR" sz="2000" dirty="0" err="1">
                <a:latin typeface="Colonna MT" pitchFamily="82" charset="0"/>
              </a:rPr>
              <a:t>Tel</a:t>
            </a:r>
            <a:r>
              <a:rPr lang="pt-BR" sz="2000" dirty="0">
                <a:latin typeface="Colonna MT" pitchFamily="82" charset="0"/>
              </a:rPr>
              <a:t>: (16) </a:t>
            </a:r>
            <a:r>
              <a:rPr lang="pt-BR" sz="2000" dirty="0" err="1">
                <a:latin typeface="Colonna MT" pitchFamily="82" charset="0"/>
              </a:rPr>
              <a:t>xxxx-xxxx</a:t>
            </a:r>
            <a:r>
              <a:rPr lang="pt-BR" dirty="0"/>
              <a:t>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48880"/>
            <a:ext cx="4355976" cy="3324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Espaço Reservado para Conteúdo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364" y="3596473"/>
            <a:ext cx="2353296" cy="19889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CaixaDeTexto 9"/>
          <p:cNvSpPr txBox="1"/>
          <p:nvPr/>
        </p:nvSpPr>
        <p:spPr>
          <a:xfrm>
            <a:off x="323528" y="5877272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Imã de Geladeira Personalizado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787948" y="6063679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Chaveiro Personalizado</a:t>
            </a:r>
          </a:p>
        </p:txBody>
      </p:sp>
    </p:spTree>
    <p:extLst>
      <p:ext uri="{BB962C8B-B14F-4D97-AF65-F5344CB8AC3E}">
        <p14:creationId xmlns:p14="http://schemas.microsoft.com/office/powerpoint/2010/main" val="2257655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3429000"/>
            <a:ext cx="8784975" cy="1036637"/>
          </a:xfrm>
        </p:spPr>
        <p:txBody>
          <a:bodyPr>
            <a:normAutofit fontScale="92500"/>
          </a:bodyPr>
          <a:lstStyle/>
          <a:p>
            <a:r>
              <a:rPr lang="pt-BR" sz="5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4.Composto de Marketing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386" y="-32518"/>
            <a:ext cx="2220371" cy="18766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7981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1090" y="2132856"/>
            <a:ext cx="9293438" cy="4851268"/>
          </a:xfrm>
        </p:spPr>
        <p:txBody>
          <a:bodyPr>
            <a:normAutofit lnSpcReduction="10000"/>
          </a:bodyPr>
          <a:lstStyle/>
          <a:p>
            <a:r>
              <a:rPr lang="pt-BR" sz="2800" dirty="0">
                <a:solidFill>
                  <a:srgbClr val="FFC000"/>
                </a:solidFill>
              </a:rPr>
              <a:t>Praça:</a:t>
            </a:r>
          </a:p>
          <a:p>
            <a:pPr marL="0" indent="0">
              <a:buNone/>
            </a:pPr>
            <a:r>
              <a:rPr lang="pt-BR" sz="2800" dirty="0">
                <a:solidFill>
                  <a:schemeClr val="tx1"/>
                </a:solidFill>
              </a:rPr>
              <a:t>    Estrutura móvel: </a:t>
            </a:r>
            <a:r>
              <a:rPr lang="pt-BR" sz="2800" dirty="0" err="1">
                <a:solidFill>
                  <a:schemeClr val="tx1"/>
                </a:solidFill>
              </a:rPr>
              <a:t>Food</a:t>
            </a:r>
            <a:r>
              <a:rPr lang="pt-BR" sz="2800" dirty="0">
                <a:solidFill>
                  <a:schemeClr val="tx1"/>
                </a:solidFill>
              </a:rPr>
              <a:t> </a:t>
            </a:r>
            <a:r>
              <a:rPr lang="pt-BR" sz="2800" dirty="0" err="1">
                <a:solidFill>
                  <a:schemeClr val="tx1"/>
                </a:solidFill>
              </a:rPr>
              <a:t>Truck</a:t>
            </a:r>
            <a:endParaRPr lang="pt-B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800" dirty="0">
                <a:solidFill>
                  <a:schemeClr val="tx1"/>
                </a:solidFill>
              </a:rPr>
              <a:t>    Estrutura física: Contendo uma fábrica e um escritório</a:t>
            </a:r>
          </a:p>
          <a:p>
            <a:pPr marL="0" indent="0">
              <a:buNone/>
            </a:pPr>
            <a:endParaRPr lang="pt-B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800" dirty="0">
                <a:solidFill>
                  <a:srgbClr val="FFC000"/>
                </a:solidFill>
              </a:rPr>
              <a:t>     Produto: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FFC000"/>
                </a:solidFill>
              </a:rPr>
              <a:t>     </a:t>
            </a:r>
            <a:r>
              <a:rPr lang="pt-BR" sz="2800" dirty="0">
                <a:solidFill>
                  <a:schemeClr val="tx1"/>
                </a:solidFill>
              </a:rPr>
              <a:t>Bolos caseiros e com variedades em recheios e  coberturas. </a:t>
            </a:r>
          </a:p>
          <a:p>
            <a:pPr marL="0" indent="0">
              <a:buNone/>
            </a:pPr>
            <a:r>
              <a:rPr lang="pt-BR" sz="2800" dirty="0">
                <a:solidFill>
                  <a:schemeClr val="tx1"/>
                </a:solidFill>
              </a:rPr>
              <a:t>      Pães do tipo caseiro, francês e integral.</a:t>
            </a:r>
          </a:p>
          <a:p>
            <a:pPr marL="0" indent="0">
              <a:buNone/>
            </a:pPr>
            <a:r>
              <a:rPr lang="pt-BR" sz="2800" dirty="0">
                <a:solidFill>
                  <a:schemeClr val="tx1"/>
                </a:solidFill>
              </a:rPr>
              <a:t>      </a:t>
            </a:r>
            <a:r>
              <a:rPr lang="pt-BR" sz="2800" dirty="0" err="1">
                <a:solidFill>
                  <a:schemeClr val="tx1"/>
                </a:solidFill>
              </a:rPr>
              <a:t>Cupcakes</a:t>
            </a:r>
            <a:r>
              <a:rPr lang="pt-BR" sz="2800" dirty="0">
                <a:solidFill>
                  <a:schemeClr val="tx1"/>
                </a:solidFill>
              </a:rPr>
              <a:t> e roscas artesanais e com diversidades em sabores.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27842" y="476672"/>
            <a:ext cx="8928992" cy="1656184"/>
          </a:xfrm>
        </p:spPr>
        <p:txBody>
          <a:bodyPr>
            <a:noAutofit/>
          </a:bodyPr>
          <a:lstStyle/>
          <a:p>
            <a:r>
              <a:rPr lang="pt-BR" sz="3600" dirty="0">
                <a:solidFill>
                  <a:srgbClr val="FFC000"/>
                </a:solidFill>
              </a:rPr>
              <a:t>Análise 4ps do produto/serviço principal</a:t>
            </a:r>
          </a:p>
        </p:txBody>
      </p:sp>
    </p:spTree>
    <p:extLst>
      <p:ext uri="{BB962C8B-B14F-4D97-AF65-F5344CB8AC3E}">
        <p14:creationId xmlns:p14="http://schemas.microsoft.com/office/powerpoint/2010/main" val="3898836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188640"/>
            <a:ext cx="8892480" cy="3960440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FFC000"/>
                </a:solidFill>
              </a:rPr>
              <a:t>Preço:</a:t>
            </a:r>
          </a:p>
          <a:p>
            <a:pPr>
              <a:buFont typeface="Arial" pitchFamily="34" charset="0"/>
              <a:buChar char="•"/>
            </a:pPr>
            <a:r>
              <a:rPr lang="pt-BR" sz="3200" dirty="0">
                <a:solidFill>
                  <a:srgbClr val="FFC000"/>
                </a:solidFill>
              </a:rPr>
              <a:t> </a:t>
            </a:r>
            <a:r>
              <a:rPr lang="pt-BR" sz="2800" dirty="0">
                <a:solidFill>
                  <a:schemeClr val="tx1"/>
                </a:solidFill>
              </a:rPr>
              <a:t>Pães caseiros:  R$ 7,00 /unidade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>
                <a:solidFill>
                  <a:srgbClr val="FFC000"/>
                </a:solidFill>
              </a:rPr>
              <a:t> </a:t>
            </a:r>
            <a:r>
              <a:rPr lang="pt-BR" sz="2800" dirty="0">
                <a:solidFill>
                  <a:schemeClr val="tx1"/>
                </a:solidFill>
              </a:rPr>
              <a:t>Pão francês: R$ 8,00 /kg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>
                <a:solidFill>
                  <a:srgbClr val="FFC000"/>
                </a:solidFill>
              </a:rPr>
              <a:t> </a:t>
            </a:r>
            <a:r>
              <a:rPr lang="pt-BR" sz="2800" dirty="0">
                <a:solidFill>
                  <a:schemeClr val="tx1"/>
                </a:solidFill>
              </a:rPr>
              <a:t>Pão integral: R$ 12,00 /kg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>
                <a:solidFill>
                  <a:schemeClr val="tx1"/>
                </a:solidFill>
              </a:rPr>
              <a:t> Bolo: R$ 14,00 /unidade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>
                <a:solidFill>
                  <a:schemeClr val="tx1"/>
                </a:solidFill>
              </a:rPr>
              <a:t> </a:t>
            </a:r>
            <a:r>
              <a:rPr lang="pt-BR" sz="2800" dirty="0" err="1">
                <a:solidFill>
                  <a:schemeClr val="tx1"/>
                </a:solidFill>
              </a:rPr>
              <a:t>Cupcakes</a:t>
            </a:r>
            <a:r>
              <a:rPr lang="pt-BR" sz="2800" dirty="0">
                <a:solidFill>
                  <a:schemeClr val="tx1"/>
                </a:solidFill>
              </a:rPr>
              <a:t>: R$ 3,00 /unidade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>
                <a:solidFill>
                  <a:schemeClr val="tx1"/>
                </a:solidFill>
              </a:rPr>
              <a:t> Roscas: R$ 9,00 /unidade</a:t>
            </a:r>
          </a:p>
          <a:p>
            <a:pPr>
              <a:buFont typeface="Arial" pitchFamily="34" charset="0"/>
              <a:buChar char="•"/>
            </a:pP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9512" y="4581128"/>
            <a:ext cx="8712968" cy="1728192"/>
          </a:xfrm>
        </p:spPr>
        <p:txBody>
          <a:bodyPr/>
          <a:lstStyle/>
          <a:p>
            <a:pPr algn="l"/>
            <a:r>
              <a:rPr lang="pt-BR" sz="3200" dirty="0"/>
              <a:t>   </a:t>
            </a:r>
            <a:r>
              <a:rPr lang="pt-BR" sz="3200" dirty="0">
                <a:solidFill>
                  <a:srgbClr val="FFC000"/>
                </a:solidFill>
              </a:rPr>
              <a:t>Promoção:</a:t>
            </a:r>
            <a:br>
              <a:rPr lang="pt-BR" sz="3200" dirty="0">
                <a:solidFill>
                  <a:srgbClr val="FFC000"/>
                </a:solidFill>
              </a:rPr>
            </a:br>
            <a:r>
              <a:rPr lang="pt-BR" sz="3200" dirty="0">
                <a:solidFill>
                  <a:srgbClr val="FFC000"/>
                </a:solidFill>
              </a:rPr>
              <a:t>   </a:t>
            </a:r>
            <a:r>
              <a:rPr lang="pt-BR" sz="3200" dirty="0">
                <a:solidFill>
                  <a:schemeClr val="tx1"/>
                </a:solidFill>
              </a:rPr>
              <a:t>Cartão Fidelidade</a:t>
            </a:r>
            <a:br>
              <a:rPr lang="pt-BR" sz="3200" dirty="0">
                <a:solidFill>
                  <a:srgbClr val="FFC000"/>
                </a:solidFill>
              </a:rPr>
            </a:br>
            <a:r>
              <a:rPr lang="pt-BR" sz="3200" dirty="0">
                <a:solidFill>
                  <a:srgbClr val="FFC000"/>
                </a:solidFill>
              </a:rPr>
              <a:t>   </a:t>
            </a:r>
            <a:r>
              <a:rPr lang="pt-BR" sz="3200" dirty="0">
                <a:solidFill>
                  <a:schemeClr val="tx1"/>
                </a:solidFill>
              </a:rPr>
              <a:t>Leve 1 bolo por R$ 14,00 ou 2 por R$ 20,00.</a:t>
            </a:r>
          </a:p>
        </p:txBody>
      </p:sp>
    </p:spTree>
    <p:extLst>
      <p:ext uri="{BB962C8B-B14F-4D97-AF65-F5344CB8AC3E}">
        <p14:creationId xmlns:p14="http://schemas.microsoft.com/office/powerpoint/2010/main" val="1025015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12169" y="3356992"/>
            <a:ext cx="8856983" cy="1224135"/>
          </a:xfrm>
        </p:spPr>
        <p:txBody>
          <a:bodyPr>
            <a:normAutofit fontScale="92500"/>
          </a:bodyPr>
          <a:lstStyle/>
          <a:p>
            <a:r>
              <a:rPr lang="pt-BR" sz="5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5.Campanha de Marketing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-76329"/>
            <a:ext cx="2222347" cy="18783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7279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07505" y="2348880"/>
            <a:ext cx="9036495" cy="4065314"/>
          </a:xfrm>
        </p:spPr>
        <p:txBody>
          <a:bodyPr>
            <a:normAutofit/>
          </a:bodyPr>
          <a:lstStyle/>
          <a:p>
            <a:endParaRPr lang="pt-BR" sz="3200" dirty="0"/>
          </a:p>
          <a:p>
            <a:endParaRPr lang="pt-BR" sz="3200" dirty="0"/>
          </a:p>
          <a:p>
            <a:r>
              <a:rPr lang="pt-BR" sz="3200" dirty="0">
                <a:solidFill>
                  <a:srgbClr val="FFC000"/>
                </a:solidFill>
              </a:rPr>
              <a:t> Objetivos: obterbons resultados ao lançar a marca no mercado, atingir grande parte do publicou e a atenção desejada através da divulgação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33709" y="1117843"/>
            <a:ext cx="7756263" cy="1054250"/>
          </a:xfrm>
        </p:spPr>
        <p:txBody>
          <a:bodyPr/>
          <a:lstStyle/>
          <a:p>
            <a:pPr algn="l"/>
            <a:r>
              <a:rPr lang="pt-BR" sz="3600" dirty="0">
                <a:solidFill>
                  <a:srgbClr val="FFC000"/>
                </a:solidFill>
              </a:rPr>
              <a:t>Conceitos: associar a marca com a intenção de despertar e remeter os cuidados e carinhos das vovôs na infância</a:t>
            </a:r>
          </a:p>
        </p:txBody>
      </p:sp>
    </p:spTree>
    <p:extLst>
      <p:ext uri="{BB962C8B-B14F-4D97-AF65-F5344CB8AC3E}">
        <p14:creationId xmlns:p14="http://schemas.microsoft.com/office/powerpoint/2010/main" val="1685237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32856"/>
            <a:ext cx="6385102" cy="4227636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6263" cy="1003718"/>
          </a:xfrm>
        </p:spPr>
        <p:txBody>
          <a:bodyPr/>
          <a:lstStyle/>
          <a:p>
            <a:r>
              <a:rPr lang="pt-BR" dirty="0">
                <a:solidFill>
                  <a:srgbClr val="FFC000"/>
                </a:solidFill>
              </a:rPr>
              <a:t>Outdoor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564903"/>
            <a:ext cx="2185872" cy="18474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ixaDeTexto 5"/>
          <p:cNvSpPr txBox="1"/>
          <p:nvPr/>
        </p:nvSpPr>
        <p:spPr>
          <a:xfrm>
            <a:off x="5385023" y="2722265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Dá um pulinho no </a:t>
            </a:r>
          </a:p>
          <a:p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Mimos da Vovó</a:t>
            </a:r>
          </a:p>
          <a:p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    e descubra que </a:t>
            </a:r>
          </a:p>
          <a:p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   TODO  MUNDO  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709059" y="3647519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QUER!!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283968" y="3560956"/>
            <a:ext cx="12497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TEL: (16) </a:t>
            </a:r>
            <a:r>
              <a:rPr lang="pt-BR" sz="900" dirty="0" err="1"/>
              <a:t>xxxx-xxxx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4278875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6263" cy="1054250"/>
          </a:xfrm>
        </p:spPr>
        <p:txBody>
          <a:bodyPr/>
          <a:lstStyle/>
          <a:p>
            <a:r>
              <a:rPr lang="pt-BR" dirty="0">
                <a:solidFill>
                  <a:srgbClr val="FFC000"/>
                </a:solidFill>
              </a:rPr>
              <a:t>Internet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132856"/>
            <a:ext cx="4392488" cy="4464496"/>
          </a:xfrm>
        </p:spPr>
      </p:pic>
      <p:sp>
        <p:nvSpPr>
          <p:cNvPr id="7" name="Retângulo 6"/>
          <p:cNvSpPr/>
          <p:nvPr/>
        </p:nvSpPr>
        <p:spPr>
          <a:xfrm>
            <a:off x="2267744" y="2132856"/>
            <a:ext cx="439248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132856"/>
            <a:ext cx="1377260" cy="116404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622" y="3305552"/>
            <a:ext cx="685184" cy="5791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tângulo 10"/>
          <p:cNvSpPr/>
          <p:nvPr/>
        </p:nvSpPr>
        <p:spPr>
          <a:xfrm>
            <a:off x="3275856" y="3628256"/>
            <a:ext cx="19442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2195736" y="2199352"/>
            <a:ext cx="1660603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“Todo mundo quer”</a:t>
            </a:r>
          </a:p>
          <a:p>
            <a:r>
              <a:rPr lang="pt-B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   “</a:t>
            </a:r>
            <a:r>
              <a:rPr lang="pt-BR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todo mundo quer”</a:t>
            </a:r>
          </a:p>
          <a:p>
            <a:r>
              <a:rPr lang="pt-BR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“TODO MUNDO </a:t>
            </a:r>
          </a:p>
          <a:p>
            <a:r>
              <a:rPr lang="pt-BR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        QUER”</a:t>
            </a:r>
          </a:p>
          <a:p>
            <a:endParaRPr lang="pt-B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199352"/>
            <a:ext cx="471909" cy="41283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193411"/>
            <a:ext cx="572965" cy="41877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745" y="2714878"/>
            <a:ext cx="479236" cy="46790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51" y="2823796"/>
            <a:ext cx="598545" cy="31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70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1916832"/>
            <a:ext cx="7745505" cy="3877815"/>
          </a:xfrm>
        </p:spPr>
        <p:txBody>
          <a:bodyPr>
            <a:noAutofit/>
          </a:bodyPr>
          <a:lstStyle/>
          <a:p>
            <a:r>
              <a:rPr lang="pt-BR" sz="1800" b="1" dirty="0">
                <a:solidFill>
                  <a:srgbClr val="FFC000"/>
                </a:solidFill>
              </a:rPr>
              <a:t>      </a:t>
            </a:r>
            <a:r>
              <a:rPr lang="pt-BR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Mercado</a:t>
            </a:r>
            <a:br>
              <a:rPr lang="pt-BR" sz="1800" b="1" dirty="0">
                <a:solidFill>
                  <a:srgbClr val="FFC000"/>
                </a:solidFill>
              </a:rPr>
            </a:br>
            <a:br>
              <a:rPr lang="pt-BR" sz="1800" b="1" dirty="0">
                <a:solidFill>
                  <a:srgbClr val="FFC000"/>
                </a:solidFill>
              </a:rPr>
            </a:br>
            <a:r>
              <a:rPr lang="pt-BR" sz="1800" b="1" dirty="0">
                <a:solidFill>
                  <a:srgbClr val="FFC000"/>
                </a:solidFill>
              </a:rPr>
              <a:t>O Brasil ocupa o quinto lugar no mercado de alimentos e bebidas saudáveis. Esse dado, somado à tendência de consumo de comidas congeladas, em porções para refeições, é sucesso certo. Segundo uma pesquisa realizada pela </a:t>
            </a:r>
            <a:r>
              <a:rPr lang="pt-BR" sz="1800" b="1" dirty="0" err="1">
                <a:solidFill>
                  <a:srgbClr val="FFC000"/>
                </a:solidFill>
              </a:rPr>
              <a:t>Euromonitor</a:t>
            </a:r>
            <a:r>
              <a:rPr lang="pt-BR" sz="1800" b="1" dirty="0">
                <a:solidFill>
                  <a:srgbClr val="FFC000"/>
                </a:solidFill>
              </a:rPr>
              <a:t>, esse mercado movimentou cerca de U$27,5 bilhões em 2015 e vem crescendo 12% ao longo dos anos.</a:t>
            </a:r>
            <a:br>
              <a:rPr lang="pt-BR" sz="1800" b="1" dirty="0">
                <a:solidFill>
                  <a:srgbClr val="FFC000"/>
                </a:solidFill>
              </a:rPr>
            </a:br>
            <a:r>
              <a:rPr lang="pt-BR" sz="1800" b="1" dirty="0">
                <a:solidFill>
                  <a:srgbClr val="FFC000"/>
                </a:solidFill>
              </a:rPr>
              <a:t>Assim, micro e pequenos empresários que atendem nesse setor e produzem os alimentos em suas próprias residência têm suas despesas diminuídas com a redução de preços fixos, tais como locação de espaços e outros para produção dos alimentos, e chegam a faturar R$10 milhões ao ano.</a:t>
            </a:r>
            <a:br>
              <a:rPr lang="pt-BR" sz="1800" b="1" dirty="0">
                <a:solidFill>
                  <a:srgbClr val="FFC000"/>
                </a:solidFill>
              </a:rPr>
            </a:br>
            <a:r>
              <a:rPr lang="pt-BR" sz="1800" b="1" dirty="0">
                <a:solidFill>
                  <a:srgbClr val="FFC000"/>
                </a:solidFill>
              </a:rPr>
              <a:t>Além disso, esses negócios possuem uma base familiar, ou seja, a mão de obra envolvida é de família, visando reduzir despesas com folha de pagamento.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330" y="404664"/>
            <a:ext cx="8121225" cy="787694"/>
          </a:xfrm>
        </p:spPr>
        <p:txBody>
          <a:bodyPr/>
          <a:lstStyle/>
          <a:p>
            <a:pPr algn="l"/>
            <a:r>
              <a:rPr lang="pt-BR" sz="2000" dirty="0">
                <a:solidFill>
                  <a:srgbClr val="FFC000"/>
                </a:solidFill>
              </a:rPr>
              <a:t>             </a:t>
            </a:r>
            <a:r>
              <a:rPr lang="pt-BR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</a:t>
            </a:r>
          </a:p>
        </p:txBody>
      </p:sp>
      <p:sp>
        <p:nvSpPr>
          <p:cNvPr id="5" name="Fluxograma: Conector 4"/>
          <p:cNvSpPr/>
          <p:nvPr/>
        </p:nvSpPr>
        <p:spPr>
          <a:xfrm>
            <a:off x="583867" y="734112"/>
            <a:ext cx="234484" cy="20060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467544" y="1340768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rgbClr val="FFC000"/>
                </a:solidFill>
              </a:rPr>
              <a:t>Pesquisas bibliográficas realizadas na internet.</a:t>
            </a:r>
          </a:p>
        </p:txBody>
      </p:sp>
      <p:sp>
        <p:nvSpPr>
          <p:cNvPr id="8" name="Fluxograma: Conector 7"/>
          <p:cNvSpPr/>
          <p:nvPr/>
        </p:nvSpPr>
        <p:spPr>
          <a:xfrm rot="20389308">
            <a:off x="642189" y="2168104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3887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4407" y="2132856"/>
            <a:ext cx="7745505" cy="3877815"/>
          </a:xfrm>
        </p:spPr>
        <p:txBody>
          <a:bodyPr/>
          <a:lstStyle/>
          <a:p>
            <a:endParaRPr lang="pt-BR" sz="4000" dirty="0">
              <a:solidFill>
                <a:schemeClr val="tx1"/>
              </a:solidFill>
            </a:endParaRPr>
          </a:p>
          <a:p>
            <a:r>
              <a:rPr lang="pt-BR" sz="4000" dirty="0">
                <a:solidFill>
                  <a:schemeClr val="tx1"/>
                </a:solidFill>
              </a:rPr>
              <a:t>http://www.sebrae.com.br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56263" cy="1054250"/>
          </a:xfrm>
        </p:spPr>
        <p:txBody>
          <a:bodyPr/>
          <a:lstStyle/>
          <a:p>
            <a:r>
              <a:rPr lang="pt-BR" dirty="0">
                <a:solidFill>
                  <a:srgbClr val="FFC000"/>
                </a:solidFill>
              </a:rPr>
              <a:t>Referências Bibliográficas</a:t>
            </a:r>
          </a:p>
        </p:txBody>
      </p:sp>
    </p:spTree>
    <p:extLst>
      <p:ext uri="{BB962C8B-B14F-4D97-AF65-F5344CB8AC3E}">
        <p14:creationId xmlns:p14="http://schemas.microsoft.com/office/powerpoint/2010/main" val="2633355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1800" b="1" dirty="0">
                <a:solidFill>
                  <a:srgbClr val="FFC000"/>
                </a:solidFill>
              </a:rPr>
              <a:t>A panificação está entre os seis maiores segmentos da indústria do Brasil, com participação de 36% na indústria de produtos alimentares e 6% na de transformação. As empresas do segmento registraram, em 2015, um crescimento de 2,7%, e o faturamento chegou a R$84,7 bilhões.</a:t>
            </a:r>
            <a:br>
              <a:rPr lang="pt-BR" sz="1800" b="1" dirty="0">
                <a:solidFill>
                  <a:srgbClr val="FFC000"/>
                </a:solidFill>
              </a:rPr>
            </a:br>
            <a:r>
              <a:rPr lang="pt-BR" sz="1800" b="1" dirty="0">
                <a:solidFill>
                  <a:srgbClr val="FFC000"/>
                </a:solidFill>
              </a:rPr>
              <a:t>Aproximadamente, 63.200 panificadores  fazem parte do mercado de panificação no Brasil, dessas, 60.000 são micro e pequenas empresas. O setor gerou mais de 700.000 empregos diretos , sendo 245.000 (35%) envolvidos diretamente na produção.</a:t>
            </a:r>
            <a:br>
              <a:rPr lang="pt-BR" sz="1800" b="1" dirty="0">
                <a:solidFill>
                  <a:srgbClr val="FFC000"/>
                </a:solidFill>
              </a:rPr>
            </a:br>
            <a:r>
              <a:rPr lang="pt-BR" sz="1800" b="1" dirty="0">
                <a:solidFill>
                  <a:srgbClr val="FFC000"/>
                </a:solidFill>
              </a:rPr>
              <a:t>Ao todo são 127.000 empresário, gerenciando os negócios do setor.  76% dos brasileiros consomem pão no café da manhã e 98% consomem produtos panificados. Dos pães consumidos, 86% são artesanais, e 52% é do tipo francês. </a:t>
            </a:r>
            <a:br>
              <a:rPr lang="pt-BR" sz="1800" b="1" dirty="0">
                <a:solidFill>
                  <a:srgbClr val="FFC000"/>
                </a:solidFill>
              </a:rPr>
            </a:br>
            <a:endParaRPr lang="pt-BR" sz="1800" b="1" dirty="0">
              <a:solidFill>
                <a:srgbClr val="FFC00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0"/>
            <a:ext cx="2012342" cy="17008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908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800" b="1" dirty="0">
                <a:solidFill>
                  <a:srgbClr val="FFC000"/>
                </a:solidFill>
              </a:rPr>
              <a:t>O consumo per capta do brasileiro é de 22,61kg de pães por ano. As padarias artesanais são responsáveis por produzir 79% dos produtos do setor, as padarias industriais fabricam 14% e as padarias de supermercados, 7%. Devido ao aumento do preço no trigo a principal matéria prima utilizada na panificação, os empresários estão investindo em outros produtos para a ´produção, como a mandioca e o milho.</a:t>
            </a:r>
          </a:p>
          <a:p>
            <a:endParaRPr lang="pt-BR" sz="1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035" y="0"/>
            <a:ext cx="2085060" cy="17622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2761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87624" y="-99392"/>
            <a:ext cx="7756263" cy="1054250"/>
          </a:xfrm>
        </p:spPr>
        <p:txBody>
          <a:bodyPr/>
          <a:lstStyle/>
          <a:p>
            <a:pPr algn="l"/>
            <a:r>
              <a:rPr lang="pt-BR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Análise da concorrência.</a:t>
            </a:r>
          </a:p>
        </p:txBody>
      </p:sp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1800200" cy="179770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CaixaDeTexto 5"/>
          <p:cNvSpPr txBox="1"/>
          <p:nvPr/>
        </p:nvSpPr>
        <p:spPr>
          <a:xfrm>
            <a:off x="539552" y="1187216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C000"/>
                </a:solidFill>
              </a:rPr>
              <a:t>Concorrentes Diretos:                                     Concorrentes Indiretos:                              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60398" y="3546641"/>
            <a:ext cx="28594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C000"/>
                </a:solidFill>
              </a:rPr>
              <a:t>       </a:t>
            </a:r>
            <a:r>
              <a:rPr lang="pt-BR" b="1" i="1" u="sng" dirty="0">
                <a:solidFill>
                  <a:srgbClr val="FFC000"/>
                </a:solidFill>
              </a:rPr>
              <a:t>Casa</a:t>
            </a:r>
            <a:r>
              <a:rPr lang="pt-BR" u="sng" dirty="0">
                <a:solidFill>
                  <a:srgbClr val="FFC000"/>
                </a:solidFill>
              </a:rPr>
              <a:t> </a:t>
            </a:r>
            <a:r>
              <a:rPr lang="pt-BR" b="1" i="1" u="sng" dirty="0">
                <a:solidFill>
                  <a:srgbClr val="FFC000"/>
                </a:solidFill>
              </a:rPr>
              <a:t>dos</a:t>
            </a:r>
            <a:r>
              <a:rPr lang="pt-BR" u="sng" dirty="0">
                <a:solidFill>
                  <a:srgbClr val="FFC000"/>
                </a:solidFill>
              </a:rPr>
              <a:t> </a:t>
            </a:r>
            <a:r>
              <a:rPr lang="pt-BR" b="1" i="1" u="sng" dirty="0">
                <a:solidFill>
                  <a:srgbClr val="FFC000"/>
                </a:solidFill>
              </a:rPr>
              <a:t>Bolos</a:t>
            </a:r>
          </a:p>
          <a:p>
            <a:endParaRPr lang="pt-BR" dirty="0"/>
          </a:p>
          <a:p>
            <a:r>
              <a:rPr lang="pt-BR" dirty="0"/>
              <a:t>Ponto Forte: Diversidade de sabores, estabilidade no mercado, clientela.</a:t>
            </a:r>
            <a:br>
              <a:rPr lang="pt-BR" dirty="0"/>
            </a:br>
            <a:endParaRPr lang="pt-BR" dirty="0"/>
          </a:p>
          <a:p>
            <a:r>
              <a:rPr lang="pt-BR" dirty="0"/>
              <a:t>Ponto Fraco: Lugar fixo, estacionamento pequeno.</a:t>
            </a:r>
            <a:br>
              <a:rPr lang="pt-BR" dirty="0"/>
            </a:b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411869" y="1844824"/>
            <a:ext cx="34563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Padarias;</a:t>
            </a:r>
            <a:br>
              <a:rPr lang="pt-BR" sz="2800" dirty="0"/>
            </a:br>
            <a:endParaRPr lang="pt-BR" sz="2800" dirty="0"/>
          </a:p>
          <a:p>
            <a:r>
              <a:rPr lang="pt-BR" sz="2800" dirty="0"/>
              <a:t>Mercados;</a:t>
            </a:r>
            <a:br>
              <a:rPr lang="pt-BR" sz="2800" dirty="0"/>
            </a:br>
            <a:endParaRPr lang="pt-BR" sz="2800" dirty="0"/>
          </a:p>
          <a:p>
            <a:r>
              <a:rPr lang="pt-BR" sz="2800" dirty="0"/>
              <a:t>Confeitarias;</a:t>
            </a:r>
            <a:br>
              <a:rPr lang="pt-BR" sz="2800" dirty="0"/>
            </a:br>
            <a:endParaRPr lang="pt-BR" sz="2800" dirty="0"/>
          </a:p>
          <a:p>
            <a:r>
              <a:rPr lang="pt-BR" sz="2800" dirty="0"/>
              <a:t>Cafeterias.</a:t>
            </a:r>
          </a:p>
        </p:txBody>
      </p:sp>
      <p:sp>
        <p:nvSpPr>
          <p:cNvPr id="11" name="Fluxograma: Conector 10"/>
          <p:cNvSpPr/>
          <p:nvPr/>
        </p:nvSpPr>
        <p:spPr>
          <a:xfrm>
            <a:off x="971306" y="332656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Fluxograma: Conector 11"/>
          <p:cNvSpPr/>
          <p:nvPr/>
        </p:nvSpPr>
        <p:spPr>
          <a:xfrm>
            <a:off x="5287009" y="2060848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Fluxograma: Conector 12"/>
          <p:cNvSpPr/>
          <p:nvPr/>
        </p:nvSpPr>
        <p:spPr>
          <a:xfrm>
            <a:off x="5222428" y="2932884"/>
            <a:ext cx="145657" cy="12652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Fluxograma: Conector 13"/>
          <p:cNvSpPr/>
          <p:nvPr/>
        </p:nvSpPr>
        <p:spPr>
          <a:xfrm>
            <a:off x="5292080" y="3786332"/>
            <a:ext cx="138945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Fluxograma: Conector 14"/>
          <p:cNvSpPr/>
          <p:nvPr/>
        </p:nvSpPr>
        <p:spPr>
          <a:xfrm>
            <a:off x="5295257" y="4575812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767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83568" y="3284984"/>
            <a:ext cx="7745505" cy="1468685"/>
          </a:xfrm>
        </p:spPr>
        <p:txBody>
          <a:bodyPr>
            <a:normAutofit fontScale="92500"/>
          </a:bodyPr>
          <a:lstStyle/>
          <a:p>
            <a:r>
              <a:rPr lang="pt-BR" sz="7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2.Planejamento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-51738"/>
            <a:ext cx="2190576" cy="18514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654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11560" y="476672"/>
            <a:ext cx="7745505" cy="5904656"/>
          </a:xfrm>
        </p:spPr>
        <p:txBody>
          <a:bodyPr/>
          <a:lstStyle/>
          <a:p>
            <a:r>
              <a:rPr lang="pt-BR" dirty="0">
                <a:solidFill>
                  <a:srgbClr val="FFC000"/>
                </a:solidFill>
              </a:rPr>
              <a:t>Nome Fantasia:</a:t>
            </a:r>
            <a:br>
              <a:rPr lang="pt-BR" dirty="0">
                <a:solidFill>
                  <a:srgbClr val="FFFF00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>Mimos da Vovó</a:t>
            </a:r>
            <a:br>
              <a:rPr lang="pt-BR" dirty="0">
                <a:solidFill>
                  <a:schemeClr val="tx1"/>
                </a:solidFill>
              </a:rPr>
            </a:br>
            <a:br>
              <a:rPr lang="pt-BR" dirty="0">
                <a:solidFill>
                  <a:schemeClr val="tx1"/>
                </a:solidFill>
              </a:rPr>
            </a:br>
            <a:r>
              <a:rPr lang="pt-BR" dirty="0">
                <a:solidFill>
                  <a:srgbClr val="FFC000"/>
                </a:solidFill>
              </a:rPr>
              <a:t>Sócios Proprietários:</a:t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dirty="0" err="1">
                <a:solidFill>
                  <a:schemeClr val="tx1"/>
                </a:solidFill>
              </a:rPr>
              <a:t>Devlyn</a:t>
            </a:r>
            <a:r>
              <a:rPr lang="pt-BR" dirty="0">
                <a:solidFill>
                  <a:schemeClr val="tx1"/>
                </a:solidFill>
              </a:rPr>
              <a:t>, Igor, Jessica, </a:t>
            </a:r>
            <a:r>
              <a:rPr lang="pt-BR" dirty="0" err="1">
                <a:solidFill>
                  <a:schemeClr val="tx1"/>
                </a:solidFill>
              </a:rPr>
              <a:t>Lorraine</a:t>
            </a:r>
            <a:r>
              <a:rPr lang="pt-BR" dirty="0">
                <a:solidFill>
                  <a:schemeClr val="tx1"/>
                </a:solidFill>
              </a:rPr>
              <a:t>, Sabrina, Silvia, </a:t>
            </a:r>
            <a:r>
              <a:rPr lang="pt-BR" dirty="0" err="1">
                <a:solidFill>
                  <a:schemeClr val="tx1"/>
                </a:solidFill>
              </a:rPr>
              <a:t>Walisson</a:t>
            </a:r>
            <a:br>
              <a:rPr lang="pt-BR" dirty="0">
                <a:solidFill>
                  <a:schemeClr val="tx1"/>
                </a:solidFill>
              </a:rPr>
            </a:br>
            <a:br>
              <a:rPr lang="pt-BR" dirty="0">
                <a:solidFill>
                  <a:schemeClr val="tx1"/>
                </a:solidFill>
              </a:rPr>
            </a:br>
            <a:r>
              <a:rPr lang="pt-BR" dirty="0">
                <a:solidFill>
                  <a:srgbClr val="FFC000"/>
                </a:solidFill>
              </a:rPr>
              <a:t>Localização:</a:t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>Fábrica - Av. Carlos </a:t>
            </a:r>
            <a:r>
              <a:rPr lang="pt-BR" dirty="0" err="1">
                <a:solidFill>
                  <a:schemeClr val="tx1"/>
                </a:solidFill>
              </a:rPr>
              <a:t>Anibal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Brassi</a:t>
            </a:r>
            <a:r>
              <a:rPr lang="pt-BR" dirty="0">
                <a:solidFill>
                  <a:schemeClr val="tx1"/>
                </a:solidFill>
              </a:rPr>
              <a:t>, Flamboyant  </a:t>
            </a:r>
            <a:br>
              <a:rPr lang="pt-BR" dirty="0">
                <a:solidFill>
                  <a:srgbClr val="FFFF00"/>
                </a:solidFill>
              </a:rPr>
            </a:br>
            <a:r>
              <a:rPr lang="pt-BR" dirty="0" err="1">
                <a:solidFill>
                  <a:schemeClr val="tx1"/>
                </a:solidFill>
              </a:rPr>
              <a:t>Truck</a:t>
            </a:r>
            <a:r>
              <a:rPr lang="pt-BR" dirty="0">
                <a:solidFill>
                  <a:schemeClr val="tx1"/>
                </a:solidFill>
              </a:rPr>
              <a:t> – Itinerante</a:t>
            </a:r>
            <a:br>
              <a:rPr lang="pt-BR" dirty="0">
                <a:solidFill>
                  <a:schemeClr val="tx1"/>
                </a:solidFill>
              </a:rPr>
            </a:br>
            <a:br>
              <a:rPr lang="pt-BR" dirty="0">
                <a:solidFill>
                  <a:schemeClr val="tx1"/>
                </a:solidFill>
              </a:rPr>
            </a:br>
            <a:r>
              <a:rPr lang="pt-BR" dirty="0">
                <a:solidFill>
                  <a:srgbClr val="FFC000"/>
                </a:solidFill>
              </a:rPr>
              <a:t>Segmento:</a:t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>Alimentação (pães e bolos caseiros).</a:t>
            </a:r>
            <a:br>
              <a:rPr lang="pt-BR" dirty="0">
                <a:solidFill>
                  <a:srgbClr val="FFFF00"/>
                </a:solidFill>
              </a:rPr>
            </a:br>
            <a:r>
              <a:rPr lang="pt-BR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268" y="35937"/>
            <a:ext cx="2481009" cy="20969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155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83568" y="548680"/>
            <a:ext cx="7745505" cy="6192688"/>
          </a:xfrm>
        </p:spPr>
        <p:txBody>
          <a:bodyPr>
            <a:normAutofit fontScale="92500" lnSpcReduction="20000"/>
          </a:bodyPr>
          <a:lstStyle/>
          <a:p>
            <a:r>
              <a:rPr lang="pt-BR" dirty="0">
                <a:solidFill>
                  <a:srgbClr val="FFC000"/>
                </a:solidFill>
              </a:rPr>
              <a:t>Mercado de Atuação:</a:t>
            </a:r>
            <a:br>
              <a:rPr lang="pt-BR" dirty="0"/>
            </a:br>
            <a:r>
              <a:rPr lang="pt-BR" dirty="0"/>
              <a:t>São Carlos – SP</a:t>
            </a:r>
            <a:br>
              <a:rPr lang="pt-BR" dirty="0"/>
            </a:br>
            <a:br>
              <a:rPr lang="pt-BR" dirty="0"/>
            </a:br>
            <a:r>
              <a:rPr lang="pt-BR" dirty="0">
                <a:solidFill>
                  <a:srgbClr val="FFC000"/>
                </a:solidFill>
              </a:rPr>
              <a:t>Investimento estimado/Consulta:</a:t>
            </a:r>
            <a:br>
              <a:rPr lang="pt-BR" dirty="0"/>
            </a:br>
            <a:r>
              <a:rPr lang="pt-BR" dirty="0"/>
              <a:t>320 mil </a:t>
            </a:r>
            <a:br>
              <a:rPr lang="pt-BR" dirty="0"/>
            </a:br>
            <a:br>
              <a:rPr lang="pt-BR" dirty="0">
                <a:solidFill>
                  <a:srgbClr val="FFC000"/>
                </a:solidFill>
              </a:rPr>
            </a:br>
            <a:r>
              <a:rPr lang="pt-BR" dirty="0">
                <a:solidFill>
                  <a:srgbClr val="FFC000"/>
                </a:solidFill>
              </a:rPr>
              <a:t>Definição do Público Alvo:</a:t>
            </a:r>
            <a:br>
              <a:rPr lang="pt-BR" dirty="0"/>
            </a:br>
            <a:r>
              <a:rPr lang="pt-BR" dirty="0"/>
              <a:t>Pessoas de qualquer idade e residentes na região Noroeste e de condomínios fechados de São Carlos</a:t>
            </a:r>
            <a:br>
              <a:rPr lang="pt-BR" dirty="0"/>
            </a:br>
            <a:br>
              <a:rPr lang="pt-BR" dirty="0"/>
            </a:br>
            <a:r>
              <a:rPr lang="pt-BR" dirty="0">
                <a:solidFill>
                  <a:srgbClr val="FFC000"/>
                </a:solidFill>
              </a:rPr>
              <a:t>Missão/Breve resumo sobre a empresa:</a:t>
            </a:r>
            <a:br>
              <a:rPr lang="pt-BR" dirty="0"/>
            </a:br>
            <a:r>
              <a:rPr lang="pt-BR" dirty="0"/>
              <a:t>Buscamos atender quem não tem tempo, disposição ou facilidade de ir para o fogão preparar um delicioso pão ou bolo caseiro, permitindo-lhes reviver os bons tempos na casa da vovó. Nossos produtos são para pessoas de qualquer classe econômica disponíveis em uma loja móvel.</a:t>
            </a: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62882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apa Dura">
  <a:themeElements>
    <a:clrScheme name="Capa Dur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pa Dur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808</TotalTime>
  <Words>585</Words>
  <Application>Microsoft Office PowerPoint</Application>
  <PresentationFormat>Apresentação na tela (4:3)</PresentationFormat>
  <Paragraphs>122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Capa Dura</vt:lpstr>
      <vt:lpstr>Empresa: MIMOS DA VOVÓ</vt:lpstr>
      <vt:lpstr>Apresentação do PowerPoint</vt:lpstr>
      <vt:lpstr>             Metodologia</vt:lpstr>
      <vt:lpstr>Apresentação do PowerPoint</vt:lpstr>
      <vt:lpstr>Apresentação do PowerPoint</vt:lpstr>
      <vt:lpstr>Análise da concorrência.</vt:lpstr>
      <vt:lpstr>Apresentação do PowerPoint</vt:lpstr>
      <vt:lpstr>Apresentação do PowerPoint</vt:lpstr>
      <vt:lpstr>Apresentação do PowerPoint</vt:lpstr>
      <vt:lpstr>Apresentação do PowerPoint</vt:lpstr>
      <vt:lpstr>Equipamentos:</vt:lpstr>
      <vt:lpstr>Apresentação do PowerPoint</vt:lpstr>
      <vt:lpstr>Apresentação do PowerPoint</vt:lpstr>
      <vt:lpstr>Apresentação do PowerPoint</vt:lpstr>
      <vt:lpstr>Defesa do Nome:</vt:lpstr>
      <vt:lpstr>Posicionamento :</vt:lpstr>
      <vt:lpstr>Slogam:</vt:lpstr>
      <vt:lpstr>Defesa do Logotipo:</vt:lpstr>
      <vt:lpstr>Defesa das Cores:</vt:lpstr>
      <vt:lpstr>Fachada:</vt:lpstr>
      <vt:lpstr>Uniformes:</vt:lpstr>
      <vt:lpstr>Brinde:</vt:lpstr>
      <vt:lpstr>Apresentação do PowerPoint</vt:lpstr>
      <vt:lpstr>Análise 4ps do produto/serviço principal</vt:lpstr>
      <vt:lpstr>   Promoção:    Cartão Fidelidade    Leve 1 bolo por R$ 14,00 ou 2 por R$ 20,00.</vt:lpstr>
      <vt:lpstr>Apresentação do PowerPoint</vt:lpstr>
      <vt:lpstr>Conceitos: associar a marca com a intenção de despertar e remeter os cuidados e carinhos das vovôs na infância</vt:lpstr>
      <vt:lpstr>Outdoor</vt:lpstr>
      <vt:lpstr>Internet</vt:lpstr>
      <vt:lpstr>Referências Bibliográficas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tha</dc:creator>
  <cp:lastModifiedBy>tha</cp:lastModifiedBy>
  <cp:revision>76</cp:revision>
  <dcterms:created xsi:type="dcterms:W3CDTF">2018-08-08T05:12:53Z</dcterms:created>
  <dcterms:modified xsi:type="dcterms:W3CDTF">2018-08-09T22:45:27Z</dcterms:modified>
</cp:coreProperties>
</file>