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0" r:id="rId26"/>
    <p:sldId id="281" r:id="rId27"/>
    <p:sldId id="282" r:id="rId28"/>
    <p:sldId id="286" r:id="rId29"/>
    <p:sldId id="283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D8D27F88-4E63-4ECF-8516-24E30330D60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4"/>
            <p14:sldId id="275"/>
            <p14:sldId id="276"/>
            <p14:sldId id="277"/>
            <p14:sldId id="278"/>
            <p14:sldId id="284"/>
            <p14:sldId id="279"/>
            <p14:sldId id="280"/>
            <p14:sldId id="281"/>
            <p14:sldId id="282"/>
            <p14:sldId id="286"/>
            <p14:sldId id="283"/>
            <p14:sldId id="285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  <a:srgbClr val="FF3399"/>
    <a:srgbClr val="FF66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0" autoAdjust="0"/>
    <p:restoredTop sz="86447" autoAdjust="0"/>
  </p:normalViewPr>
  <p:slideViewPr>
    <p:cSldViewPr>
      <p:cViewPr varScale="1">
        <p:scale>
          <a:sx n="97" d="100"/>
          <a:sy n="97" d="100"/>
        </p:scale>
        <p:origin x="-10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053C-8282-4640-8F10-AC64729677AC}" type="datetimeFigureOut">
              <a:rPr lang="pt-BR" smtClean="0"/>
              <a:t>15/12/2017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C195C-732E-432D-AE76-7A04AFE56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5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B5AB-B97D-46C1-A66F-4C0D944392F5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E2B8-F3C6-4D84-8347-DF14A77691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43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DE2B8-F3C6-4D84-8347-DF14A776914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92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DE2B8-F3C6-4D84-8347-DF14A776914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7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DE2B8-F3C6-4D84-8347-DF14A776914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26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DE2B8-F3C6-4D84-8347-DF14A776914B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9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DE2B8-F3C6-4D84-8347-DF14A776914B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1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DDC6E3-D7B3-4AD6-BE35-04D2E3B9953A}" type="datetimeFigureOut">
              <a:rPr lang="pt-BR" smtClean="0"/>
              <a:t>15/12/2017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FB1A25-CC92-4CF0-A982-23AD9343B0E9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ificadodascores.com.b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09" y="1225216"/>
            <a:ext cx="40305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8" y="-5502"/>
            <a:ext cx="17319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41636" y="13149"/>
            <a:ext cx="3668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lgerian" pitchFamily="82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b="1" dirty="0" smtClean="0">
                <a:latin typeface="Algerian" pitchFamily="82" charset="0"/>
                <a:cs typeface="Arial" pitchFamily="34" charset="0"/>
              </a:rPr>
              <a:t>Curso Gestão Empresarial  </a:t>
            </a:r>
            <a:endParaRPr lang="pt-BR" sz="2000" b="1" dirty="0" smtClean="0">
              <a:latin typeface="Algerian" pitchFamily="82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lgerian" pitchFamily="82" charset="0"/>
                <a:cs typeface="Arial" pitchFamily="34" charset="0"/>
              </a:rPr>
              <a:t>Módulo de Marketing</a:t>
            </a:r>
            <a:endParaRPr lang="pt-BR" b="1" dirty="0">
              <a:latin typeface="Algerian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89040"/>
            <a:ext cx="91440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8244" y="53012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lgerian" pitchFamily="82" charset="0"/>
              </a:rPr>
              <a:t>Empresa: It’s  Sugar </a:t>
            </a:r>
            <a:endParaRPr lang="pt-BR" sz="2400" b="1" dirty="0">
              <a:latin typeface="Algerian" pitchFamily="8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6093296"/>
            <a:ext cx="337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gerian" pitchFamily="82" charset="0"/>
              </a:rPr>
              <a:t>Orientador: Rodrigo Rodrigues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52120" y="4869160"/>
            <a:ext cx="34918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lgerian" pitchFamily="82" charset="0"/>
              </a:rPr>
              <a:t>Bárbara Tavares</a:t>
            </a:r>
          </a:p>
          <a:p>
            <a:r>
              <a:rPr lang="pt-BR" sz="1600" b="1" dirty="0" smtClean="0">
                <a:latin typeface="Algerian" pitchFamily="82" charset="0"/>
              </a:rPr>
              <a:t>Eduarda Mello </a:t>
            </a:r>
          </a:p>
          <a:p>
            <a:r>
              <a:rPr lang="pt-BR" sz="1600" b="1" dirty="0" smtClean="0">
                <a:latin typeface="Algerian" pitchFamily="82" charset="0"/>
              </a:rPr>
              <a:t>Edina viera</a:t>
            </a:r>
          </a:p>
          <a:p>
            <a:r>
              <a:rPr lang="pt-BR" sz="1600" b="1" dirty="0" smtClean="0">
                <a:latin typeface="Algerian" pitchFamily="82" charset="0"/>
              </a:rPr>
              <a:t>Eliana Santos </a:t>
            </a:r>
          </a:p>
          <a:p>
            <a:r>
              <a:rPr lang="pt-BR" sz="1600" b="1" dirty="0" smtClean="0">
                <a:latin typeface="Algerian" pitchFamily="82" charset="0"/>
              </a:rPr>
              <a:t>Juliana Brigante</a:t>
            </a:r>
          </a:p>
          <a:p>
            <a:r>
              <a:rPr lang="pt-BR" sz="1600" b="1" dirty="0" smtClean="0">
                <a:latin typeface="Algerian" pitchFamily="82" charset="0"/>
              </a:rPr>
              <a:t>Leandro Pereira</a:t>
            </a:r>
          </a:p>
          <a:p>
            <a:r>
              <a:rPr lang="pt-BR" sz="1600" b="1" dirty="0" smtClean="0">
                <a:latin typeface="Algerian" pitchFamily="82" charset="0"/>
              </a:rPr>
              <a:t>Marcela Albino </a:t>
            </a:r>
          </a:p>
          <a:p>
            <a:r>
              <a:rPr lang="pt-BR" sz="1600" b="1" dirty="0" smtClean="0">
                <a:latin typeface="Algerian" pitchFamily="82" charset="0"/>
              </a:rPr>
              <a:t>Rayssa Oliveira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0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69" y="4148628"/>
            <a:ext cx="4254862" cy="265179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404664"/>
            <a:ext cx="560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43608" y="418127"/>
            <a:ext cx="121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Visão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5420" y="1052736"/>
            <a:ext cx="527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600" b="1" dirty="0" smtClean="0">
                <a:latin typeface="Comic Sans MS" pitchFamily="66" charset="0"/>
              </a:rPr>
              <a:t>Ser a melhor confeitaria da região pelos sabores de nossos produtos e pela satisfação do atendimento personalizado. </a:t>
            </a:r>
            <a:endParaRPr lang="pt-BR" sz="1600" b="1" dirty="0"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8" y="2509835"/>
            <a:ext cx="560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928951" y="2528145"/>
            <a:ext cx="150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Valores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" y="3501008"/>
            <a:ext cx="59610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4081582" cy="254380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74251" y="359583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Estrutura Organizadora 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4" y="332656"/>
            <a:ext cx="560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81279" y="908720"/>
            <a:ext cx="557843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Área de atendimento e consumo; Escritório; e Depósito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Estacionamento </a:t>
            </a:r>
          </a:p>
          <a:p>
            <a:r>
              <a:rPr lang="pt-BR" sz="1400" b="1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smtClean="0">
                <a:latin typeface="Comic Sans MS" pitchFamily="66" charset="0"/>
              </a:rPr>
              <a:t>01 </a:t>
            </a:r>
            <a:r>
              <a:rPr lang="pt-BR" sz="1400" b="1" dirty="0" smtClean="0">
                <a:latin typeface="Comic Sans MS" pitchFamily="66" charset="0"/>
              </a:rPr>
              <a:t>Veiculo de entrega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10 Funcionários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01 funcionária para limpeza/utensílios domésticos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04 freezers para área de produção e para área de vendas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Utensílios domésticos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02 fogões industriais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02 batedeiras industriais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Vitrine quente para exposição dos doces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mesas</a:t>
            </a:r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t-BR" sz="1400" b="1" dirty="0" smtClean="0">
                <a:latin typeface="Comic Sans MS" pitchFamily="66" charset="0"/>
              </a:rPr>
              <a:t>e cadeiras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Ar condicionado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Balança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Assadeiras e formas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01 sinal de Wifi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01 Computador e impressora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02 Liquidificador 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Cilindro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Densímetro(Informar a densidade do ar)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Pirômetro(Medir o calor do forno)</a:t>
            </a:r>
          </a:p>
          <a:p>
            <a:r>
              <a:rPr lang="pt-BR" sz="1400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sz="1400" b="1" dirty="0" smtClean="0">
                <a:latin typeface="Comic Sans MS" pitchFamily="66" charset="0"/>
              </a:rPr>
              <a:t>Termômetro( informar temperatura de massa)</a:t>
            </a:r>
          </a:p>
          <a:p>
            <a:endParaRPr lang="pt-BR" sz="1600" b="1" dirty="0" smtClean="0">
              <a:latin typeface="Comic Sans MS" pitchFamily="66" charset="0"/>
            </a:endParaRPr>
          </a:p>
          <a:p>
            <a:endParaRPr lang="pt-BR" sz="1600" b="1" dirty="0" smtClean="0">
              <a:latin typeface="Comic Sans MS" pitchFamily="66" charset="0"/>
            </a:endParaRPr>
          </a:p>
          <a:p>
            <a:endParaRPr lang="pt-BR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0345" y="160660"/>
            <a:ext cx="267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 Mix de Produtos 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692696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Macarrons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Brigadeiro Gourmet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Petit Gateau c/ sorvete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Bolo caseiro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Tortas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Pão de mel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Mousse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Copinho de brigadeiro c/ creme diversos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Bomba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Camafeu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Cupcake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Browne Burger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Naked Cake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Café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Cappuccino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Cappuccino c/ </a:t>
            </a:r>
            <a:r>
              <a:rPr lang="pt-BR" b="1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utella e chantilly</a:t>
            </a:r>
          </a:p>
          <a:p>
            <a:r>
              <a:rPr lang="pt-BR" b="1" dirty="0">
                <a:solidFill>
                  <a:srgbClr val="0070C0"/>
                </a:solidFill>
                <a:latin typeface="Comic Sans MS" pitchFamily="66" charset="0"/>
              </a:rPr>
              <a:t>Á</a:t>
            </a:r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gua C/ Gás</a:t>
            </a:r>
          </a:p>
          <a:p>
            <a:r>
              <a:rPr lang="pt-BR" b="1" dirty="0">
                <a:solidFill>
                  <a:srgbClr val="0070C0"/>
                </a:solidFill>
                <a:latin typeface="Comic Sans MS" pitchFamily="66" charset="0"/>
              </a:rPr>
              <a:t>Á</a:t>
            </a:r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gua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Refrigerante lata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35" y="3645024"/>
            <a:ext cx="1639817" cy="29166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0959"/>
            <a:ext cx="2016223" cy="30190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04" y="150959"/>
            <a:ext cx="2519772" cy="167984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60405"/>
            <a:ext cx="2376264" cy="2857119"/>
          </a:xfrm>
          <a:prstGeom prst="rect">
            <a:avLst/>
          </a:prstGeom>
        </p:spPr>
      </p:pic>
      <p:sp>
        <p:nvSpPr>
          <p:cNvPr id="12" name="Seta entalhada para a direita 11"/>
          <p:cNvSpPr/>
          <p:nvPr/>
        </p:nvSpPr>
        <p:spPr>
          <a:xfrm>
            <a:off x="251520" y="160660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5"/>
            <a:ext cx="9144000" cy="762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87824" y="51108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Analise Swot</a:t>
            </a:r>
            <a:r>
              <a:rPr lang="pt-BR" sz="2000" b="1" dirty="0">
                <a:solidFill>
                  <a:srgbClr val="FF66FF"/>
                </a:solidFill>
                <a:latin typeface="Algerian" pitchFamily="82" charset="0"/>
              </a:rPr>
              <a:t>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7037" y="1772815"/>
            <a:ext cx="4968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FF"/>
                </a:solidFill>
                <a:latin typeface="Algerian" pitchFamily="82" charset="0"/>
              </a:rPr>
              <a:t>Pontos Fortes: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Ar condicionado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Diversidade de doces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Localização </a:t>
            </a:r>
            <a:r>
              <a:rPr lang="pt-BR" b="1" dirty="0" err="1" smtClean="0">
                <a:latin typeface="Comic Sans MS" pitchFamily="66" charset="0"/>
              </a:rPr>
              <a:t>privilégiada</a:t>
            </a:r>
            <a:endParaRPr lang="pt-BR" b="1" dirty="0" smtClean="0">
              <a:latin typeface="Comic Sans MS" pitchFamily="66" charset="0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Estacionamento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Capacidade Produtiva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</a:t>
            </a:r>
            <a:r>
              <a:rPr lang="pt-BR" b="1" dirty="0" smtClean="0">
                <a:latin typeface="Comic Sans MS" pitchFamily="66" charset="0"/>
              </a:rPr>
              <a:t> do trabalho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Valorização do trabalho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Preços acessíveis ao público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</a:t>
            </a:r>
            <a:r>
              <a:rPr lang="pt-BR" b="1" dirty="0" smtClean="0">
                <a:latin typeface="Comic Sans MS" pitchFamily="66" charset="0"/>
              </a:rPr>
              <a:t> acessível ao publico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Variedade de Público alvo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Entrega em domicilio 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70191" y="2093270"/>
            <a:ext cx="28083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Pontos fracos: 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Empresa nova no mercado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Alta concorrência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Valor de investimento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Marca desconhecida 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7" name="Seta entalhada para a direita 6"/>
          <p:cNvSpPr/>
          <p:nvPr/>
        </p:nvSpPr>
        <p:spPr>
          <a:xfrm>
            <a:off x="5436096" y="2122871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ntalhada para a direita 9"/>
          <p:cNvSpPr/>
          <p:nvPr/>
        </p:nvSpPr>
        <p:spPr>
          <a:xfrm>
            <a:off x="97765" y="1781609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332656"/>
            <a:ext cx="36724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Ameaças: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Manutenção de equipamentos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Lançamentos de produtos pelos concorrentes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Grandes Quantidade de concorrentes indiretos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Crise econômica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437638"/>
            <a:ext cx="30243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Oportunidades: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Falta de confeitarias na cidade e região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O mercado brasileiro é bastante consumista nesse ramo alimentício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O retorno financeiro é rápido, pelo fato de todos gostarem de doces e passar momentos de lazer, com amigos e famílias.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Por ser uma cidade, com muitos estudantes, como universitários, eles são um publico que mais consomem.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 smtClean="0">
                <a:latin typeface="Comic Sans MS" pitchFamily="66" charset="0"/>
              </a:rPr>
              <a:t>Para uma confeitaria, as estações no ano, não sera um problema.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483088" y="332656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ntalhada para a direita 6"/>
          <p:cNvSpPr/>
          <p:nvPr/>
        </p:nvSpPr>
        <p:spPr>
          <a:xfrm>
            <a:off x="5404799" y="437638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6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6400800" cy="12954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66FF"/>
                </a:solidFill>
                <a:latin typeface="Algerian" pitchFamily="82" charset="0"/>
              </a:rPr>
              <a:t>Identidade Visual </a:t>
            </a:r>
            <a:endParaRPr lang="pt-BR" sz="4000" b="1" dirty="0">
              <a:solidFill>
                <a:srgbClr val="FF66F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74480" y="19934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Defesa do nome: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936" y="908720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</a:rPr>
              <a:t>It’s sugar o significado desse nome é “isso é açúcar”, esse nome remete a ideia de que açúcar não é só aquele açúcar moído branco ou então em cristais, o açúcar que tanto condenamos e sim que existem vários formas de açúcar, os doces da nossa confeitaria levam açúcar na formação, o nome vem da ideia de um açúcar gostoso, que tem sabor, que relembra varias coisas da sua vida, da sua infância, igual, o que queremos passar com nossa confeitaria coisas boas, prazerosas e que nossos doces sejam feitos com açúcar mais com muito sabores.</a:t>
            </a:r>
            <a:endParaRPr lang="pt-BR" sz="1600" b="1" dirty="0"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4480" y="4425175"/>
            <a:ext cx="4405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Posicionamento da marca: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4599" y="508518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</a:rPr>
              <a:t>Uma empresa responsável e com compromisso com nosso consumidores uma confeitaria fina, com ambiente agradável e custos acessíveis visando sempre a qualidade de nossos produtos.</a:t>
            </a:r>
            <a:endParaRPr lang="pt-BR" sz="1600" b="1" dirty="0">
              <a:latin typeface="Comic Sans MS" pitchFamily="66" charset="0"/>
            </a:endParaRPr>
          </a:p>
        </p:txBody>
      </p:sp>
      <p:sp>
        <p:nvSpPr>
          <p:cNvPr id="11" name="Seta entalhada para a direita 10"/>
          <p:cNvSpPr/>
          <p:nvPr/>
        </p:nvSpPr>
        <p:spPr>
          <a:xfrm>
            <a:off x="233936" y="205313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entalhada para a direita 11"/>
          <p:cNvSpPr/>
          <p:nvPr/>
        </p:nvSpPr>
        <p:spPr>
          <a:xfrm>
            <a:off x="233936" y="4437112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6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98" y="164786"/>
            <a:ext cx="2808312" cy="24957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28900" y="1647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FF"/>
                </a:solidFill>
                <a:latin typeface="Algerian" pitchFamily="82" charset="0"/>
              </a:rPr>
              <a:t>Defesa do Logo: </a:t>
            </a:r>
            <a:endParaRPr lang="pt-BR" sz="24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683406"/>
            <a:ext cx="5860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“Cupcake demonstra o doce principal em nossa confeitaria, então resolvemos demonstrar em forma do logo o principal item em nosso local, guiando seu desejo por um cupcake ate nossa loja. os outros elementos do desenhos, foi uma complementação para finalizar nosso logo, de forma delicada e exata, para que isso seja inesquecível em nossas cabeças”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1" name="Seta entalhada para a direita 10"/>
          <p:cNvSpPr/>
          <p:nvPr/>
        </p:nvSpPr>
        <p:spPr>
          <a:xfrm>
            <a:off x="362525" y="201533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entalhada para a direita 11"/>
          <p:cNvSpPr/>
          <p:nvPr/>
        </p:nvSpPr>
        <p:spPr>
          <a:xfrm>
            <a:off x="251520" y="3113382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99594" y="3113382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Padronização das cores: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3" y="3688351"/>
            <a:ext cx="1285034" cy="128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ixaDeTexto 14"/>
          <p:cNvSpPr txBox="1"/>
          <p:nvPr/>
        </p:nvSpPr>
        <p:spPr>
          <a:xfrm>
            <a:off x="1723693" y="3894398"/>
            <a:ext cx="177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</a:rPr>
              <a:t>Azul ciano= C:0</a:t>
            </a:r>
          </a:p>
          <a:p>
            <a:r>
              <a:rPr lang="pt-BR" sz="1600" b="1" dirty="0" smtClean="0">
                <a:latin typeface="Comic Sans MS" pitchFamily="66" charset="0"/>
              </a:rPr>
              <a:t>Magenta=M:78</a:t>
            </a:r>
          </a:p>
          <a:p>
            <a:r>
              <a:rPr lang="pt-BR" sz="1600" b="1" dirty="0" smtClean="0">
                <a:latin typeface="Comic Sans MS" pitchFamily="66" charset="0"/>
              </a:rPr>
              <a:t>Amarelo=Y:8</a:t>
            </a:r>
          </a:p>
          <a:p>
            <a:r>
              <a:rPr lang="pt-BR" sz="1600" b="1" dirty="0" smtClean="0">
                <a:latin typeface="Comic Sans MS" pitchFamily="66" charset="0"/>
              </a:rPr>
              <a:t>Preto=K:0</a:t>
            </a:r>
            <a:endParaRPr lang="pt-BR" sz="1600" b="1" dirty="0">
              <a:latin typeface="Comic Sans MS" pitchFamily="66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09" y="3604307"/>
            <a:ext cx="1440160" cy="144016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6240969" y="3894398"/>
            <a:ext cx="1848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</a:rPr>
              <a:t>Azul Ciano= C:0</a:t>
            </a:r>
          </a:p>
          <a:p>
            <a:r>
              <a:rPr lang="pt-BR" sz="1600" b="1" dirty="0" smtClean="0">
                <a:latin typeface="Comic Sans MS" pitchFamily="66" charset="0"/>
              </a:rPr>
              <a:t>Magenta=M:100</a:t>
            </a:r>
          </a:p>
          <a:p>
            <a:r>
              <a:rPr lang="pt-BR" sz="1600" b="1" dirty="0" smtClean="0">
                <a:latin typeface="Comic Sans MS" pitchFamily="66" charset="0"/>
              </a:rPr>
              <a:t>Amarelo=Y:0</a:t>
            </a:r>
          </a:p>
          <a:p>
            <a:r>
              <a:rPr lang="pt-BR" sz="1600" b="1" dirty="0" smtClean="0">
                <a:latin typeface="Comic Sans MS" pitchFamily="66" charset="0"/>
              </a:rPr>
              <a:t>Preto=K:0</a:t>
            </a:r>
            <a:endParaRPr lang="pt-BR" sz="1600" b="1" dirty="0">
              <a:latin typeface="Comic Sans MS" pitchFamily="66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205712"/>
            <a:ext cx="1343686" cy="134368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4412217" y="5472180"/>
            <a:ext cx="201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</a:rPr>
              <a:t>Azul Ciano=C:100 </a:t>
            </a:r>
          </a:p>
          <a:p>
            <a:r>
              <a:rPr lang="pt-BR" sz="1600" b="1" dirty="0" smtClean="0">
                <a:latin typeface="Comic Sans MS" pitchFamily="66" charset="0"/>
              </a:rPr>
              <a:t>Magenta=M:0</a:t>
            </a:r>
          </a:p>
          <a:p>
            <a:r>
              <a:rPr lang="pt-BR" sz="1600" b="1" dirty="0" smtClean="0">
                <a:latin typeface="Comic Sans MS" pitchFamily="66" charset="0"/>
              </a:rPr>
              <a:t>Amarelo=Y:0</a:t>
            </a:r>
          </a:p>
          <a:p>
            <a:r>
              <a:rPr lang="pt-BR" sz="1600" b="1" dirty="0" smtClean="0">
                <a:latin typeface="Comic Sans MS" pitchFamily="66" charset="0"/>
              </a:rPr>
              <a:t>Preto=K:0</a:t>
            </a:r>
            <a:endParaRPr lang="pt-BR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98072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O</a:t>
            </a:r>
            <a:r>
              <a:rPr lang="pt-BR" b="1" dirty="0">
                <a:latin typeface="Comic Sans MS" pitchFamily="66" charset="0"/>
              </a:rPr>
              <a:t> rosa significa romance, sensualidade e beleza feminina</a:t>
            </a:r>
            <a:r>
              <a:rPr lang="pt-BR" b="1" dirty="0" smtClean="0">
                <a:latin typeface="Comic Sans MS" pitchFamily="66" charset="0"/>
              </a:rPr>
              <a:t>.</a:t>
            </a:r>
          </a:p>
          <a:p>
            <a:r>
              <a:rPr lang="pt-BR" b="1" dirty="0">
                <a:latin typeface="Comic Sans MS" pitchFamily="66" charset="0"/>
              </a:rPr>
              <a:t>Transmite fragilidade e </a:t>
            </a:r>
            <a:r>
              <a:rPr lang="pt-BR" b="1" dirty="0" smtClean="0">
                <a:latin typeface="Comic Sans MS" pitchFamily="66" charset="0"/>
              </a:rPr>
              <a:t>delicadeza.</a:t>
            </a:r>
          </a:p>
          <a:p>
            <a:r>
              <a:rPr lang="pt-BR" b="1" dirty="0">
                <a:latin typeface="Comic Sans MS" pitchFamily="66" charset="0"/>
              </a:rPr>
              <a:t> de doçura melosa e </a:t>
            </a:r>
            <a:r>
              <a:rPr lang="pt-BR" b="1" dirty="0" smtClean="0">
                <a:latin typeface="Comic Sans MS" pitchFamily="66" charset="0"/>
              </a:rPr>
              <a:t>romântica.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45051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FF6699"/>
                </a:solidFill>
                <a:latin typeface="Comic Sans MS" pitchFamily="66" charset="0"/>
              </a:rPr>
              <a:t>Rosa claro </a:t>
            </a:r>
            <a:endParaRPr lang="pt-BR" sz="2000" b="1" u="sng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436247" y="488609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ntalhada para a direita 7"/>
          <p:cNvSpPr/>
          <p:nvPr/>
        </p:nvSpPr>
        <p:spPr>
          <a:xfrm>
            <a:off x="269472" y="4725144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ntalhada para a direita 8"/>
          <p:cNvSpPr/>
          <p:nvPr/>
        </p:nvSpPr>
        <p:spPr>
          <a:xfrm>
            <a:off x="320970" y="2708920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49260" y="269698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FF0066"/>
                </a:solidFill>
                <a:latin typeface="Comic Sans MS" pitchFamily="66" charset="0"/>
              </a:rPr>
              <a:t>Magenta:</a:t>
            </a:r>
            <a:endParaRPr lang="pt-BR" sz="2000" b="1" u="sng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0034" y="3212976"/>
            <a:ext cx="567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Significa Sensação </a:t>
            </a:r>
            <a:r>
              <a:rPr lang="pt-BR" b="1" dirty="0">
                <a:latin typeface="Comic Sans MS" pitchFamily="66" charset="0"/>
              </a:rPr>
              <a:t>de prosperidade, nobreza e </a:t>
            </a:r>
            <a:r>
              <a:rPr lang="pt-BR" b="1" dirty="0" smtClean="0">
                <a:latin typeface="Comic Sans MS" pitchFamily="66" charset="0"/>
              </a:rPr>
              <a:t>respeito, dignidade</a:t>
            </a:r>
            <a:r>
              <a:rPr lang="pt-BR" b="1" dirty="0">
                <a:latin typeface="Comic Sans MS" pitchFamily="66" charset="0"/>
              </a:rPr>
              <a:t>, </a:t>
            </a:r>
            <a:r>
              <a:rPr lang="pt-BR" b="1" dirty="0" smtClean="0">
                <a:latin typeface="Comic Sans MS" pitchFamily="66" charset="0"/>
              </a:rPr>
              <a:t>sinceridade</a:t>
            </a:r>
            <a:r>
              <a:rPr lang="pt-BR" b="1" dirty="0">
                <a:latin typeface="Comic Sans MS" pitchFamily="66" charset="0"/>
              </a:rPr>
              <a:t>, espiritualidade</a:t>
            </a:r>
            <a:r>
              <a:rPr lang="pt-BR" b="1" dirty="0" smtClean="0">
                <a:latin typeface="Comic Sans MS" pitchFamily="66" charset="0"/>
              </a:rPr>
              <a:t>,</a:t>
            </a:r>
            <a:r>
              <a:rPr lang="pt-BR" b="1" dirty="0">
                <a:latin typeface="Comic Sans MS" pitchFamily="66" charset="0"/>
              </a:rPr>
              <a:t> </a:t>
            </a:r>
            <a:r>
              <a:rPr lang="pt-BR" b="1" dirty="0" smtClean="0">
                <a:latin typeface="Comic Sans MS" pitchFamily="66" charset="0"/>
              </a:rPr>
              <a:t>personalidade, </a:t>
            </a:r>
            <a:r>
              <a:rPr lang="pt-BR" b="1" dirty="0">
                <a:latin typeface="Comic Sans MS" pitchFamily="66" charset="0"/>
              </a:rPr>
              <a:t>purificação e transformação.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56323" y="4713207"/>
            <a:ext cx="166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0070C0"/>
                </a:solidFill>
                <a:latin typeface="Comic Sans MS" pitchFamily="66" charset="0"/>
              </a:rPr>
              <a:t>Azul Ciano: </a:t>
            </a:r>
            <a:endParaRPr lang="pt-BR" sz="2000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520" y="5301208"/>
            <a:ext cx="487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Significa tranquilidade, </a:t>
            </a:r>
            <a:r>
              <a:rPr lang="pt-BR" b="1" dirty="0">
                <a:latin typeface="Comic Sans MS" pitchFamily="66" charset="0"/>
              </a:rPr>
              <a:t>ternura, afetuosidade, paz de </a:t>
            </a:r>
            <a:r>
              <a:rPr lang="pt-BR" b="1" dirty="0" smtClean="0">
                <a:latin typeface="Comic Sans MS" pitchFamily="66" charset="0"/>
              </a:rPr>
              <a:t>espírito, Sinceridade , </a:t>
            </a:r>
            <a:r>
              <a:rPr lang="pt-BR" b="1" dirty="0">
                <a:latin typeface="Comic Sans MS" pitchFamily="66" charset="0"/>
              </a:rPr>
              <a:t>confiança </a:t>
            </a:r>
            <a:r>
              <a:rPr lang="pt-BR" b="1" dirty="0" smtClean="0">
                <a:latin typeface="Comic Sans MS" pitchFamily="66" charset="0"/>
              </a:rPr>
              <a:t>e segurança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0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771800" y="2204864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66FF"/>
                </a:solidFill>
                <a:latin typeface="Algerian" pitchFamily="82" charset="0"/>
              </a:rPr>
              <a:t>Pesquisa</a:t>
            </a:r>
          </a:p>
        </p:txBody>
      </p:sp>
    </p:spTree>
    <p:extLst>
      <p:ext uri="{BB962C8B-B14F-4D97-AF65-F5344CB8AC3E}">
        <p14:creationId xmlns:p14="http://schemas.microsoft.com/office/powerpoint/2010/main" val="7105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3326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Tipografia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292231" y="332656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71600" y="219312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Comic Sans MS" pitchFamily="66" charset="0"/>
              </a:rPr>
              <a:t>Fonte:</a:t>
            </a:r>
            <a:endParaRPr lang="pt-BR" sz="2000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1134" y="2843644"/>
            <a:ext cx="4324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oper Black" pitchFamily="18" charset="0"/>
              </a:rPr>
              <a:t>Cooper Black</a:t>
            </a:r>
          </a:p>
          <a:p>
            <a:r>
              <a:rPr lang="pt-BR" sz="2000" dirty="0" smtClean="0">
                <a:latin typeface="Cooper Black" pitchFamily="18" charset="0"/>
              </a:rPr>
              <a:t>ABCDEFGHIJKLMNOPQRSTUVWXYZ</a:t>
            </a:r>
          </a:p>
          <a:p>
            <a:r>
              <a:rPr lang="pt-BR" sz="2000" dirty="0" smtClean="0">
                <a:latin typeface="Cooper Black" pitchFamily="18" charset="0"/>
              </a:rPr>
              <a:t>Abcdefghijklmnopqrstuvwxyz</a:t>
            </a:r>
          </a:p>
          <a:p>
            <a:r>
              <a:rPr lang="pt-BR" sz="2000" dirty="0" smtClean="0">
                <a:latin typeface="Cooper Black" pitchFamily="18" charset="0"/>
              </a:rPr>
              <a:t>0123456789</a:t>
            </a:r>
            <a:endParaRPr lang="pt-BR" sz="2000" dirty="0">
              <a:latin typeface="Cooper Black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5" y="2208161"/>
            <a:ext cx="370033" cy="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entalhada para a direita 3"/>
          <p:cNvSpPr/>
          <p:nvPr/>
        </p:nvSpPr>
        <p:spPr>
          <a:xfrm>
            <a:off x="395536" y="323689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30889" y="35838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FF"/>
                </a:solidFill>
                <a:latin typeface="Algerian" pitchFamily="82" charset="0"/>
              </a:rPr>
              <a:t>Slogan:</a:t>
            </a:r>
            <a:endParaRPr lang="pt-BR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0819" y="803323"/>
            <a:ext cx="431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“ It’s sugar por um dia ainda mais doce” 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60032" y="158193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Comic Sans MS" pitchFamily="66" charset="0"/>
              </a:rPr>
              <a:t>Endereço Web (Site)</a:t>
            </a:r>
            <a:endParaRPr lang="pt-BR" sz="2000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8" y="1618807"/>
            <a:ext cx="370033" cy="3700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28026" y="2164214"/>
            <a:ext cx="376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www.itssugar/confeitaria.com</a:t>
            </a:r>
            <a:endParaRPr lang="pt-BR" b="1" dirty="0">
              <a:latin typeface="Comic Sans MS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4" y="1916832"/>
            <a:ext cx="37748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94475" y="15331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Fachada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248027" y="150180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23094" r="17096" b="20323"/>
          <a:stretch/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430674" cy="5143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429000" cy="51435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79912" y="21203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Comic Sans MS" pitchFamily="66" charset="0"/>
              </a:rPr>
              <a:t>Lado Interno </a:t>
            </a:r>
            <a:endParaRPr lang="pt-BR" sz="2000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9951" y="3326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Frota de veículos 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292231" y="323689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5124" r="17742" b="27970"/>
          <a:stretch/>
        </p:blipFill>
        <p:spPr>
          <a:xfrm>
            <a:off x="179512" y="1412776"/>
            <a:ext cx="880682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2606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Uniformes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362433" y="258686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00"/>
            <a:ext cx="3048000" cy="45902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15888" y="585498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Aux. Limpeza </a:t>
            </a:r>
            <a:endParaRPr lang="pt-BR" b="1" dirty="0">
              <a:latin typeface="Comic Sans MS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12" y="910400"/>
            <a:ext cx="2858527" cy="4325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13336" y="5933134"/>
            <a:ext cx="217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 Escritório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0389"/>
            <a:ext cx="2632236" cy="384836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824222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Atendente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1" r="27074"/>
          <a:stretch/>
        </p:blipFill>
        <p:spPr>
          <a:xfrm>
            <a:off x="6012160" y="3205544"/>
            <a:ext cx="2054620" cy="2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11178" r="14600" b="31718"/>
          <a:stretch/>
        </p:blipFill>
        <p:spPr>
          <a:xfrm>
            <a:off x="2123728" y="908720"/>
            <a:ext cx="3641194" cy="513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714865" y="3254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FF"/>
                </a:solidFill>
                <a:latin typeface="Comic Sans MS" pitchFamily="66" charset="0"/>
              </a:rPr>
              <a:t>Crachá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179512" y="291828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3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2326" r="10049" b="12385"/>
          <a:stretch/>
        </p:blipFill>
        <p:spPr>
          <a:xfrm>
            <a:off x="663212" y="1322970"/>
            <a:ext cx="5662586" cy="403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30889" y="42255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Comic Sans MS" pitchFamily="66" charset="0"/>
              </a:rPr>
              <a:t>Panfleto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395536" y="413891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859280"/>
            <a:ext cx="6912768" cy="12954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66FF"/>
                </a:solidFill>
                <a:latin typeface="Algerian" pitchFamily="82" charset="0"/>
              </a:rPr>
              <a:t>Campanha de marketing</a:t>
            </a:r>
            <a:endParaRPr lang="pt-BR" sz="4000" b="1" dirty="0">
              <a:solidFill>
                <a:srgbClr val="FF66F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6333" y="395085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Conceitos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980728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A campanha it’s Sugar tem o objetivo  deixar seu dia mais leve com uma pitada de alegria. </a:t>
            </a:r>
          </a:p>
          <a:p>
            <a:r>
              <a:rPr lang="pt-BR" b="1" dirty="0" smtClean="0">
                <a:latin typeface="Comic Sans MS" pitchFamily="66" charset="0"/>
              </a:rPr>
              <a:t>Momentos do nosso “dia-a-dia” como um carinho e um abraço! Pequenas coisas mais, que são simples da vida...</a:t>
            </a:r>
          </a:p>
          <a:p>
            <a:r>
              <a:rPr lang="pt-BR" b="1" dirty="0" smtClean="0">
                <a:latin typeface="Comic Sans MS" pitchFamily="66" charset="0"/>
              </a:rPr>
              <a:t>Deixando seu dia ainda mais doce.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7239" y="3230684"/>
            <a:ext cx="264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Objetivo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Seta entalhada para a direita 8"/>
          <p:cNvSpPr/>
          <p:nvPr/>
        </p:nvSpPr>
        <p:spPr>
          <a:xfrm>
            <a:off x="340980" y="395085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ntalhada para a direita 9"/>
          <p:cNvSpPr/>
          <p:nvPr/>
        </p:nvSpPr>
        <p:spPr>
          <a:xfrm>
            <a:off x="308054" y="3242621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2912" y="3861048"/>
            <a:ext cx="5187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O objetivo da nossa campanha , é o consumidor ser atraído por uma degustação de doces, por um ambiente agradável, mostrando que momentos únicos podem ser passados em nossa confeitaria. </a:t>
            </a:r>
          </a:p>
          <a:p>
            <a:endParaRPr lang="pt-B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79116" y="1056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FF"/>
                </a:solidFill>
                <a:latin typeface="Algerian" pitchFamily="82" charset="0"/>
              </a:rPr>
              <a:t>Metodologia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57248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  <a:cs typeface="Aharoni" pitchFamily="2" charset="-79"/>
              </a:rPr>
              <a:t>Pesquisas bibliográficas realizadas da internet  </a:t>
            </a:r>
            <a:endParaRPr lang="pt-BR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8448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2474" y="102557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Análise de mercado 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" y="1425689"/>
            <a:ext cx="9143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  </a:t>
            </a:r>
          </a:p>
          <a:p>
            <a:endParaRPr lang="pt-BR" sz="1600" b="1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pt-BR" sz="1600" b="1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   A palavra confeitaria vem do latim confectun e significa aquilo que é confeccionado com especialidade</a:t>
            </a:r>
          </a:p>
          <a:p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    </a:t>
            </a:r>
          </a:p>
          <a:p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    No Brasil, as confeitarias chegaram por volta dos anos 50 e 60, vindo principalmente da França, famosa como centro dos doces refinados e requintados, e da Áustria com seus doces e tortas finas e outras delicias.</a:t>
            </a:r>
          </a:p>
          <a:p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</a:t>
            </a:r>
          </a:p>
          <a:p>
            <a:r>
              <a:rPr lang="pt-BR" sz="1600" b="1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  O ciclo de cana-de-açúcar teve também papel fundamental, pois havia abundancia de matéria prima para a produção de doces. Nos engenhos e fazendas, fazia parte do lazer das sinhás o preparo de doces, bolos e compotas </a:t>
            </a:r>
          </a:p>
          <a:p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Os primeiros doces genuinamente brasileiro foram o pé-de-moleque, a rapadura, a mãe benta (espécie de broa), a cocada, os quindins de iaiá, além dos bolo de mandiocas </a:t>
            </a:r>
          </a:p>
          <a:p>
            <a:endParaRPr lang="pt-BR" sz="1600" b="1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pt-BR" sz="1600" dirty="0" smtClean="0">
                <a:latin typeface="Comic Sans MS" pitchFamily="66" charset="0"/>
                <a:cs typeface="Aharoni" pitchFamily="2" charset="-79"/>
              </a:rPr>
              <a:t>      O</a:t>
            </a:r>
            <a:r>
              <a:rPr lang="pt-BR" sz="1600" b="1" dirty="0" smtClean="0">
                <a:latin typeface="Comic Sans MS" pitchFamily="66" charset="0"/>
                <a:cs typeface="Aharoni" pitchFamily="2" charset="-79"/>
              </a:rPr>
              <a:t> 1º bolo de farinha a se adaptar no Brasil foi o pão-de-ló, de origem portuguesa. A comercialização da confeitaria que temos atualmente, começou com a influencia dos imigrantes franceses, italianos, portugueses e alemães e com a introdução de novos equipamentos e maquinas que facilitam o trabalho de confeiteiros, que passou a ter mais tempo para ler e desenvolver, receitas mais requintadas dos doces. </a:t>
            </a:r>
            <a:endParaRPr lang="pt-BR" sz="1600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5" name="Seta entalhada para a direita 14"/>
          <p:cNvSpPr/>
          <p:nvPr/>
        </p:nvSpPr>
        <p:spPr>
          <a:xfrm>
            <a:off x="143763" y="142389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entalhada para a direita 15"/>
          <p:cNvSpPr/>
          <p:nvPr/>
        </p:nvSpPr>
        <p:spPr>
          <a:xfrm>
            <a:off x="175755" y="1031547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3" y="1844824"/>
            <a:ext cx="370033" cy="3700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" y="5009327"/>
            <a:ext cx="339475" cy="3394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" y="3573016"/>
            <a:ext cx="361052" cy="36105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4" y="2578195"/>
            <a:ext cx="357210" cy="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67" y="1700808"/>
            <a:ext cx="6696744" cy="9361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t-BR" sz="1600" b="1" dirty="0">
                <a:latin typeface="Comic Sans MS" pitchFamily="66" charset="0"/>
              </a:rPr>
              <a:t>https://www.facebook.com/Confeitaria-Its-Sugar-301403183700160/?ref=page_internal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02897" y="47667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Peças Publicitárias 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467544" y="548680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98841" y="130600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FF"/>
                </a:solidFill>
                <a:latin typeface="Comic Sans MS" pitchFamily="66" charset="0"/>
              </a:rPr>
              <a:t>Internet</a:t>
            </a:r>
            <a:endParaRPr lang="pt-BR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91817"/>
            <a:ext cx="3609333" cy="44063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0" y="1304481"/>
            <a:ext cx="370033" cy="37003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25973" y="3210052"/>
            <a:ext cx="2718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Comic Sans MS" pitchFamily="66" charset="0"/>
              </a:rPr>
              <a:t>Rádio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5" y="3210052"/>
            <a:ext cx="370033" cy="370033"/>
          </a:xfrm>
          <a:prstGeom prst="rect">
            <a:avLst/>
          </a:prstGeom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72359"/>
              </p:ext>
            </p:extLst>
          </p:nvPr>
        </p:nvGraphicFramePr>
        <p:xfrm>
          <a:off x="155940" y="3789040"/>
          <a:ext cx="3762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Objeto de Shell de Gerenciador" showAsIcon="1" r:id="rId5" imgW="3763080" imgH="685440" progId="Package">
                  <p:embed/>
                </p:oleObj>
              </mc:Choice>
              <mc:Fallback>
                <p:oleObj name="Objeto de Shell de Gerenciador" showAsIcon="1" r:id="rId5" imgW="376308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940" y="3789040"/>
                        <a:ext cx="37623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6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35534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Outdoor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" y="385418"/>
            <a:ext cx="370033" cy="3700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8" y="908720"/>
            <a:ext cx="879497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30067" y="61280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Busdoor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7841"/>
            <a:ext cx="370033" cy="3700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68416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5" y="531268"/>
            <a:ext cx="370033" cy="3700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4568" y="53126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Agradecimentos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96752"/>
            <a:ext cx="8496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Agradecemos primeiramente a Deus, Não existem palavras o suficiente para expressar o quanto nós somos gratos a Angloschool e o Mauro também. E o nosso mestre Prof. Rodrigo, Talvez não exista palavras o suficiente e significativa que nos permitem agradecer com devido merecimento sua ajuda, e seu apoio foram para nós de valor inestimável, apenas possamos expressar através  da limitação de meras palavras, e com elas lhe prestar esta humilde, e mais sincera homenagem, muito obrigada professor Rodrigo.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3019" y="4177640"/>
            <a:ext cx="41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66FF"/>
                </a:solidFill>
                <a:latin typeface="Algerian" pitchFamily="82" charset="0"/>
              </a:rPr>
              <a:t>Referências bibliográficas</a:t>
            </a:r>
            <a:endParaRPr lang="pt-BR" sz="20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" y="4213467"/>
            <a:ext cx="370033" cy="37003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71477" y="4653136"/>
            <a:ext cx="6883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omic Sans MS" pitchFamily="66" charset="0"/>
                <a:hlinkClick r:id="rId3"/>
              </a:rPr>
              <a:t>www.significadodascores.com.br</a:t>
            </a:r>
            <a:endParaRPr lang="pt-BR" b="1" dirty="0" smtClean="0">
              <a:latin typeface="Comic Sans MS" pitchFamily="66" charset="0"/>
            </a:endParaRPr>
          </a:p>
          <a:p>
            <a:r>
              <a:rPr lang="pt-BR" b="1" dirty="0" smtClean="0">
                <a:latin typeface="Comic Sans MS" pitchFamily="66" charset="0"/>
              </a:rPr>
              <a:t>Wikipedia.org/fleischmam.com</a:t>
            </a:r>
          </a:p>
          <a:p>
            <a:endParaRPr lang="pt-BR" b="1" dirty="0">
              <a:latin typeface="Comic Sans MS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9739" y="5221016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omic Sans MS" pitchFamily="66" charset="0"/>
              </a:rPr>
              <a:t>http://www.propan.com.br/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899" y="550796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omic Sans MS" pitchFamily="66" charset="0"/>
              </a:rPr>
              <a:t>http://www.sebraemercados.com.br/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5052" y="5877299"/>
            <a:ext cx="6303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omic Sans MS" pitchFamily="66" charset="0"/>
              </a:rPr>
              <a:t>http://revistapegn.globo.com/Revista/Common/0,,ERT86042-17180,00.html</a:t>
            </a:r>
          </a:p>
        </p:txBody>
      </p:sp>
    </p:spTree>
    <p:extLst>
      <p:ext uri="{BB962C8B-B14F-4D97-AF65-F5344CB8AC3E}">
        <p14:creationId xmlns:p14="http://schemas.microsoft.com/office/powerpoint/2010/main" val="347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66FF"/>
                </a:solidFill>
                <a:latin typeface="Algerian" pitchFamily="82" charset="0"/>
              </a:rPr>
              <a:t>Degustação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81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11760" y="22026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FF"/>
                </a:solidFill>
                <a:latin typeface="Algerian" pitchFamily="82" charset="0"/>
                <a:cs typeface="Aharoni" pitchFamily="2" charset="-79"/>
              </a:rPr>
              <a:t>Mercado Nacional </a:t>
            </a:r>
            <a:endParaRPr lang="pt-BR" sz="2400" b="1" dirty="0">
              <a:solidFill>
                <a:srgbClr val="FF66FF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980728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Aproximadamente 63,2 mil panificadoras compõem o mercado da panificação e confeitarias no Brasil, das quais 60 são micro e pequenas empresas. O setor gera mais de 700 mil empregos diretos, do quais 245 mil (35%) concentram-se na produção. 127 Mil empresários comandam esse mercado no Pais 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b="1" dirty="0" smtClean="0">
                <a:latin typeface="Comic Sans MS" pitchFamily="66" charset="0"/>
              </a:rPr>
              <a:t>No ano passado, o faturamento estimado do setor foi de R$ 44,9 bilhões, segundo levantamento da Abip. A panificação estra entre os 6 maiores segmentos industrias do pais. Com participação de 36% na indústria de produtos alimentares e 6% na indústria de transformação.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b="1" dirty="0" smtClean="0">
                <a:latin typeface="Comic Sans MS" pitchFamily="66" charset="0"/>
              </a:rPr>
              <a:t>“Panificação e confeitarias e o 2º que mais cresce no Brasil, no segmento de foodservice (Alimentação fora do lar)”,ressalta a coordenadora do Sebrae Nacional. Em 1999, foram atendidos 36,4 milhões de clientes nas padarias do pais, e em 2008, este numero saltou para 40,4 milhões de pessoas ou 25% da população </a:t>
            </a:r>
            <a:endParaRPr lang="pt-BR" b="1" dirty="0">
              <a:latin typeface="Comic Sans MS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" y="4202974"/>
            <a:ext cx="370033" cy="3700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" y="2636912"/>
            <a:ext cx="370033" cy="3700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4" y="980728"/>
            <a:ext cx="370033" cy="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15429" y="3301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66FF"/>
                </a:solidFill>
                <a:latin typeface="Algerian" pitchFamily="82" charset="0"/>
              </a:rPr>
              <a:t>Mercado</a:t>
            </a:r>
            <a:endParaRPr lang="pt-BR" sz="32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914927"/>
            <a:ext cx="58522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</a:t>
            </a:r>
            <a:r>
              <a:rPr lang="pt-BR" dirty="0" smtClean="0">
                <a:latin typeface="Comic Sans MS" pitchFamily="66" charset="0"/>
              </a:rPr>
              <a:t>O Mercado da confeitaria não para de crescer e é motivada pelas mudanças inovadoras, se tornando um prazer e satisfação para o consumidor. Cada vez mais este setor incorpora novos formatos de atuação e atendimento ao cliente.</a:t>
            </a:r>
          </a:p>
          <a:p>
            <a:endParaRPr lang="pt-BR" dirty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     Atualmente as confeitarias são consideradas um espaço onde as pessoas contarão com conforto, sendo assim cada vez mais acolhedoras, tendo um ambiente harmonioso, divertido e tranquilo. O Mais importante para o faturamento e bons lucros, são a diversidade de consumidores que agregam a um ambiente bem decorado e divertido, transmitindo momentos únicos </a:t>
            </a:r>
          </a:p>
          <a:p>
            <a:endParaRPr lang="pt-BR" dirty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     Nos últimos anos o faturamento desse mercado no pais vem surpreendendo e o valor que se lucra nesse ramo e muito alto, o equivale a um valor de R$ 87,24 bilhões. Com isso registrou- se um crescimento nominal de 3,08% em 2016  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13176"/>
            <a:ext cx="370033" cy="3700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370033" cy="3700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370033" cy="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19613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FF"/>
                </a:solidFill>
                <a:latin typeface="Algerian" pitchFamily="82" charset="0"/>
              </a:rPr>
              <a:t>Análise da Concorrência </a:t>
            </a:r>
            <a:endParaRPr lang="pt-BR" sz="24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8939" y="1382851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Concorrentes diretos: Chica mel e Capitolina Confeitaria 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6283" y="3346285"/>
            <a:ext cx="2768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  Concorrentes indiretos: Cafeterias, padarias, mercados, boleiras com produção á domicilio e Doceiras </a:t>
            </a:r>
            <a:endParaRPr lang="pt-BR" b="1" dirty="0">
              <a:latin typeface="Comic Sans MS" pitchFamily="66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88715" y="1035683"/>
            <a:ext cx="6298469" cy="5793358"/>
            <a:chOff x="1859" y="756"/>
            <a:chExt cx="3939" cy="356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859" y="759"/>
              <a:ext cx="3878" cy="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1931" y="756"/>
              <a:ext cx="3867" cy="3506"/>
              <a:chOff x="1931" y="756"/>
              <a:chExt cx="3867" cy="3506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2499" y="4143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934" y="759"/>
                <a:ext cx="22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3126" y="759"/>
                <a:ext cx="22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1956" y="759"/>
                <a:ext cx="1170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956" y="787"/>
                <a:ext cx="114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lgerian" pitchFamily="82" charset="0"/>
                    <a:cs typeface="Arial" pitchFamily="34" charset="0"/>
                  </a:rPr>
                  <a:t>Concorrentes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2991" y="787"/>
                <a:ext cx="11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lgerian" pitchFamily="82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3152" y="759"/>
                <a:ext cx="22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483" y="759"/>
                <a:ext cx="23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" name="Rectangle 14"/>
              <p:cNvSpPr>
                <a:spLocks noChangeArrowheads="1"/>
              </p:cNvSpPr>
              <p:nvPr/>
            </p:nvSpPr>
            <p:spPr bwMode="auto">
              <a:xfrm>
                <a:off x="3174" y="759"/>
                <a:ext cx="1309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5" name="Rectangle 15"/>
              <p:cNvSpPr>
                <a:spLocks noChangeArrowheads="1"/>
              </p:cNvSpPr>
              <p:nvPr/>
            </p:nvSpPr>
            <p:spPr bwMode="auto">
              <a:xfrm>
                <a:off x="3174" y="787"/>
                <a:ext cx="108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lgerian" pitchFamily="82" charset="0"/>
                    <a:cs typeface="Arial" pitchFamily="34" charset="0"/>
                  </a:rPr>
                  <a:t>Pontos  Fortes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16"/>
              <p:cNvSpPr>
                <a:spLocks noChangeArrowheads="1"/>
              </p:cNvSpPr>
              <p:nvPr/>
            </p:nvSpPr>
            <p:spPr bwMode="auto">
              <a:xfrm>
                <a:off x="4226" y="787"/>
                <a:ext cx="11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lgerian" pitchFamily="82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Rectangle 17"/>
              <p:cNvSpPr>
                <a:spLocks noChangeArrowheads="1"/>
              </p:cNvSpPr>
              <p:nvPr/>
            </p:nvSpPr>
            <p:spPr bwMode="auto">
              <a:xfrm>
                <a:off x="4509" y="759"/>
                <a:ext cx="22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1" name="Rectangle 18"/>
              <p:cNvSpPr>
                <a:spLocks noChangeArrowheads="1"/>
              </p:cNvSpPr>
              <p:nvPr/>
            </p:nvSpPr>
            <p:spPr bwMode="auto">
              <a:xfrm>
                <a:off x="5687" y="759"/>
                <a:ext cx="22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2" name="Rectangle 19"/>
              <p:cNvSpPr>
                <a:spLocks noChangeArrowheads="1"/>
              </p:cNvSpPr>
              <p:nvPr/>
            </p:nvSpPr>
            <p:spPr bwMode="auto">
              <a:xfrm>
                <a:off x="4531" y="759"/>
                <a:ext cx="1156" cy="269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3" name="Rectangle 20"/>
              <p:cNvSpPr>
                <a:spLocks noChangeArrowheads="1"/>
              </p:cNvSpPr>
              <p:nvPr/>
            </p:nvSpPr>
            <p:spPr bwMode="auto">
              <a:xfrm>
                <a:off x="4531" y="787"/>
                <a:ext cx="110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lgerian" pitchFamily="82" charset="0"/>
                    <a:cs typeface="Arial" pitchFamily="34" charset="0"/>
                  </a:rPr>
                  <a:t>Pontos  Fracos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21"/>
              <p:cNvSpPr>
                <a:spLocks noChangeArrowheads="1"/>
              </p:cNvSpPr>
              <p:nvPr/>
            </p:nvSpPr>
            <p:spPr bwMode="auto">
              <a:xfrm>
                <a:off x="5602" y="787"/>
                <a:ext cx="11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lgerian" pitchFamily="82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22"/>
              <p:cNvSpPr>
                <a:spLocks noChangeArrowheads="1"/>
              </p:cNvSpPr>
              <p:nvPr/>
            </p:nvSpPr>
            <p:spPr bwMode="auto">
              <a:xfrm>
                <a:off x="1931" y="75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6" name="Line 23"/>
              <p:cNvSpPr>
                <a:spLocks noChangeShapeType="1"/>
              </p:cNvSpPr>
              <p:nvPr/>
            </p:nvSpPr>
            <p:spPr bwMode="auto">
              <a:xfrm>
                <a:off x="1931" y="75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7" name="Line 24"/>
              <p:cNvSpPr>
                <a:spLocks noChangeShapeType="1"/>
              </p:cNvSpPr>
              <p:nvPr/>
            </p:nvSpPr>
            <p:spPr bwMode="auto">
              <a:xfrm>
                <a:off x="1931" y="7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8" name="Rectangle 25"/>
              <p:cNvSpPr>
                <a:spLocks noChangeArrowheads="1"/>
              </p:cNvSpPr>
              <p:nvPr/>
            </p:nvSpPr>
            <p:spPr bwMode="auto">
              <a:xfrm>
                <a:off x="1931" y="75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9" name="Line 26"/>
              <p:cNvSpPr>
                <a:spLocks noChangeShapeType="1"/>
              </p:cNvSpPr>
              <p:nvPr/>
            </p:nvSpPr>
            <p:spPr bwMode="auto">
              <a:xfrm>
                <a:off x="1931" y="75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0" name="Line 27"/>
              <p:cNvSpPr>
                <a:spLocks noChangeShapeType="1"/>
              </p:cNvSpPr>
              <p:nvPr/>
            </p:nvSpPr>
            <p:spPr bwMode="auto">
              <a:xfrm>
                <a:off x="1931" y="7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1" name="Rectangle 28"/>
              <p:cNvSpPr>
                <a:spLocks noChangeArrowheads="1"/>
              </p:cNvSpPr>
              <p:nvPr/>
            </p:nvSpPr>
            <p:spPr bwMode="auto">
              <a:xfrm>
                <a:off x="1934" y="756"/>
                <a:ext cx="12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2" name="Line 29"/>
              <p:cNvSpPr>
                <a:spLocks noChangeShapeType="1"/>
              </p:cNvSpPr>
              <p:nvPr/>
            </p:nvSpPr>
            <p:spPr bwMode="auto">
              <a:xfrm>
                <a:off x="1934" y="756"/>
                <a:ext cx="12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3" name="Rectangle 30"/>
              <p:cNvSpPr>
                <a:spLocks noChangeArrowheads="1"/>
              </p:cNvSpPr>
              <p:nvPr/>
            </p:nvSpPr>
            <p:spPr bwMode="auto">
              <a:xfrm>
                <a:off x="3148" y="756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4" name="Line 31"/>
              <p:cNvSpPr>
                <a:spLocks noChangeShapeType="1"/>
              </p:cNvSpPr>
              <p:nvPr/>
            </p:nvSpPr>
            <p:spPr bwMode="auto">
              <a:xfrm>
                <a:off x="3148" y="75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5" name="Line 32"/>
              <p:cNvSpPr>
                <a:spLocks noChangeShapeType="1"/>
              </p:cNvSpPr>
              <p:nvPr/>
            </p:nvSpPr>
            <p:spPr bwMode="auto">
              <a:xfrm>
                <a:off x="3148" y="7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6" name="Rectangle 33"/>
              <p:cNvSpPr>
                <a:spLocks noChangeArrowheads="1"/>
              </p:cNvSpPr>
              <p:nvPr/>
            </p:nvSpPr>
            <p:spPr bwMode="auto">
              <a:xfrm>
                <a:off x="3152" y="756"/>
                <a:ext cx="135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7" name="Line 34"/>
              <p:cNvSpPr>
                <a:spLocks noChangeShapeType="1"/>
              </p:cNvSpPr>
              <p:nvPr/>
            </p:nvSpPr>
            <p:spPr bwMode="auto">
              <a:xfrm>
                <a:off x="3152" y="756"/>
                <a:ext cx="13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8" name="Rectangle 35"/>
              <p:cNvSpPr>
                <a:spLocks noChangeArrowheads="1"/>
              </p:cNvSpPr>
              <p:nvPr/>
            </p:nvSpPr>
            <p:spPr bwMode="auto">
              <a:xfrm>
                <a:off x="4506" y="75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9" name="Line 36"/>
              <p:cNvSpPr>
                <a:spLocks noChangeShapeType="1"/>
              </p:cNvSpPr>
              <p:nvPr/>
            </p:nvSpPr>
            <p:spPr bwMode="auto">
              <a:xfrm>
                <a:off x="4506" y="75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0" name="Line 37"/>
              <p:cNvSpPr>
                <a:spLocks noChangeShapeType="1"/>
              </p:cNvSpPr>
              <p:nvPr/>
            </p:nvSpPr>
            <p:spPr bwMode="auto">
              <a:xfrm>
                <a:off x="4506" y="7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1" name="Rectangle 38"/>
              <p:cNvSpPr>
                <a:spLocks noChangeArrowheads="1"/>
              </p:cNvSpPr>
              <p:nvPr/>
            </p:nvSpPr>
            <p:spPr bwMode="auto">
              <a:xfrm>
                <a:off x="4509" y="756"/>
                <a:ext cx="120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39"/>
              <p:cNvSpPr>
                <a:spLocks noChangeShapeType="1"/>
              </p:cNvSpPr>
              <p:nvPr/>
            </p:nvSpPr>
            <p:spPr bwMode="auto">
              <a:xfrm>
                <a:off x="4509" y="756"/>
                <a:ext cx="12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Rectangle 40"/>
              <p:cNvSpPr>
                <a:spLocks noChangeArrowheads="1"/>
              </p:cNvSpPr>
              <p:nvPr/>
            </p:nvSpPr>
            <p:spPr bwMode="auto">
              <a:xfrm>
                <a:off x="5709" y="756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41"/>
              <p:cNvSpPr>
                <a:spLocks noChangeShapeType="1"/>
              </p:cNvSpPr>
              <p:nvPr/>
            </p:nvSpPr>
            <p:spPr bwMode="auto">
              <a:xfrm>
                <a:off x="5709" y="75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42"/>
              <p:cNvSpPr>
                <a:spLocks noChangeShapeType="1"/>
              </p:cNvSpPr>
              <p:nvPr/>
            </p:nvSpPr>
            <p:spPr bwMode="auto">
              <a:xfrm>
                <a:off x="5709" y="7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6" name="Rectangle 43"/>
              <p:cNvSpPr>
                <a:spLocks noChangeArrowheads="1"/>
              </p:cNvSpPr>
              <p:nvPr/>
            </p:nvSpPr>
            <p:spPr bwMode="auto">
              <a:xfrm>
                <a:off x="5709" y="756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7" name="Line 44"/>
              <p:cNvSpPr>
                <a:spLocks noChangeShapeType="1"/>
              </p:cNvSpPr>
              <p:nvPr/>
            </p:nvSpPr>
            <p:spPr bwMode="auto">
              <a:xfrm>
                <a:off x="5709" y="75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8" name="Line 45"/>
              <p:cNvSpPr>
                <a:spLocks noChangeShapeType="1"/>
              </p:cNvSpPr>
              <p:nvPr/>
            </p:nvSpPr>
            <p:spPr bwMode="auto">
              <a:xfrm>
                <a:off x="5709" y="7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9" name="Rectangle 46"/>
              <p:cNvSpPr>
                <a:spLocks noChangeArrowheads="1"/>
              </p:cNvSpPr>
              <p:nvPr/>
            </p:nvSpPr>
            <p:spPr bwMode="auto">
              <a:xfrm>
                <a:off x="1931" y="759"/>
                <a:ext cx="3" cy="2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0" name="Line 47"/>
              <p:cNvSpPr>
                <a:spLocks noChangeShapeType="1"/>
              </p:cNvSpPr>
              <p:nvPr/>
            </p:nvSpPr>
            <p:spPr bwMode="auto">
              <a:xfrm>
                <a:off x="1931" y="759"/>
                <a:ext cx="0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1" name="Rectangle 48"/>
              <p:cNvSpPr>
                <a:spLocks noChangeArrowheads="1"/>
              </p:cNvSpPr>
              <p:nvPr/>
            </p:nvSpPr>
            <p:spPr bwMode="auto">
              <a:xfrm>
                <a:off x="3148" y="759"/>
                <a:ext cx="4" cy="2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2" name="Line 49"/>
              <p:cNvSpPr>
                <a:spLocks noChangeShapeType="1"/>
              </p:cNvSpPr>
              <p:nvPr/>
            </p:nvSpPr>
            <p:spPr bwMode="auto">
              <a:xfrm>
                <a:off x="3148" y="759"/>
                <a:ext cx="0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3" name="Rectangle 50"/>
              <p:cNvSpPr>
                <a:spLocks noChangeArrowheads="1"/>
              </p:cNvSpPr>
              <p:nvPr/>
            </p:nvSpPr>
            <p:spPr bwMode="auto">
              <a:xfrm>
                <a:off x="4506" y="759"/>
                <a:ext cx="3" cy="2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4" name="Line 51"/>
              <p:cNvSpPr>
                <a:spLocks noChangeShapeType="1"/>
              </p:cNvSpPr>
              <p:nvPr/>
            </p:nvSpPr>
            <p:spPr bwMode="auto">
              <a:xfrm>
                <a:off x="4506" y="759"/>
                <a:ext cx="0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5" name="Rectangle 52"/>
              <p:cNvSpPr>
                <a:spLocks noChangeArrowheads="1"/>
              </p:cNvSpPr>
              <p:nvPr/>
            </p:nvSpPr>
            <p:spPr bwMode="auto">
              <a:xfrm>
                <a:off x="5709" y="759"/>
                <a:ext cx="4" cy="2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6" name="Line 53"/>
              <p:cNvSpPr>
                <a:spLocks noChangeShapeType="1"/>
              </p:cNvSpPr>
              <p:nvPr/>
            </p:nvSpPr>
            <p:spPr bwMode="auto">
              <a:xfrm>
                <a:off x="5709" y="759"/>
                <a:ext cx="0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7" name="Rectangle 54"/>
              <p:cNvSpPr>
                <a:spLocks noChangeArrowheads="1"/>
              </p:cNvSpPr>
              <p:nvPr/>
            </p:nvSpPr>
            <p:spPr bwMode="auto">
              <a:xfrm>
                <a:off x="1956" y="1031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55"/>
              <p:cNvSpPr>
                <a:spLocks noChangeArrowheads="1"/>
              </p:cNvSpPr>
              <p:nvPr/>
            </p:nvSpPr>
            <p:spPr bwMode="auto">
              <a:xfrm>
                <a:off x="1974" y="1031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56"/>
              <p:cNvSpPr>
                <a:spLocks noChangeArrowheads="1"/>
              </p:cNvSpPr>
              <p:nvPr/>
            </p:nvSpPr>
            <p:spPr bwMode="auto">
              <a:xfrm>
                <a:off x="1956" y="1307"/>
                <a:ext cx="8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57"/>
              <p:cNvSpPr>
                <a:spLocks noChangeArrowheads="1"/>
              </p:cNvSpPr>
              <p:nvPr/>
            </p:nvSpPr>
            <p:spPr bwMode="auto">
              <a:xfrm>
                <a:off x="1990" y="1201"/>
                <a:ext cx="12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58"/>
              <p:cNvSpPr>
                <a:spLocks noChangeArrowheads="1"/>
              </p:cNvSpPr>
              <p:nvPr/>
            </p:nvSpPr>
            <p:spPr bwMode="auto">
              <a:xfrm>
                <a:off x="1956" y="1525"/>
                <a:ext cx="22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 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59"/>
              <p:cNvSpPr>
                <a:spLocks noChangeArrowheads="1"/>
              </p:cNvSpPr>
              <p:nvPr/>
            </p:nvSpPr>
            <p:spPr bwMode="auto">
              <a:xfrm>
                <a:off x="2105" y="1525"/>
                <a:ext cx="12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60"/>
              <p:cNvSpPr>
                <a:spLocks noChangeArrowheads="1"/>
              </p:cNvSpPr>
              <p:nvPr/>
            </p:nvSpPr>
            <p:spPr bwMode="auto">
              <a:xfrm>
                <a:off x="2154" y="1525"/>
                <a:ext cx="81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Chica Mel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61"/>
              <p:cNvSpPr>
                <a:spLocks noChangeArrowheads="1"/>
              </p:cNvSpPr>
              <p:nvPr/>
            </p:nvSpPr>
            <p:spPr bwMode="auto">
              <a:xfrm>
                <a:off x="2895" y="1631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62"/>
              <p:cNvSpPr>
                <a:spLocks noChangeArrowheads="1"/>
              </p:cNvSpPr>
              <p:nvPr/>
            </p:nvSpPr>
            <p:spPr bwMode="auto">
              <a:xfrm>
                <a:off x="3174" y="1031"/>
                <a:ext cx="137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Fidelidade de Publico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63"/>
              <p:cNvSpPr>
                <a:spLocks noChangeArrowheads="1"/>
              </p:cNvSpPr>
              <p:nvPr/>
            </p:nvSpPr>
            <p:spPr bwMode="auto">
              <a:xfrm>
                <a:off x="4482" y="1031"/>
                <a:ext cx="11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64"/>
              <p:cNvSpPr>
                <a:spLocks noChangeArrowheads="1"/>
              </p:cNvSpPr>
              <p:nvPr/>
            </p:nvSpPr>
            <p:spPr bwMode="auto">
              <a:xfrm>
                <a:off x="3174" y="1290"/>
                <a:ext cx="74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Experiência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65"/>
              <p:cNvSpPr>
                <a:spLocks noChangeArrowheads="1"/>
              </p:cNvSpPr>
              <p:nvPr/>
            </p:nvSpPr>
            <p:spPr bwMode="auto">
              <a:xfrm>
                <a:off x="3856" y="1290"/>
                <a:ext cx="11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66"/>
              <p:cNvSpPr>
                <a:spLocks noChangeArrowheads="1"/>
              </p:cNvSpPr>
              <p:nvPr/>
            </p:nvSpPr>
            <p:spPr bwMode="auto">
              <a:xfrm>
                <a:off x="3910" y="1290"/>
                <a:ext cx="24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no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67"/>
              <p:cNvSpPr>
                <a:spLocks noChangeArrowheads="1"/>
              </p:cNvSpPr>
              <p:nvPr/>
            </p:nvSpPr>
            <p:spPr bwMode="auto">
              <a:xfrm>
                <a:off x="3174" y="1482"/>
                <a:ext cx="61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mercado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68"/>
              <p:cNvSpPr>
                <a:spLocks noChangeArrowheads="1"/>
              </p:cNvSpPr>
              <p:nvPr/>
            </p:nvSpPr>
            <p:spPr bwMode="auto">
              <a:xfrm>
                <a:off x="3723" y="1482"/>
                <a:ext cx="11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69"/>
              <p:cNvSpPr>
                <a:spLocks noChangeArrowheads="1"/>
              </p:cNvSpPr>
              <p:nvPr/>
            </p:nvSpPr>
            <p:spPr bwMode="auto">
              <a:xfrm>
                <a:off x="3174" y="1742"/>
                <a:ext cx="41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Local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70"/>
              <p:cNvSpPr>
                <a:spLocks noChangeArrowheads="1"/>
              </p:cNvSpPr>
              <p:nvPr/>
            </p:nvSpPr>
            <p:spPr bwMode="auto">
              <a:xfrm>
                <a:off x="3527" y="1742"/>
                <a:ext cx="629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agradável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71"/>
              <p:cNvSpPr>
                <a:spLocks noChangeArrowheads="1"/>
              </p:cNvSpPr>
              <p:nvPr/>
            </p:nvSpPr>
            <p:spPr bwMode="auto">
              <a:xfrm>
                <a:off x="4095" y="1805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72"/>
              <p:cNvSpPr>
                <a:spLocks noChangeArrowheads="1"/>
              </p:cNvSpPr>
              <p:nvPr/>
            </p:nvSpPr>
            <p:spPr bwMode="auto">
              <a:xfrm>
                <a:off x="4113" y="1805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73"/>
              <p:cNvSpPr>
                <a:spLocks noChangeArrowheads="1"/>
              </p:cNvSpPr>
              <p:nvPr/>
            </p:nvSpPr>
            <p:spPr bwMode="auto">
              <a:xfrm>
                <a:off x="4531" y="1030"/>
                <a:ext cx="7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Horário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74"/>
              <p:cNvSpPr>
                <a:spLocks noChangeArrowheads="1"/>
              </p:cNvSpPr>
              <p:nvPr/>
            </p:nvSpPr>
            <p:spPr bwMode="auto">
              <a:xfrm>
                <a:off x="4928" y="1030"/>
                <a:ext cx="10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75"/>
              <p:cNvSpPr>
                <a:spLocks noChangeArrowheads="1"/>
              </p:cNvSpPr>
              <p:nvPr/>
            </p:nvSpPr>
            <p:spPr bwMode="auto">
              <a:xfrm>
                <a:off x="4976" y="1030"/>
                <a:ext cx="1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de</a:t>
                </a:r>
                <a:r>
                  <a:rPr kumimoji="0" lang="pt-BR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76"/>
              <p:cNvSpPr>
                <a:spLocks noChangeArrowheads="1"/>
              </p:cNvSpPr>
              <p:nvPr/>
            </p:nvSpPr>
            <p:spPr bwMode="auto">
              <a:xfrm>
                <a:off x="4531" y="1202"/>
                <a:ext cx="86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funcionamento:</a:t>
                </a:r>
                <a:r>
                  <a:rPr kumimoji="0" lang="pt-BR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77"/>
              <p:cNvSpPr>
                <a:spLocks noChangeArrowheads="1"/>
              </p:cNvSpPr>
              <p:nvPr/>
            </p:nvSpPr>
            <p:spPr bwMode="auto">
              <a:xfrm>
                <a:off x="4531" y="1372"/>
                <a:ext cx="113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13h00 ás 18:45hrs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78"/>
              <p:cNvSpPr>
                <a:spLocks noChangeArrowheads="1"/>
              </p:cNvSpPr>
              <p:nvPr/>
            </p:nvSpPr>
            <p:spPr bwMode="auto">
              <a:xfrm>
                <a:off x="5560" y="1372"/>
                <a:ext cx="10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79"/>
              <p:cNvSpPr>
                <a:spLocks noChangeArrowheads="1"/>
              </p:cNvSpPr>
              <p:nvPr/>
            </p:nvSpPr>
            <p:spPr bwMode="auto">
              <a:xfrm>
                <a:off x="4531" y="1544"/>
                <a:ext cx="9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(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80"/>
              <p:cNvSpPr>
                <a:spLocks noChangeArrowheads="1"/>
              </p:cNvSpPr>
              <p:nvPr/>
            </p:nvSpPr>
            <p:spPr bwMode="auto">
              <a:xfrm>
                <a:off x="4572" y="1544"/>
                <a:ext cx="31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Seg.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81"/>
              <p:cNvSpPr>
                <a:spLocks noChangeArrowheads="1"/>
              </p:cNvSpPr>
              <p:nvPr/>
            </p:nvSpPr>
            <p:spPr bwMode="auto">
              <a:xfrm>
                <a:off x="4815" y="1544"/>
                <a:ext cx="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82"/>
              <p:cNvSpPr>
                <a:spLocks noChangeArrowheads="1"/>
              </p:cNvSpPr>
              <p:nvPr/>
            </p:nvSpPr>
            <p:spPr bwMode="auto">
              <a:xfrm>
                <a:off x="4863" y="1544"/>
                <a:ext cx="296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1300" b="1" dirty="0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á</a:t>
                </a:r>
                <a:r>
                  <a:rPr kumimoji="0" lang="pt-BR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Sáb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83"/>
              <p:cNvSpPr>
                <a:spLocks noChangeArrowheads="1"/>
              </p:cNvSpPr>
              <p:nvPr/>
            </p:nvSpPr>
            <p:spPr bwMode="auto">
              <a:xfrm>
                <a:off x="5174" y="1544"/>
                <a:ext cx="9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84"/>
              <p:cNvSpPr>
                <a:spLocks noChangeArrowheads="1"/>
              </p:cNvSpPr>
              <p:nvPr/>
            </p:nvSpPr>
            <p:spPr bwMode="auto">
              <a:xfrm>
                <a:off x="5215" y="1544"/>
                <a:ext cx="10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85"/>
              <p:cNvSpPr>
                <a:spLocks noChangeArrowheads="1"/>
              </p:cNvSpPr>
              <p:nvPr/>
            </p:nvSpPr>
            <p:spPr bwMode="auto">
              <a:xfrm>
                <a:off x="5263" y="1544"/>
                <a:ext cx="10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86"/>
              <p:cNvSpPr>
                <a:spLocks noChangeArrowheads="1"/>
              </p:cNvSpPr>
              <p:nvPr/>
            </p:nvSpPr>
            <p:spPr bwMode="auto">
              <a:xfrm>
                <a:off x="4531" y="1781"/>
                <a:ext cx="69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Não possuiu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87"/>
              <p:cNvSpPr>
                <a:spLocks noChangeArrowheads="1"/>
              </p:cNvSpPr>
              <p:nvPr/>
            </p:nvSpPr>
            <p:spPr bwMode="auto">
              <a:xfrm>
                <a:off x="4531" y="1953"/>
                <a:ext cx="8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estacionamento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88"/>
              <p:cNvSpPr>
                <a:spLocks noChangeArrowheads="1"/>
              </p:cNvSpPr>
              <p:nvPr/>
            </p:nvSpPr>
            <p:spPr bwMode="auto">
              <a:xfrm>
                <a:off x="4531" y="2125"/>
                <a:ext cx="3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próprio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89"/>
              <p:cNvSpPr>
                <a:spLocks noChangeArrowheads="1"/>
              </p:cNvSpPr>
              <p:nvPr/>
            </p:nvSpPr>
            <p:spPr bwMode="auto">
              <a:xfrm>
                <a:off x="4900" y="2173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90"/>
              <p:cNvSpPr>
                <a:spLocks noChangeArrowheads="1"/>
              </p:cNvSpPr>
              <p:nvPr/>
            </p:nvSpPr>
            <p:spPr bwMode="auto">
              <a:xfrm>
                <a:off x="4918" y="2173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91"/>
              <p:cNvSpPr>
                <a:spLocks noChangeArrowheads="1"/>
              </p:cNvSpPr>
              <p:nvPr/>
            </p:nvSpPr>
            <p:spPr bwMode="auto">
              <a:xfrm>
                <a:off x="1931" y="1028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5" name="Line 92"/>
              <p:cNvSpPr>
                <a:spLocks noChangeShapeType="1"/>
              </p:cNvSpPr>
              <p:nvPr/>
            </p:nvSpPr>
            <p:spPr bwMode="auto">
              <a:xfrm>
                <a:off x="1931" y="102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6" name="Line 93"/>
              <p:cNvSpPr>
                <a:spLocks noChangeShapeType="1"/>
              </p:cNvSpPr>
              <p:nvPr/>
            </p:nvSpPr>
            <p:spPr bwMode="auto">
              <a:xfrm>
                <a:off x="1931" y="102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7" name="Rectangle 94"/>
              <p:cNvSpPr>
                <a:spLocks noChangeArrowheads="1"/>
              </p:cNvSpPr>
              <p:nvPr/>
            </p:nvSpPr>
            <p:spPr bwMode="auto">
              <a:xfrm>
                <a:off x="1934" y="1028"/>
                <a:ext cx="12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8" name="Line 95"/>
              <p:cNvSpPr>
                <a:spLocks noChangeShapeType="1"/>
              </p:cNvSpPr>
              <p:nvPr/>
            </p:nvSpPr>
            <p:spPr bwMode="auto">
              <a:xfrm>
                <a:off x="1934" y="1028"/>
                <a:ext cx="12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9" name="Rectangle 96"/>
              <p:cNvSpPr>
                <a:spLocks noChangeArrowheads="1"/>
              </p:cNvSpPr>
              <p:nvPr/>
            </p:nvSpPr>
            <p:spPr bwMode="auto">
              <a:xfrm>
                <a:off x="3148" y="102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0" name="Line 97"/>
              <p:cNvSpPr>
                <a:spLocks noChangeShapeType="1"/>
              </p:cNvSpPr>
              <p:nvPr/>
            </p:nvSpPr>
            <p:spPr bwMode="auto">
              <a:xfrm>
                <a:off x="3148" y="102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1" name="Line 98"/>
              <p:cNvSpPr>
                <a:spLocks noChangeShapeType="1"/>
              </p:cNvSpPr>
              <p:nvPr/>
            </p:nvSpPr>
            <p:spPr bwMode="auto">
              <a:xfrm>
                <a:off x="3148" y="102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2" name="Rectangle 99"/>
              <p:cNvSpPr>
                <a:spLocks noChangeArrowheads="1"/>
              </p:cNvSpPr>
              <p:nvPr/>
            </p:nvSpPr>
            <p:spPr bwMode="auto">
              <a:xfrm>
                <a:off x="3152" y="1028"/>
                <a:ext cx="135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3" name="Line 100"/>
              <p:cNvSpPr>
                <a:spLocks noChangeShapeType="1"/>
              </p:cNvSpPr>
              <p:nvPr/>
            </p:nvSpPr>
            <p:spPr bwMode="auto">
              <a:xfrm>
                <a:off x="3152" y="1028"/>
                <a:ext cx="13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4" name="Rectangle 101"/>
              <p:cNvSpPr>
                <a:spLocks noChangeArrowheads="1"/>
              </p:cNvSpPr>
              <p:nvPr/>
            </p:nvSpPr>
            <p:spPr bwMode="auto">
              <a:xfrm>
                <a:off x="4506" y="1028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5" name="Line 102"/>
              <p:cNvSpPr>
                <a:spLocks noChangeShapeType="1"/>
              </p:cNvSpPr>
              <p:nvPr/>
            </p:nvSpPr>
            <p:spPr bwMode="auto">
              <a:xfrm>
                <a:off x="4506" y="102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6" name="Line 103"/>
              <p:cNvSpPr>
                <a:spLocks noChangeShapeType="1"/>
              </p:cNvSpPr>
              <p:nvPr/>
            </p:nvSpPr>
            <p:spPr bwMode="auto">
              <a:xfrm>
                <a:off x="4506" y="102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7" name="Rectangle 104"/>
              <p:cNvSpPr>
                <a:spLocks noChangeArrowheads="1"/>
              </p:cNvSpPr>
              <p:nvPr/>
            </p:nvSpPr>
            <p:spPr bwMode="auto">
              <a:xfrm>
                <a:off x="4509" y="1028"/>
                <a:ext cx="120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8" name="Line 105"/>
              <p:cNvSpPr>
                <a:spLocks noChangeShapeType="1"/>
              </p:cNvSpPr>
              <p:nvPr/>
            </p:nvSpPr>
            <p:spPr bwMode="auto">
              <a:xfrm>
                <a:off x="4509" y="1028"/>
                <a:ext cx="12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9" name="Rectangle 106"/>
              <p:cNvSpPr>
                <a:spLocks noChangeArrowheads="1"/>
              </p:cNvSpPr>
              <p:nvPr/>
            </p:nvSpPr>
            <p:spPr bwMode="auto">
              <a:xfrm>
                <a:off x="5709" y="102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0" name="Line 107"/>
              <p:cNvSpPr>
                <a:spLocks noChangeShapeType="1"/>
              </p:cNvSpPr>
              <p:nvPr/>
            </p:nvSpPr>
            <p:spPr bwMode="auto">
              <a:xfrm>
                <a:off x="5709" y="102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1" name="Line 108"/>
              <p:cNvSpPr>
                <a:spLocks noChangeShapeType="1"/>
              </p:cNvSpPr>
              <p:nvPr/>
            </p:nvSpPr>
            <p:spPr bwMode="auto">
              <a:xfrm>
                <a:off x="5709" y="102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2" name="Rectangle 109"/>
              <p:cNvSpPr>
                <a:spLocks noChangeArrowheads="1"/>
              </p:cNvSpPr>
              <p:nvPr/>
            </p:nvSpPr>
            <p:spPr bwMode="auto">
              <a:xfrm>
                <a:off x="1931" y="1031"/>
                <a:ext cx="3" cy="1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3" name="Line 110"/>
              <p:cNvSpPr>
                <a:spLocks noChangeShapeType="1"/>
              </p:cNvSpPr>
              <p:nvPr/>
            </p:nvSpPr>
            <p:spPr bwMode="auto">
              <a:xfrm>
                <a:off x="1931" y="1031"/>
                <a:ext cx="0" cy="13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4" name="Rectangle 111"/>
              <p:cNvSpPr>
                <a:spLocks noChangeArrowheads="1"/>
              </p:cNvSpPr>
              <p:nvPr/>
            </p:nvSpPr>
            <p:spPr bwMode="auto">
              <a:xfrm>
                <a:off x="3148" y="1031"/>
                <a:ext cx="4" cy="1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5" name="Line 112"/>
              <p:cNvSpPr>
                <a:spLocks noChangeShapeType="1"/>
              </p:cNvSpPr>
              <p:nvPr/>
            </p:nvSpPr>
            <p:spPr bwMode="auto">
              <a:xfrm>
                <a:off x="3148" y="1031"/>
                <a:ext cx="0" cy="13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6" name="Rectangle 113"/>
              <p:cNvSpPr>
                <a:spLocks noChangeArrowheads="1"/>
              </p:cNvSpPr>
              <p:nvPr/>
            </p:nvSpPr>
            <p:spPr bwMode="auto">
              <a:xfrm>
                <a:off x="4506" y="1031"/>
                <a:ext cx="3" cy="1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7" name="Line 114"/>
              <p:cNvSpPr>
                <a:spLocks noChangeShapeType="1"/>
              </p:cNvSpPr>
              <p:nvPr/>
            </p:nvSpPr>
            <p:spPr bwMode="auto">
              <a:xfrm>
                <a:off x="4520" y="1034"/>
                <a:ext cx="0" cy="13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8" name="Rectangle 115"/>
              <p:cNvSpPr>
                <a:spLocks noChangeArrowheads="1"/>
              </p:cNvSpPr>
              <p:nvPr/>
            </p:nvSpPr>
            <p:spPr bwMode="auto">
              <a:xfrm>
                <a:off x="5709" y="1031"/>
                <a:ext cx="4" cy="1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9" name="Line 116"/>
              <p:cNvSpPr>
                <a:spLocks noChangeShapeType="1"/>
              </p:cNvSpPr>
              <p:nvPr/>
            </p:nvSpPr>
            <p:spPr bwMode="auto">
              <a:xfrm>
                <a:off x="5709" y="1031"/>
                <a:ext cx="0" cy="13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0" name="Rectangle 117"/>
              <p:cNvSpPr>
                <a:spLocks noChangeArrowheads="1"/>
              </p:cNvSpPr>
              <p:nvPr/>
            </p:nvSpPr>
            <p:spPr bwMode="auto">
              <a:xfrm>
                <a:off x="1956" y="2366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18"/>
              <p:cNvSpPr>
                <a:spLocks noChangeArrowheads="1"/>
              </p:cNvSpPr>
              <p:nvPr/>
            </p:nvSpPr>
            <p:spPr bwMode="auto">
              <a:xfrm>
                <a:off x="3174" y="2366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19"/>
              <p:cNvSpPr>
                <a:spLocks noChangeArrowheads="1"/>
              </p:cNvSpPr>
              <p:nvPr/>
            </p:nvSpPr>
            <p:spPr bwMode="auto">
              <a:xfrm>
                <a:off x="4531" y="2366"/>
                <a:ext cx="9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20"/>
              <p:cNvSpPr>
                <a:spLocks noChangeArrowheads="1"/>
              </p:cNvSpPr>
              <p:nvPr/>
            </p:nvSpPr>
            <p:spPr bwMode="auto">
              <a:xfrm>
                <a:off x="1931" y="236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4" name="Line 121"/>
              <p:cNvSpPr>
                <a:spLocks noChangeShapeType="1"/>
              </p:cNvSpPr>
              <p:nvPr/>
            </p:nvSpPr>
            <p:spPr bwMode="auto">
              <a:xfrm>
                <a:off x="1931" y="236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5" name="Line 122"/>
              <p:cNvSpPr>
                <a:spLocks noChangeShapeType="1"/>
              </p:cNvSpPr>
              <p:nvPr/>
            </p:nvSpPr>
            <p:spPr bwMode="auto">
              <a:xfrm>
                <a:off x="1931" y="236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6" name="Rectangle 123"/>
              <p:cNvSpPr>
                <a:spLocks noChangeArrowheads="1"/>
              </p:cNvSpPr>
              <p:nvPr/>
            </p:nvSpPr>
            <p:spPr bwMode="auto">
              <a:xfrm>
                <a:off x="1934" y="2363"/>
                <a:ext cx="12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7" name="Line 124"/>
              <p:cNvSpPr>
                <a:spLocks noChangeShapeType="1"/>
              </p:cNvSpPr>
              <p:nvPr/>
            </p:nvSpPr>
            <p:spPr bwMode="auto">
              <a:xfrm>
                <a:off x="1934" y="2363"/>
                <a:ext cx="12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8" name="Rectangle 125"/>
              <p:cNvSpPr>
                <a:spLocks noChangeArrowheads="1"/>
              </p:cNvSpPr>
              <p:nvPr/>
            </p:nvSpPr>
            <p:spPr bwMode="auto">
              <a:xfrm>
                <a:off x="3148" y="236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9" name="Line 126"/>
              <p:cNvSpPr>
                <a:spLocks noChangeShapeType="1"/>
              </p:cNvSpPr>
              <p:nvPr/>
            </p:nvSpPr>
            <p:spPr bwMode="auto">
              <a:xfrm>
                <a:off x="3148" y="236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0" name="Line 127"/>
              <p:cNvSpPr>
                <a:spLocks noChangeShapeType="1"/>
              </p:cNvSpPr>
              <p:nvPr/>
            </p:nvSpPr>
            <p:spPr bwMode="auto">
              <a:xfrm>
                <a:off x="3148" y="236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1" name="Rectangle 128"/>
              <p:cNvSpPr>
                <a:spLocks noChangeArrowheads="1"/>
              </p:cNvSpPr>
              <p:nvPr/>
            </p:nvSpPr>
            <p:spPr bwMode="auto">
              <a:xfrm>
                <a:off x="3152" y="2363"/>
                <a:ext cx="135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2" name="Line 129"/>
              <p:cNvSpPr>
                <a:spLocks noChangeShapeType="1"/>
              </p:cNvSpPr>
              <p:nvPr/>
            </p:nvSpPr>
            <p:spPr bwMode="auto">
              <a:xfrm>
                <a:off x="3152" y="2363"/>
                <a:ext cx="13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3" name="Rectangle 130"/>
              <p:cNvSpPr>
                <a:spLocks noChangeArrowheads="1"/>
              </p:cNvSpPr>
              <p:nvPr/>
            </p:nvSpPr>
            <p:spPr bwMode="auto">
              <a:xfrm>
                <a:off x="4506" y="236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4" name="Line 131"/>
              <p:cNvSpPr>
                <a:spLocks noChangeShapeType="1"/>
              </p:cNvSpPr>
              <p:nvPr/>
            </p:nvSpPr>
            <p:spPr bwMode="auto">
              <a:xfrm>
                <a:off x="4506" y="236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5" name="Line 132"/>
              <p:cNvSpPr>
                <a:spLocks noChangeShapeType="1"/>
              </p:cNvSpPr>
              <p:nvPr/>
            </p:nvSpPr>
            <p:spPr bwMode="auto">
              <a:xfrm>
                <a:off x="4506" y="236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6" name="Rectangle 133"/>
              <p:cNvSpPr>
                <a:spLocks noChangeArrowheads="1"/>
              </p:cNvSpPr>
              <p:nvPr/>
            </p:nvSpPr>
            <p:spPr bwMode="auto">
              <a:xfrm>
                <a:off x="4509" y="2363"/>
                <a:ext cx="120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7" name="Line 134"/>
              <p:cNvSpPr>
                <a:spLocks noChangeShapeType="1"/>
              </p:cNvSpPr>
              <p:nvPr/>
            </p:nvSpPr>
            <p:spPr bwMode="auto">
              <a:xfrm>
                <a:off x="4509" y="2363"/>
                <a:ext cx="12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8" name="Rectangle 135"/>
              <p:cNvSpPr>
                <a:spLocks noChangeArrowheads="1"/>
              </p:cNvSpPr>
              <p:nvPr/>
            </p:nvSpPr>
            <p:spPr bwMode="auto">
              <a:xfrm>
                <a:off x="5709" y="236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9" name="Line 136"/>
              <p:cNvSpPr>
                <a:spLocks noChangeShapeType="1"/>
              </p:cNvSpPr>
              <p:nvPr/>
            </p:nvSpPr>
            <p:spPr bwMode="auto">
              <a:xfrm>
                <a:off x="5709" y="236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0" name="Line 137"/>
              <p:cNvSpPr>
                <a:spLocks noChangeShapeType="1"/>
              </p:cNvSpPr>
              <p:nvPr/>
            </p:nvSpPr>
            <p:spPr bwMode="auto">
              <a:xfrm>
                <a:off x="5709" y="236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1" name="Rectangle 138"/>
              <p:cNvSpPr>
                <a:spLocks noChangeArrowheads="1"/>
              </p:cNvSpPr>
              <p:nvPr/>
            </p:nvSpPr>
            <p:spPr bwMode="auto">
              <a:xfrm>
                <a:off x="1931" y="2366"/>
                <a:ext cx="3" cy="2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2" name="Line 139"/>
              <p:cNvSpPr>
                <a:spLocks noChangeShapeType="1"/>
              </p:cNvSpPr>
              <p:nvPr/>
            </p:nvSpPr>
            <p:spPr bwMode="auto">
              <a:xfrm>
                <a:off x="1931" y="2366"/>
                <a:ext cx="0" cy="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3" name="Rectangle 140"/>
              <p:cNvSpPr>
                <a:spLocks noChangeArrowheads="1"/>
              </p:cNvSpPr>
              <p:nvPr/>
            </p:nvSpPr>
            <p:spPr bwMode="auto">
              <a:xfrm>
                <a:off x="3148" y="2366"/>
                <a:ext cx="4" cy="2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4" name="Line 141"/>
              <p:cNvSpPr>
                <a:spLocks noChangeShapeType="1"/>
              </p:cNvSpPr>
              <p:nvPr/>
            </p:nvSpPr>
            <p:spPr bwMode="auto">
              <a:xfrm>
                <a:off x="3148" y="2366"/>
                <a:ext cx="0" cy="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5" name="Rectangle 142"/>
              <p:cNvSpPr>
                <a:spLocks noChangeArrowheads="1"/>
              </p:cNvSpPr>
              <p:nvPr/>
            </p:nvSpPr>
            <p:spPr bwMode="auto">
              <a:xfrm>
                <a:off x="4506" y="2366"/>
                <a:ext cx="3" cy="2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6" name="Line 143"/>
              <p:cNvSpPr>
                <a:spLocks noChangeShapeType="1"/>
              </p:cNvSpPr>
              <p:nvPr/>
            </p:nvSpPr>
            <p:spPr bwMode="auto">
              <a:xfrm>
                <a:off x="4506" y="2366"/>
                <a:ext cx="0" cy="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7" name="Rectangle 144"/>
              <p:cNvSpPr>
                <a:spLocks noChangeArrowheads="1"/>
              </p:cNvSpPr>
              <p:nvPr/>
            </p:nvSpPr>
            <p:spPr bwMode="auto">
              <a:xfrm>
                <a:off x="5709" y="2366"/>
                <a:ext cx="4" cy="2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8" name="Line 145"/>
              <p:cNvSpPr>
                <a:spLocks noChangeShapeType="1"/>
              </p:cNvSpPr>
              <p:nvPr/>
            </p:nvSpPr>
            <p:spPr bwMode="auto">
              <a:xfrm>
                <a:off x="5709" y="2366"/>
                <a:ext cx="0" cy="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9" name="Rectangle 146"/>
              <p:cNvSpPr>
                <a:spLocks noChangeArrowheads="1"/>
              </p:cNvSpPr>
              <p:nvPr/>
            </p:nvSpPr>
            <p:spPr bwMode="auto">
              <a:xfrm>
                <a:off x="1956" y="2610"/>
                <a:ext cx="22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 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0" name="Rectangle 147"/>
              <p:cNvSpPr>
                <a:spLocks noChangeArrowheads="1"/>
              </p:cNvSpPr>
              <p:nvPr/>
            </p:nvSpPr>
            <p:spPr bwMode="auto">
              <a:xfrm>
                <a:off x="2105" y="2610"/>
                <a:ext cx="82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Capitolina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1" name="Rectangle 148"/>
              <p:cNvSpPr>
                <a:spLocks noChangeArrowheads="1"/>
              </p:cNvSpPr>
              <p:nvPr/>
            </p:nvSpPr>
            <p:spPr bwMode="auto">
              <a:xfrm>
                <a:off x="2850" y="2610"/>
                <a:ext cx="12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2" name="Rectangle 149"/>
              <p:cNvSpPr>
                <a:spLocks noChangeArrowheads="1"/>
              </p:cNvSpPr>
              <p:nvPr/>
            </p:nvSpPr>
            <p:spPr bwMode="auto">
              <a:xfrm>
                <a:off x="1956" y="2866"/>
                <a:ext cx="94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Confeitaria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3" name="Rectangle 150"/>
              <p:cNvSpPr>
                <a:spLocks noChangeArrowheads="1"/>
              </p:cNvSpPr>
              <p:nvPr/>
            </p:nvSpPr>
            <p:spPr bwMode="auto">
              <a:xfrm>
                <a:off x="2821" y="2972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4" name="Rectangle 151"/>
              <p:cNvSpPr>
                <a:spLocks noChangeArrowheads="1"/>
              </p:cNvSpPr>
              <p:nvPr/>
            </p:nvSpPr>
            <p:spPr bwMode="auto">
              <a:xfrm>
                <a:off x="2839" y="2972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152"/>
              <p:cNvSpPr>
                <a:spLocks noChangeArrowheads="1"/>
              </p:cNvSpPr>
              <p:nvPr/>
            </p:nvSpPr>
            <p:spPr bwMode="auto">
              <a:xfrm>
                <a:off x="3174" y="2609"/>
                <a:ext cx="119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Fidelidade de publico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53"/>
              <p:cNvSpPr>
                <a:spLocks noChangeArrowheads="1"/>
              </p:cNvSpPr>
              <p:nvPr/>
            </p:nvSpPr>
            <p:spPr bwMode="auto">
              <a:xfrm>
                <a:off x="4337" y="2609"/>
                <a:ext cx="10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7" name="Rectangle 154"/>
              <p:cNvSpPr>
                <a:spLocks noChangeArrowheads="1"/>
              </p:cNvSpPr>
              <p:nvPr/>
            </p:nvSpPr>
            <p:spPr bwMode="auto">
              <a:xfrm>
                <a:off x="3174" y="2847"/>
                <a:ext cx="109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Entrega a domicilio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Rectangle 155"/>
              <p:cNvSpPr>
                <a:spLocks noChangeArrowheads="1"/>
              </p:cNvSpPr>
              <p:nvPr/>
            </p:nvSpPr>
            <p:spPr bwMode="auto">
              <a:xfrm>
                <a:off x="4236" y="2847"/>
                <a:ext cx="10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9" name="Rectangle 156"/>
              <p:cNvSpPr>
                <a:spLocks noChangeArrowheads="1"/>
              </p:cNvSpPr>
              <p:nvPr/>
            </p:nvSpPr>
            <p:spPr bwMode="auto">
              <a:xfrm>
                <a:off x="3174" y="3085"/>
                <a:ext cx="12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Doces de boa qualidade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0" name="Rectangle 157"/>
              <p:cNvSpPr>
                <a:spLocks noChangeArrowheads="1"/>
              </p:cNvSpPr>
              <p:nvPr/>
            </p:nvSpPr>
            <p:spPr bwMode="auto">
              <a:xfrm>
                <a:off x="4425" y="3133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1" name="Rectangle 158"/>
              <p:cNvSpPr>
                <a:spLocks noChangeArrowheads="1"/>
              </p:cNvSpPr>
              <p:nvPr/>
            </p:nvSpPr>
            <p:spPr bwMode="auto">
              <a:xfrm>
                <a:off x="4442" y="3133"/>
                <a:ext cx="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2" name="Rectangle 159"/>
              <p:cNvSpPr>
                <a:spLocks noChangeArrowheads="1"/>
              </p:cNvSpPr>
              <p:nvPr/>
            </p:nvSpPr>
            <p:spPr bwMode="auto">
              <a:xfrm>
                <a:off x="4531" y="2609"/>
                <a:ext cx="126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Não possui um horário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160"/>
              <p:cNvSpPr>
                <a:spLocks noChangeArrowheads="1"/>
              </p:cNvSpPr>
              <p:nvPr/>
            </p:nvSpPr>
            <p:spPr bwMode="auto">
              <a:xfrm>
                <a:off x="4531" y="2760"/>
                <a:ext cx="28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fixo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4" name="Rectangle 161"/>
              <p:cNvSpPr>
                <a:spLocks noChangeArrowheads="1"/>
              </p:cNvSpPr>
              <p:nvPr/>
            </p:nvSpPr>
            <p:spPr bwMode="auto">
              <a:xfrm>
                <a:off x="4757" y="2760"/>
                <a:ext cx="9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5" name="Rectangle 162"/>
              <p:cNvSpPr>
                <a:spLocks noChangeArrowheads="1"/>
              </p:cNvSpPr>
              <p:nvPr/>
            </p:nvSpPr>
            <p:spPr bwMode="auto">
              <a:xfrm>
                <a:off x="4531" y="2975"/>
                <a:ext cx="119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Trabalham de seg. a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6" name="Rectangle 163"/>
              <p:cNvSpPr>
                <a:spLocks noChangeArrowheads="1"/>
              </p:cNvSpPr>
              <p:nvPr/>
            </p:nvSpPr>
            <p:spPr bwMode="auto">
              <a:xfrm>
                <a:off x="4531" y="3126"/>
                <a:ext cx="2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sex</a:t>
                </a:r>
                <a:r>
                  <a:rPr kumimoji="0" 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7" name="Rectangle 164"/>
              <p:cNvSpPr>
                <a:spLocks noChangeArrowheads="1"/>
              </p:cNvSpPr>
              <p:nvPr/>
            </p:nvSpPr>
            <p:spPr bwMode="auto">
              <a:xfrm>
                <a:off x="4730" y="3126"/>
                <a:ext cx="9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8" name="Rectangle 165"/>
              <p:cNvSpPr>
                <a:spLocks noChangeArrowheads="1"/>
              </p:cNvSpPr>
              <p:nvPr/>
            </p:nvSpPr>
            <p:spPr bwMode="auto">
              <a:xfrm>
                <a:off x="4531" y="3342"/>
                <a:ext cx="94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Localização ruim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9" name="Rectangle 166"/>
              <p:cNvSpPr>
                <a:spLocks noChangeArrowheads="1"/>
              </p:cNvSpPr>
              <p:nvPr/>
            </p:nvSpPr>
            <p:spPr bwMode="auto">
              <a:xfrm>
                <a:off x="5332" y="3342"/>
                <a:ext cx="9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0" name="Rectangle 167"/>
              <p:cNvSpPr>
                <a:spLocks noChangeArrowheads="1"/>
              </p:cNvSpPr>
              <p:nvPr/>
            </p:nvSpPr>
            <p:spPr bwMode="auto">
              <a:xfrm>
                <a:off x="4531" y="3558"/>
                <a:ext cx="63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Não possui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1" name="Rectangle 168"/>
              <p:cNvSpPr>
                <a:spLocks noChangeArrowheads="1"/>
              </p:cNvSpPr>
              <p:nvPr/>
            </p:nvSpPr>
            <p:spPr bwMode="auto">
              <a:xfrm>
                <a:off x="4531" y="3708"/>
                <a:ext cx="116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estacionamento próprio 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2" name="Rectangle 169"/>
              <p:cNvSpPr>
                <a:spLocks noChangeArrowheads="1"/>
              </p:cNvSpPr>
              <p:nvPr/>
            </p:nvSpPr>
            <p:spPr bwMode="auto">
              <a:xfrm>
                <a:off x="5645" y="3708"/>
                <a:ext cx="9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3" name="Rectangle 170"/>
              <p:cNvSpPr>
                <a:spLocks noChangeArrowheads="1"/>
              </p:cNvSpPr>
              <p:nvPr/>
            </p:nvSpPr>
            <p:spPr bwMode="auto">
              <a:xfrm>
                <a:off x="4531" y="3925"/>
                <a:ext cx="9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4" name="Rectangle 171"/>
              <p:cNvSpPr>
                <a:spLocks noChangeArrowheads="1"/>
              </p:cNvSpPr>
              <p:nvPr/>
            </p:nvSpPr>
            <p:spPr bwMode="auto">
              <a:xfrm>
                <a:off x="1931" y="260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5" name="Line 172"/>
              <p:cNvSpPr>
                <a:spLocks noChangeShapeType="1"/>
              </p:cNvSpPr>
              <p:nvPr/>
            </p:nvSpPr>
            <p:spPr bwMode="auto">
              <a:xfrm>
                <a:off x="1931" y="260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6" name="Line 173"/>
              <p:cNvSpPr>
                <a:spLocks noChangeShapeType="1"/>
              </p:cNvSpPr>
              <p:nvPr/>
            </p:nvSpPr>
            <p:spPr bwMode="auto">
              <a:xfrm>
                <a:off x="1931" y="26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7" name="Rectangle 174"/>
              <p:cNvSpPr>
                <a:spLocks noChangeArrowheads="1"/>
              </p:cNvSpPr>
              <p:nvPr/>
            </p:nvSpPr>
            <p:spPr bwMode="auto">
              <a:xfrm>
                <a:off x="1934" y="2606"/>
                <a:ext cx="121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8" name="Line 175"/>
              <p:cNvSpPr>
                <a:spLocks noChangeShapeType="1"/>
              </p:cNvSpPr>
              <p:nvPr/>
            </p:nvSpPr>
            <p:spPr bwMode="auto">
              <a:xfrm>
                <a:off x="1934" y="2606"/>
                <a:ext cx="12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9" name="Rectangle 176"/>
              <p:cNvSpPr>
                <a:spLocks noChangeArrowheads="1"/>
              </p:cNvSpPr>
              <p:nvPr/>
            </p:nvSpPr>
            <p:spPr bwMode="auto">
              <a:xfrm>
                <a:off x="3148" y="260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0" name="Line 177"/>
              <p:cNvSpPr>
                <a:spLocks noChangeShapeType="1"/>
              </p:cNvSpPr>
              <p:nvPr/>
            </p:nvSpPr>
            <p:spPr bwMode="auto">
              <a:xfrm>
                <a:off x="3148" y="260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1" name="Line 178"/>
              <p:cNvSpPr>
                <a:spLocks noChangeShapeType="1"/>
              </p:cNvSpPr>
              <p:nvPr/>
            </p:nvSpPr>
            <p:spPr bwMode="auto">
              <a:xfrm>
                <a:off x="3148" y="26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2" name="Rectangle 179"/>
              <p:cNvSpPr>
                <a:spLocks noChangeArrowheads="1"/>
              </p:cNvSpPr>
              <p:nvPr/>
            </p:nvSpPr>
            <p:spPr bwMode="auto">
              <a:xfrm>
                <a:off x="3152" y="2606"/>
                <a:ext cx="135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3" name="Line 180"/>
              <p:cNvSpPr>
                <a:spLocks noChangeShapeType="1"/>
              </p:cNvSpPr>
              <p:nvPr/>
            </p:nvSpPr>
            <p:spPr bwMode="auto">
              <a:xfrm>
                <a:off x="3152" y="2606"/>
                <a:ext cx="13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4" name="Rectangle 181"/>
              <p:cNvSpPr>
                <a:spLocks noChangeArrowheads="1"/>
              </p:cNvSpPr>
              <p:nvPr/>
            </p:nvSpPr>
            <p:spPr bwMode="auto">
              <a:xfrm>
                <a:off x="4506" y="260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5" name="Line 182"/>
              <p:cNvSpPr>
                <a:spLocks noChangeShapeType="1"/>
              </p:cNvSpPr>
              <p:nvPr/>
            </p:nvSpPr>
            <p:spPr bwMode="auto">
              <a:xfrm>
                <a:off x="4506" y="260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6" name="Line 183"/>
              <p:cNvSpPr>
                <a:spLocks noChangeShapeType="1"/>
              </p:cNvSpPr>
              <p:nvPr/>
            </p:nvSpPr>
            <p:spPr bwMode="auto">
              <a:xfrm>
                <a:off x="4506" y="26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7" name="Rectangle 184"/>
              <p:cNvSpPr>
                <a:spLocks noChangeArrowheads="1"/>
              </p:cNvSpPr>
              <p:nvPr/>
            </p:nvSpPr>
            <p:spPr bwMode="auto">
              <a:xfrm>
                <a:off x="4509" y="2606"/>
                <a:ext cx="120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8" name="Line 185"/>
              <p:cNvSpPr>
                <a:spLocks noChangeShapeType="1"/>
              </p:cNvSpPr>
              <p:nvPr/>
            </p:nvSpPr>
            <p:spPr bwMode="auto">
              <a:xfrm>
                <a:off x="4509" y="2606"/>
                <a:ext cx="12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9" name="Rectangle 186"/>
              <p:cNvSpPr>
                <a:spLocks noChangeArrowheads="1"/>
              </p:cNvSpPr>
              <p:nvPr/>
            </p:nvSpPr>
            <p:spPr bwMode="auto">
              <a:xfrm>
                <a:off x="5709" y="260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0" name="Line 187"/>
              <p:cNvSpPr>
                <a:spLocks noChangeShapeType="1"/>
              </p:cNvSpPr>
              <p:nvPr/>
            </p:nvSpPr>
            <p:spPr bwMode="auto">
              <a:xfrm>
                <a:off x="5709" y="2606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1" name="Line 188"/>
              <p:cNvSpPr>
                <a:spLocks noChangeShapeType="1"/>
              </p:cNvSpPr>
              <p:nvPr/>
            </p:nvSpPr>
            <p:spPr bwMode="auto">
              <a:xfrm>
                <a:off x="5709" y="2606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2" name="Rectangle 189"/>
              <p:cNvSpPr>
                <a:spLocks noChangeArrowheads="1"/>
              </p:cNvSpPr>
              <p:nvPr/>
            </p:nvSpPr>
            <p:spPr bwMode="auto">
              <a:xfrm>
                <a:off x="1931" y="2610"/>
                <a:ext cx="3" cy="15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3" name="Line 190"/>
              <p:cNvSpPr>
                <a:spLocks noChangeShapeType="1"/>
              </p:cNvSpPr>
              <p:nvPr/>
            </p:nvSpPr>
            <p:spPr bwMode="auto">
              <a:xfrm>
                <a:off x="1931" y="2610"/>
                <a:ext cx="0" cy="15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4" name="Rectangle 191"/>
              <p:cNvSpPr>
                <a:spLocks noChangeArrowheads="1"/>
              </p:cNvSpPr>
              <p:nvPr/>
            </p:nvSpPr>
            <p:spPr bwMode="auto">
              <a:xfrm>
                <a:off x="1931" y="414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5" name="Line 192"/>
              <p:cNvSpPr>
                <a:spLocks noChangeShapeType="1"/>
              </p:cNvSpPr>
              <p:nvPr/>
            </p:nvSpPr>
            <p:spPr bwMode="auto">
              <a:xfrm>
                <a:off x="1931" y="414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6" name="Line 193"/>
              <p:cNvSpPr>
                <a:spLocks noChangeShapeType="1"/>
              </p:cNvSpPr>
              <p:nvPr/>
            </p:nvSpPr>
            <p:spPr bwMode="auto">
              <a:xfrm>
                <a:off x="1931" y="414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7" name="Rectangle 194"/>
              <p:cNvSpPr>
                <a:spLocks noChangeArrowheads="1"/>
              </p:cNvSpPr>
              <p:nvPr/>
            </p:nvSpPr>
            <p:spPr bwMode="auto">
              <a:xfrm>
                <a:off x="1931" y="414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8" name="Line 195"/>
              <p:cNvSpPr>
                <a:spLocks noChangeShapeType="1"/>
              </p:cNvSpPr>
              <p:nvPr/>
            </p:nvSpPr>
            <p:spPr bwMode="auto">
              <a:xfrm>
                <a:off x="1931" y="414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9" name="Line 196"/>
              <p:cNvSpPr>
                <a:spLocks noChangeShapeType="1"/>
              </p:cNvSpPr>
              <p:nvPr/>
            </p:nvSpPr>
            <p:spPr bwMode="auto">
              <a:xfrm>
                <a:off x="1931" y="414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0" name="Rectangle 197"/>
              <p:cNvSpPr>
                <a:spLocks noChangeArrowheads="1"/>
              </p:cNvSpPr>
              <p:nvPr/>
            </p:nvSpPr>
            <p:spPr bwMode="auto">
              <a:xfrm>
                <a:off x="1934" y="4141"/>
                <a:ext cx="12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1" name="Line 198"/>
              <p:cNvSpPr>
                <a:spLocks noChangeShapeType="1"/>
              </p:cNvSpPr>
              <p:nvPr/>
            </p:nvSpPr>
            <p:spPr bwMode="auto">
              <a:xfrm>
                <a:off x="1934" y="4141"/>
                <a:ext cx="12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2" name="Rectangle 199"/>
              <p:cNvSpPr>
                <a:spLocks noChangeArrowheads="1"/>
              </p:cNvSpPr>
              <p:nvPr/>
            </p:nvSpPr>
            <p:spPr bwMode="auto">
              <a:xfrm>
                <a:off x="3148" y="2610"/>
                <a:ext cx="4" cy="15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3" name="Line 200"/>
              <p:cNvSpPr>
                <a:spLocks noChangeShapeType="1"/>
              </p:cNvSpPr>
              <p:nvPr/>
            </p:nvSpPr>
            <p:spPr bwMode="auto">
              <a:xfrm>
                <a:off x="3148" y="2610"/>
                <a:ext cx="0" cy="15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4" name="Rectangle 201"/>
              <p:cNvSpPr>
                <a:spLocks noChangeArrowheads="1"/>
              </p:cNvSpPr>
              <p:nvPr/>
            </p:nvSpPr>
            <p:spPr bwMode="auto">
              <a:xfrm>
                <a:off x="3148" y="4141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5" name="Line 202"/>
              <p:cNvSpPr>
                <a:spLocks noChangeShapeType="1"/>
              </p:cNvSpPr>
              <p:nvPr/>
            </p:nvSpPr>
            <p:spPr bwMode="auto">
              <a:xfrm>
                <a:off x="3148" y="4141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6" name="Line 203"/>
              <p:cNvSpPr>
                <a:spLocks noChangeShapeType="1"/>
              </p:cNvSpPr>
              <p:nvPr/>
            </p:nvSpPr>
            <p:spPr bwMode="auto">
              <a:xfrm>
                <a:off x="3148" y="414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7" name="Rectangle 204"/>
              <p:cNvSpPr>
                <a:spLocks noChangeArrowheads="1"/>
              </p:cNvSpPr>
              <p:nvPr/>
            </p:nvSpPr>
            <p:spPr bwMode="auto">
              <a:xfrm>
                <a:off x="3152" y="4141"/>
                <a:ext cx="135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8" name="Line 205"/>
              <p:cNvSpPr>
                <a:spLocks noChangeShapeType="1"/>
              </p:cNvSpPr>
              <p:nvPr/>
            </p:nvSpPr>
            <p:spPr bwMode="auto">
              <a:xfrm>
                <a:off x="3152" y="4141"/>
                <a:ext cx="13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4506" y="2610"/>
              <a:ext cx="3" cy="15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8"/>
            <p:cNvSpPr>
              <a:spLocks noChangeShapeType="1"/>
            </p:cNvSpPr>
            <p:nvPr/>
          </p:nvSpPr>
          <p:spPr bwMode="auto">
            <a:xfrm>
              <a:off x="4506" y="2610"/>
              <a:ext cx="0" cy="15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4506" y="4141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0"/>
            <p:cNvSpPr>
              <a:spLocks noChangeShapeType="1"/>
            </p:cNvSpPr>
            <p:nvPr/>
          </p:nvSpPr>
          <p:spPr bwMode="auto">
            <a:xfrm>
              <a:off x="4506" y="41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1"/>
            <p:cNvSpPr>
              <a:spLocks noChangeShapeType="1"/>
            </p:cNvSpPr>
            <p:nvPr/>
          </p:nvSpPr>
          <p:spPr bwMode="auto">
            <a:xfrm>
              <a:off x="4506" y="414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4509" y="4141"/>
              <a:ext cx="120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3"/>
            <p:cNvSpPr>
              <a:spLocks noChangeShapeType="1"/>
            </p:cNvSpPr>
            <p:nvPr/>
          </p:nvSpPr>
          <p:spPr bwMode="auto">
            <a:xfrm>
              <a:off x="4509" y="4141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5709" y="2610"/>
              <a:ext cx="4" cy="15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>
              <a:off x="5709" y="2610"/>
              <a:ext cx="0" cy="15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5709" y="4141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7"/>
            <p:cNvSpPr>
              <a:spLocks noChangeShapeType="1"/>
            </p:cNvSpPr>
            <p:nvPr/>
          </p:nvSpPr>
          <p:spPr bwMode="auto">
            <a:xfrm>
              <a:off x="5709" y="414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8"/>
            <p:cNvSpPr>
              <a:spLocks noChangeShapeType="1"/>
            </p:cNvSpPr>
            <p:nvPr/>
          </p:nvSpPr>
          <p:spPr bwMode="auto">
            <a:xfrm>
              <a:off x="5709" y="414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219"/>
            <p:cNvSpPr>
              <a:spLocks noChangeArrowheads="1"/>
            </p:cNvSpPr>
            <p:nvPr/>
          </p:nvSpPr>
          <p:spPr bwMode="auto">
            <a:xfrm>
              <a:off x="5709" y="4141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0"/>
            <p:cNvSpPr>
              <a:spLocks noChangeShapeType="1"/>
            </p:cNvSpPr>
            <p:nvPr/>
          </p:nvSpPr>
          <p:spPr bwMode="auto">
            <a:xfrm>
              <a:off x="5709" y="414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5709" y="414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" name="Seta entalhada para a direita 1"/>
          <p:cNvSpPr/>
          <p:nvPr/>
        </p:nvSpPr>
        <p:spPr>
          <a:xfrm>
            <a:off x="558708" y="269624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6" name="Imagem 2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" y="1400259"/>
            <a:ext cx="370033" cy="370033"/>
          </a:xfrm>
          <a:prstGeom prst="rect">
            <a:avLst/>
          </a:prstGeom>
        </p:spPr>
      </p:pic>
      <p:pic>
        <p:nvPicPr>
          <p:cNvPr id="227" name="Imagem 2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" y="3346285"/>
            <a:ext cx="370033" cy="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FF66FF"/>
                </a:solidFill>
                <a:latin typeface="Algerian" pitchFamily="82" charset="0"/>
              </a:rPr>
              <a:t>Planejamento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2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12598" y="1349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Nome: It’s Sugar 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2598" y="69269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Sócios Proprietários: Bárbara Tavares, Eliane Santos, Edina C. Vieira , Eduarda Mello, Juliana Cristina P. Brigante, Leandro Pereira, Marcela Albino  e Rayssa G. De Oliveira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188" y="268439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Localização: Avenida São Carlos, 2536- Centro CEP: 13560-002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8557" y="37170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Segmento: Alimentício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8557" y="485820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Mercado de Atuação: São Carlos-SP </a:t>
            </a:r>
            <a:endParaRPr lang="pt-BR" b="1" dirty="0">
              <a:latin typeface="Comic Sans MS" pitchFamily="66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27" y="3645024"/>
            <a:ext cx="5015865" cy="312608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0114" y="6074985"/>
            <a:ext cx="361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Investimento: 70.000,00 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15" name="Seta entalhada para a direita 14"/>
          <p:cNvSpPr/>
          <p:nvPr/>
        </p:nvSpPr>
        <p:spPr>
          <a:xfrm>
            <a:off x="207509" y="116101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entalhada para a direita 15"/>
          <p:cNvSpPr/>
          <p:nvPr/>
        </p:nvSpPr>
        <p:spPr>
          <a:xfrm>
            <a:off x="175755" y="707903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entalhada para a direita 16"/>
          <p:cNvSpPr/>
          <p:nvPr/>
        </p:nvSpPr>
        <p:spPr>
          <a:xfrm>
            <a:off x="143085" y="2686286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entalhada para a direita 17"/>
          <p:cNvSpPr/>
          <p:nvPr/>
        </p:nvSpPr>
        <p:spPr>
          <a:xfrm>
            <a:off x="157210" y="3663261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entalhada para a direita 18"/>
          <p:cNvSpPr/>
          <p:nvPr/>
        </p:nvSpPr>
        <p:spPr>
          <a:xfrm>
            <a:off x="133710" y="4987285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entalhada para a direita 19"/>
          <p:cNvSpPr/>
          <p:nvPr/>
        </p:nvSpPr>
        <p:spPr>
          <a:xfrm>
            <a:off x="64761" y="6095473"/>
            <a:ext cx="535353" cy="38817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2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5743" y="1196752"/>
            <a:ext cx="690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omic Sans MS" pitchFamily="66" charset="0"/>
              </a:rPr>
              <a:t>A nossa confeitaria visa um publico alvo de todos as idades, principalmente famílias, um ambiente adequado para encontros e momentos de alegria, contando com doces simples </a:t>
            </a:r>
            <a:r>
              <a:rPr lang="pt-BR" b="1" dirty="0" smtClean="0">
                <a:latin typeface="Comic Sans MS" pitchFamily="66" charset="0"/>
              </a:rPr>
              <a:t>até </a:t>
            </a:r>
            <a:r>
              <a:rPr lang="pt-BR" b="1" dirty="0">
                <a:latin typeface="Comic Sans MS" pitchFamily="66" charset="0"/>
              </a:rPr>
              <a:t>um doce mais sofisticado, que atenda gostos de todo consumidor ou </a:t>
            </a:r>
            <a:r>
              <a:rPr lang="pt-BR" b="1" dirty="0" smtClean="0">
                <a:latin typeface="Comic Sans MS" pitchFamily="66" charset="0"/>
              </a:rPr>
              <a:t>público. 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5235" y="39637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b="1" dirty="0" smtClean="0">
                <a:solidFill>
                  <a:srgbClr val="FF66FF"/>
                </a:solidFill>
                <a:latin typeface="Algerian" pitchFamily="82" charset="0"/>
              </a:rPr>
              <a:t>Definição Publico Alvo</a:t>
            </a:r>
            <a:endParaRPr lang="pt-BR" sz="2400" b="1" dirty="0">
              <a:solidFill>
                <a:srgbClr val="FF66FF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" y="411814"/>
            <a:ext cx="560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7" y="3465981"/>
            <a:ext cx="4346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" y="3575520"/>
            <a:ext cx="560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25370" y="4365104"/>
            <a:ext cx="5251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>
                <a:latin typeface="Comic Sans MS" pitchFamily="66" charset="0"/>
              </a:rPr>
              <a:t>Ter referencia no mercado como produção diferenciados e de alta qualidade </a:t>
            </a:r>
          </a:p>
          <a:p>
            <a:r>
              <a:rPr lang="pt-BR" b="1" dirty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>
                <a:latin typeface="Comic Sans MS" pitchFamily="66" charset="0"/>
              </a:rPr>
              <a:t>Atender a eventos com rapidez e eficiência suprindo a demanda de nossos clientes e proporcionando preços acessíveis </a:t>
            </a:r>
          </a:p>
          <a:p>
            <a:r>
              <a:rPr lang="pt-BR" b="1" dirty="0">
                <a:solidFill>
                  <a:srgbClr val="0070C0"/>
                </a:solidFill>
                <a:latin typeface="Comic Sans MS" pitchFamily="66" charset="0"/>
              </a:rPr>
              <a:t>° </a:t>
            </a:r>
            <a:r>
              <a:rPr lang="pt-BR" b="1" dirty="0">
                <a:latin typeface="Comic Sans MS" pitchFamily="66" charset="0"/>
              </a:rPr>
              <a:t>Atendimento Personalidade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81" y="4425091"/>
            <a:ext cx="3666706" cy="240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2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1709</Words>
  <Application>Microsoft Office PowerPoint</Application>
  <PresentationFormat>Apresentação na tela (4:3)</PresentationFormat>
  <Paragraphs>278</Paragraphs>
  <Slides>34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Costura</vt:lpstr>
      <vt:lpstr>Objeto de Shell de Gerenciador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Identidade Visual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Campanha de marketing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Degustação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RAYSSA</dc:creator>
  <cp:lastModifiedBy>RAYSSA</cp:lastModifiedBy>
  <cp:revision>107</cp:revision>
  <dcterms:created xsi:type="dcterms:W3CDTF">2017-11-30T17:29:48Z</dcterms:created>
  <dcterms:modified xsi:type="dcterms:W3CDTF">2017-12-16T01:23:04Z</dcterms:modified>
</cp:coreProperties>
</file>